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1" r:id="rId2"/>
    <p:sldMasterId id="2147483687" r:id="rId3"/>
  </p:sldMasterIdLst>
  <p:notesMasterIdLst>
    <p:notesMasterId r:id="rId131"/>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 id="328" r:id="rId76"/>
    <p:sldId id="329" r:id="rId77"/>
    <p:sldId id="330" r:id="rId78"/>
    <p:sldId id="331" r:id="rId79"/>
    <p:sldId id="332" r:id="rId80"/>
    <p:sldId id="333" r:id="rId81"/>
    <p:sldId id="334" r:id="rId82"/>
    <p:sldId id="335" r:id="rId83"/>
    <p:sldId id="336" r:id="rId84"/>
    <p:sldId id="337" r:id="rId85"/>
    <p:sldId id="338" r:id="rId86"/>
    <p:sldId id="339" r:id="rId87"/>
    <p:sldId id="340" r:id="rId88"/>
    <p:sldId id="341" r:id="rId89"/>
    <p:sldId id="342" r:id="rId90"/>
    <p:sldId id="343" r:id="rId91"/>
    <p:sldId id="344" r:id="rId92"/>
    <p:sldId id="345" r:id="rId93"/>
    <p:sldId id="346" r:id="rId94"/>
    <p:sldId id="347" r:id="rId95"/>
    <p:sldId id="348" r:id="rId96"/>
    <p:sldId id="349" r:id="rId97"/>
    <p:sldId id="350" r:id="rId98"/>
    <p:sldId id="351" r:id="rId99"/>
    <p:sldId id="352" r:id="rId100"/>
    <p:sldId id="353" r:id="rId101"/>
    <p:sldId id="354" r:id="rId102"/>
    <p:sldId id="355" r:id="rId103"/>
    <p:sldId id="356" r:id="rId104"/>
    <p:sldId id="357" r:id="rId105"/>
    <p:sldId id="358" r:id="rId106"/>
    <p:sldId id="359" r:id="rId107"/>
    <p:sldId id="360" r:id="rId108"/>
    <p:sldId id="361" r:id="rId109"/>
    <p:sldId id="362" r:id="rId110"/>
    <p:sldId id="363" r:id="rId111"/>
    <p:sldId id="364" r:id="rId112"/>
    <p:sldId id="365" r:id="rId113"/>
    <p:sldId id="366" r:id="rId114"/>
    <p:sldId id="367" r:id="rId115"/>
    <p:sldId id="368" r:id="rId116"/>
    <p:sldId id="369" r:id="rId117"/>
    <p:sldId id="370" r:id="rId118"/>
    <p:sldId id="371" r:id="rId119"/>
    <p:sldId id="372" r:id="rId120"/>
    <p:sldId id="373" r:id="rId121"/>
    <p:sldId id="374" r:id="rId122"/>
    <p:sldId id="375" r:id="rId123"/>
    <p:sldId id="376" r:id="rId124"/>
    <p:sldId id="377" r:id="rId125"/>
    <p:sldId id="378" r:id="rId126"/>
    <p:sldId id="379" r:id="rId127"/>
    <p:sldId id="380" r:id="rId128"/>
    <p:sldId id="381" r:id="rId129"/>
    <p:sldId id="382" r:id="rId130"/>
  </p:sldIdLst>
  <p:sldSz cx="16256000" cy="9144000"/>
  <p:notesSz cx="6858000" cy="9144000"/>
  <p:embeddedFontLst>
    <p:embeddedFont>
      <p:font typeface="Calibri" panose="020F0502020204030204" pitchFamily="34" charset="0"/>
      <p:regular r:id="rId132"/>
      <p:bold r:id="rId133"/>
      <p:italic r:id="rId134"/>
      <p:boldItalic r:id="rId135"/>
    </p:embeddedFont>
    <p:embeddedFont>
      <p:font typeface="Open Sans" panose="020B0606030504020204" pitchFamily="34" charset="0"/>
      <p:regular r:id="rId136"/>
      <p:bold r:id="rId137"/>
      <p:italic r:id="rId138"/>
      <p:boldItalic r:id="rId139"/>
    </p:embeddedFont>
    <p:embeddedFont>
      <p:font typeface="Roboto Mono" panose="020B0604020202020204" charset="0"/>
      <p:regular r:id="rId140"/>
      <p:bold r:id="rId141"/>
      <p:italic r:id="rId142"/>
      <p:boldItalic r:id="rId1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ScmL3TxFDVljNVXGxXbJmg==" hashData="mFbBRWWELbnG5ODk1cCiENfQtcgRwqYVrgByBwOt+B82yWsWhXo0hIA8shsGXk3cn04B+M9aPH1J5p5CRmXFyA=="/>
  <p:extLst>
    <p:ext uri="{EFAFB233-063F-42B5-8137-9DF3F51BA10A}">
      <p15:sldGuideLst xmlns:p15="http://schemas.microsoft.com/office/powerpoint/2012/main">
        <p15:guide id="1" orient="horz" pos="2880">
          <p15:clr>
            <a:srgbClr val="A4A3A4"/>
          </p15:clr>
        </p15:guide>
        <p15:guide id="2" pos="512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44" roundtripDataSignature="AMtx7mjEemdohzaJDd7KyIxk2Tpl/Njp8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1090DC7-589D-4A81-B85D-CAA0BD2AA9EF}">
  <a:tblStyle styleId="{51090DC7-589D-4A81-B85D-CAA0BD2AA9EF}"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b="off" i="off"/>
      <a:tcStyle>
        <a:tcBdr/>
        <a:fill>
          <a:solidFill>
            <a:srgbClr val="D0DEEF"/>
          </a:solidFill>
        </a:fill>
      </a:tcStyle>
    </a:band1H>
    <a:band2H>
      <a:tcTxStyle b="off" i="off"/>
      <a:tcStyle>
        <a:tcBdr/>
      </a:tcStyle>
    </a:band2H>
    <a:band1V>
      <a:tcTxStyle b="off" i="off"/>
      <a:tcStyle>
        <a:tcBdr/>
        <a:fill>
          <a:solidFill>
            <a:srgbClr val="D0DEEF"/>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1" d="100"/>
          <a:sy n="51" d="100"/>
        </p:scale>
        <p:origin x="738" y="84"/>
      </p:cViewPr>
      <p:guideLst>
        <p:guide orient="horz" pos="2880"/>
        <p:guide pos="51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63" Type="http://schemas.openxmlformats.org/officeDocument/2006/relationships/slide" Target="slides/slide60.xml"/><Relationship Id="rId84" Type="http://schemas.openxmlformats.org/officeDocument/2006/relationships/slide" Target="slides/slide81.xml"/><Relationship Id="rId138" Type="http://schemas.openxmlformats.org/officeDocument/2006/relationships/font" Target="fonts/font7.fntdata"/><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53" Type="http://schemas.openxmlformats.org/officeDocument/2006/relationships/slide" Target="slides/slide50.xml"/><Relationship Id="rId74" Type="http://schemas.openxmlformats.org/officeDocument/2006/relationships/slide" Target="slides/slide71.xml"/><Relationship Id="rId128" Type="http://schemas.openxmlformats.org/officeDocument/2006/relationships/slide" Target="slides/slide125.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slide" Target="slides/slide110.xml"/><Relationship Id="rId118" Type="http://schemas.openxmlformats.org/officeDocument/2006/relationships/slide" Target="slides/slide115.xml"/><Relationship Id="rId134" Type="http://schemas.openxmlformats.org/officeDocument/2006/relationships/font" Target="fonts/font3.fntdata"/><Relationship Id="rId139" Type="http://schemas.openxmlformats.org/officeDocument/2006/relationships/font" Target="fonts/font8.fntdata"/><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slide" Target="slides/slide105.xml"/><Relationship Id="rId124" Type="http://schemas.openxmlformats.org/officeDocument/2006/relationships/slide" Target="slides/slide121.xml"/><Relationship Id="rId129" Type="http://schemas.openxmlformats.org/officeDocument/2006/relationships/slide" Target="slides/slide126.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40" Type="http://schemas.openxmlformats.org/officeDocument/2006/relationships/font" Target="fonts/font9.fntdata"/><Relationship Id="rId14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119" Type="http://schemas.openxmlformats.org/officeDocument/2006/relationships/slide" Target="slides/slide116.xml"/><Relationship Id="rId44" Type="http://schemas.openxmlformats.org/officeDocument/2006/relationships/slide" Target="slides/slide41.xml"/><Relationship Id="rId60" Type="http://schemas.openxmlformats.org/officeDocument/2006/relationships/slide" Target="slides/slide57.xml"/><Relationship Id="rId65" Type="http://schemas.openxmlformats.org/officeDocument/2006/relationships/slide" Target="slides/slide62.xml"/><Relationship Id="rId81" Type="http://schemas.openxmlformats.org/officeDocument/2006/relationships/slide" Target="slides/slide78.xml"/><Relationship Id="rId86" Type="http://schemas.openxmlformats.org/officeDocument/2006/relationships/slide" Target="slides/slide83.xml"/><Relationship Id="rId130" Type="http://schemas.openxmlformats.org/officeDocument/2006/relationships/slide" Target="slides/slide127.xml"/><Relationship Id="rId135" Type="http://schemas.openxmlformats.org/officeDocument/2006/relationships/font" Target="fonts/font4.fntdata"/><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120" Type="http://schemas.openxmlformats.org/officeDocument/2006/relationships/slide" Target="slides/slide117.xml"/><Relationship Id="rId125" Type="http://schemas.openxmlformats.org/officeDocument/2006/relationships/slide" Target="slides/slide122.xml"/><Relationship Id="rId141" Type="http://schemas.openxmlformats.org/officeDocument/2006/relationships/font" Target="fonts/font10.fntdata"/><Relationship Id="rId146"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131" Type="http://schemas.openxmlformats.org/officeDocument/2006/relationships/notesMaster" Target="notesMasters/notesMaster1.xml"/><Relationship Id="rId136" Type="http://schemas.openxmlformats.org/officeDocument/2006/relationships/font" Target="fonts/font5.fntdata"/><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slide" Target="slides/slide123.xml"/><Relationship Id="rId147"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font" Target="fonts/font11.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slide" Target="slides/slide113.xml"/><Relationship Id="rId137" Type="http://schemas.openxmlformats.org/officeDocument/2006/relationships/font" Target="fonts/font6.fntdata"/><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32" Type="http://schemas.openxmlformats.org/officeDocument/2006/relationships/font" Target="fonts/font1.fntdata"/><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43" Type="http://schemas.openxmlformats.org/officeDocument/2006/relationships/font" Target="fonts/font12.fntdata"/><Relationship Id="rId148"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26" Type="http://schemas.openxmlformats.org/officeDocument/2006/relationships/slide" Target="slides/slide23.xml"/><Relationship Id="rId47" Type="http://schemas.openxmlformats.org/officeDocument/2006/relationships/slide" Target="slides/slide44.xml"/><Relationship Id="rId68" Type="http://schemas.openxmlformats.org/officeDocument/2006/relationships/slide" Target="slides/slide65.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font" Target="fonts/font2.fntdata"/><Relationship Id="rId16" Type="http://schemas.openxmlformats.org/officeDocument/2006/relationships/slide" Target="slides/slide13.xml"/><Relationship Id="rId37" Type="http://schemas.openxmlformats.org/officeDocument/2006/relationships/slide" Target="slides/slide34.xml"/><Relationship Id="rId58" Type="http://schemas.openxmlformats.org/officeDocument/2006/relationships/slide" Target="slides/slide55.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44"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jp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3" Type="http://schemas.openxmlformats.org/officeDocument/2006/relationships/hyperlink" Target="https://hub.docker.com/" TargetMode="External"/><Relationship Id="rId2" Type="http://schemas.openxmlformats.org/officeDocument/2006/relationships/slide" Target="../slides/slide91.xml"/><Relationship Id="rId1" Type="http://schemas.openxmlformats.org/officeDocument/2006/relationships/notesMaster" Target="../notesMasters/notesMaster1.xml"/><Relationship Id="rId4" Type="http://schemas.openxmlformats.org/officeDocument/2006/relationships/hyperlink" Target="https://docs.docker.com/ee/dtr/" TargetMode="Externa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3" Type="http://schemas.openxmlformats.org/officeDocument/2006/relationships/hyperlink" Target="https://docs.docker.com/engine/reference/commandline/ps/" TargetMode="External"/><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7" name="Google Shape;55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Mention the course name</a:t>
            </a:r>
            <a:endParaRPr/>
          </a:p>
          <a:p>
            <a:pPr marL="0" lvl="0" indent="0" algn="l" rtl="0">
              <a:lnSpc>
                <a:spcPct val="100000"/>
              </a:lnSpc>
              <a:spcBef>
                <a:spcPts val="0"/>
              </a:spcBef>
              <a:spcAft>
                <a:spcPts val="0"/>
              </a:spcAft>
              <a:buSzPts val="1400"/>
              <a:buNone/>
            </a:pPr>
            <a:endParaRPr/>
          </a:p>
        </p:txBody>
      </p:sp>
      <p:sp>
        <p:nvSpPr>
          <p:cNvPr id="558" name="Google Shape;55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8" name="Google Shape;748;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chemeClr val="lt1"/>
                </a:highlight>
                <a:latin typeface="Open Sans"/>
                <a:ea typeface="Open Sans"/>
                <a:cs typeface="Open Sans"/>
                <a:sym typeface="Open Sans"/>
              </a:rPr>
              <a:t>Explain the overview of image</a:t>
            </a:r>
            <a:endParaRPr/>
          </a:p>
          <a:p>
            <a:pPr marL="0" lvl="0" indent="0" algn="l" rtl="0">
              <a:lnSpc>
                <a:spcPct val="100000"/>
              </a:lnSpc>
              <a:spcBef>
                <a:spcPts val="0"/>
              </a:spcBef>
              <a:spcAft>
                <a:spcPts val="0"/>
              </a:spcAft>
              <a:buSzPts val="1400"/>
              <a:buNone/>
            </a:pPr>
            <a:r>
              <a:rPr lang="en-US"/>
              <a:t>Parent image: </a:t>
            </a:r>
            <a:r>
              <a:rPr lang="en-US" sz="1050">
                <a:solidFill>
                  <a:srgbClr val="33444C"/>
                </a:solidFill>
                <a:highlight>
                  <a:srgbClr val="FFFFFF"/>
                </a:highlight>
                <a:latin typeface="Open Sans"/>
                <a:ea typeface="Open Sans"/>
                <a:cs typeface="Open Sans"/>
                <a:sym typeface="Open Sans"/>
              </a:rPr>
              <a:t>It’s the image on which your image is based on. It refers to the contents of the </a:t>
            </a:r>
            <a:r>
              <a:rPr lang="en-US" sz="950">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directive in the Dockerfile. However, the terms (parent and base image) are sometimes used interchangeably.</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Base image: It has </a:t>
            </a:r>
            <a:r>
              <a:rPr lang="en-US" sz="950">
                <a:latin typeface="Courier New"/>
                <a:ea typeface="Courier New"/>
                <a:cs typeface="Courier New"/>
                <a:sym typeface="Courier New"/>
              </a:rPr>
              <a:t>FROM scratch</a:t>
            </a:r>
            <a:r>
              <a:rPr lang="en-US" sz="1050">
                <a:solidFill>
                  <a:srgbClr val="33444C"/>
                </a:solidFill>
                <a:highlight>
                  <a:srgbClr val="FFFFFF"/>
                </a:highlight>
                <a:latin typeface="Open Sans"/>
                <a:ea typeface="Open Sans"/>
                <a:cs typeface="Open Sans"/>
                <a:sym typeface="Open Sans"/>
              </a:rPr>
              <a:t> in its Dockerfile.</a:t>
            </a:r>
            <a:endParaRPr sz="1050">
              <a:solidFill>
                <a:srgbClr val="33444C"/>
              </a:solidFill>
              <a:highlight>
                <a:srgbClr val="FFFFFF"/>
              </a:highlight>
              <a:latin typeface="Open Sans"/>
              <a:ea typeface="Open Sans"/>
              <a:cs typeface="Open Sans"/>
              <a:sym typeface="Open Sans"/>
            </a:endParaRPr>
          </a:p>
        </p:txBody>
      </p:sp>
      <p:sp>
        <p:nvSpPr>
          <p:cNvPr id="749" name="Google Shape;749;p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a:t>
            </a:fld>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1"/>
        <p:cNvGrpSpPr/>
        <p:nvPr/>
      </p:nvGrpSpPr>
      <p:grpSpPr>
        <a:xfrm>
          <a:off x="0" y="0"/>
          <a:ext cx="0" cy="0"/>
          <a:chOff x="0" y="0"/>
          <a:chExt cx="0" cy="0"/>
        </a:xfrm>
      </p:grpSpPr>
      <p:sp>
        <p:nvSpPr>
          <p:cNvPr id="2562" name="Google Shape;2562;p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63" name="Google Shape;2563;p9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64" name="Google Shape;2564;p9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100</a:t>
            </a:fld>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7"/>
        <p:cNvGrpSpPr/>
        <p:nvPr/>
      </p:nvGrpSpPr>
      <p:grpSpPr>
        <a:xfrm>
          <a:off x="0" y="0"/>
          <a:ext cx="0" cy="0"/>
          <a:chOff x="0" y="0"/>
          <a:chExt cx="0" cy="0"/>
        </a:xfrm>
      </p:grpSpPr>
      <p:sp>
        <p:nvSpPr>
          <p:cNvPr id="2568" name="Google Shape;2568;p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69" name="Google Shape;2569;p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1500"/>
              </a:spcBef>
              <a:spcAft>
                <a:spcPts val="0"/>
              </a:spcAft>
              <a:buSzPts val="1100"/>
              <a:buNone/>
            </a:pPr>
            <a:r>
              <a:rPr lang="en-US" sz="1650">
                <a:solidFill>
                  <a:srgbClr val="33444C"/>
                </a:solidFill>
                <a:highlight>
                  <a:srgbClr val="FFFFFF"/>
                </a:highlight>
                <a:latin typeface="Arial"/>
                <a:ea typeface="Arial"/>
                <a:cs typeface="Arial"/>
                <a:sym typeface="Arial"/>
              </a:rPr>
              <a:t>Explain Docker Content Trust</a:t>
            </a:r>
            <a:endParaRPr sz="1650">
              <a:solidFill>
                <a:srgbClr val="33444C"/>
              </a:solidFill>
              <a:highlight>
                <a:srgbClr val="FFFFFF"/>
              </a:highlight>
              <a:latin typeface="Arial"/>
              <a:ea typeface="Arial"/>
              <a:cs typeface="Arial"/>
              <a:sym typeface="Arial"/>
            </a:endParaRPr>
          </a:p>
          <a:p>
            <a:pPr marL="0" lvl="0" indent="0" algn="l" rtl="0">
              <a:lnSpc>
                <a:spcPct val="150000"/>
              </a:lnSpc>
              <a:spcBef>
                <a:spcPts val="1500"/>
              </a:spcBef>
              <a:spcAft>
                <a:spcPts val="0"/>
              </a:spcAft>
              <a:buSzPts val="1100"/>
              <a:buNone/>
            </a:pPr>
            <a:r>
              <a:rPr lang="en-US" sz="1650">
                <a:solidFill>
                  <a:srgbClr val="33444C"/>
                </a:solidFill>
                <a:highlight>
                  <a:srgbClr val="FFFFFF"/>
                </a:highlight>
                <a:latin typeface="Arial"/>
                <a:ea typeface="Arial"/>
                <a:cs typeface="Arial"/>
                <a:sym typeface="Arial"/>
              </a:rPr>
              <a:t>Docker Content Trust Keys</a:t>
            </a:r>
            <a:endParaRPr sz="165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Trust for an image tag is managed through the use of signing keys. A key set is created when an operation using DCT is first invoked. A key set consists of the following classes of keys: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an offline key that is the root of DCT for an image tag</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repository or tagging keys that sign tags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server-managed keys such as the timestamp key, which provides freshness security guarantees for your repository</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800"/>
              </a:spcAft>
              <a:buSzPts val="1100"/>
              <a:buNone/>
            </a:pPr>
            <a:endParaRPr sz="1050">
              <a:solidFill>
                <a:srgbClr val="33444C"/>
              </a:solidFill>
              <a:latin typeface="Open Sans"/>
              <a:ea typeface="Open Sans"/>
              <a:cs typeface="Open Sans"/>
              <a:sym typeface="Open Sans"/>
            </a:endParaRPr>
          </a:p>
        </p:txBody>
      </p:sp>
      <p:sp>
        <p:nvSpPr>
          <p:cNvPr id="2570" name="Google Shape;2570;p9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101</a:t>
            </a:fld>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1"/>
        <p:cNvGrpSpPr/>
        <p:nvPr/>
      </p:nvGrpSpPr>
      <p:grpSpPr>
        <a:xfrm>
          <a:off x="0" y="0"/>
          <a:ext cx="0" cy="0"/>
          <a:chOff x="0" y="0"/>
          <a:chExt cx="0" cy="0"/>
        </a:xfrm>
      </p:grpSpPr>
      <p:sp>
        <p:nvSpPr>
          <p:cNvPr id="2592" name="Google Shape;2592;p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3" name="Google Shape;2593;p9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SzPts val="1100"/>
              <a:buNone/>
            </a:pPr>
            <a:r>
              <a:rPr lang="en-US" sz="1050">
                <a:solidFill>
                  <a:srgbClr val="33444C"/>
                </a:solidFill>
                <a:latin typeface="Open Sans"/>
                <a:ea typeface="Open Sans"/>
                <a:cs typeface="Open Sans"/>
                <a:sym typeface="Open Sans"/>
              </a:rPr>
              <a:t>Explain the diagram</a:t>
            </a:r>
            <a:endParaRPr sz="1050">
              <a:solidFill>
                <a:srgbClr val="33444C"/>
              </a:solidFill>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latin typeface="Open Sans"/>
                <a:ea typeface="Open Sans"/>
                <a:cs typeface="Open Sans"/>
                <a:sym typeface="Open Sans"/>
              </a:rPr>
              <a:t>Docker Content Trust (DCT) provides the ability to use digital signatures for data sent to and received from remote Docker registries. These signatures allow client-side or runtime verification of the integrity and publisher of specific image tags.</a:t>
            </a:r>
            <a:endParaRPr sz="1050">
              <a:solidFill>
                <a:srgbClr val="33444C"/>
              </a:solidFill>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latin typeface="Open Sans"/>
                <a:ea typeface="Open Sans"/>
                <a:cs typeface="Open Sans"/>
                <a:sym typeface="Open Sans"/>
              </a:rPr>
              <a:t>Through DCT, image publishers can sign their images and image consumers can ensure that the images they use are signed. Publishers could be individuals or organizations manually signing their content or automated software supply chains signing content as part of their release process</a:t>
            </a:r>
            <a:endParaRPr sz="1050">
              <a:solidFill>
                <a:srgbClr val="33444C"/>
              </a:solidFill>
              <a:latin typeface="Open Sans"/>
              <a:ea typeface="Open Sans"/>
              <a:cs typeface="Open Sans"/>
              <a:sym typeface="Open Sans"/>
            </a:endParaRPr>
          </a:p>
          <a:p>
            <a:pPr marL="0" lvl="0" indent="0" algn="l" rtl="0">
              <a:lnSpc>
                <a:spcPct val="171428"/>
              </a:lnSpc>
              <a:spcBef>
                <a:spcPts val="800"/>
              </a:spcBef>
              <a:spcAft>
                <a:spcPts val="0"/>
              </a:spcAft>
              <a:buSzPts val="1100"/>
              <a:buNone/>
            </a:pPr>
            <a:endParaRPr sz="1050">
              <a:solidFill>
                <a:srgbClr val="33444C"/>
              </a:solidFill>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A particular image </a:t>
            </a:r>
            <a:r>
              <a:rPr lang="en-US" sz="950">
                <a:solidFill>
                  <a:srgbClr val="33444C"/>
                </a:solidFill>
                <a:highlight>
                  <a:srgbClr val="FFFFFF"/>
                </a:highlight>
                <a:latin typeface="Courier New"/>
                <a:ea typeface="Courier New"/>
                <a:cs typeface="Courier New"/>
                <a:sym typeface="Courier New"/>
              </a:rPr>
              <a:t>REPOSITORY</a:t>
            </a:r>
            <a:r>
              <a:rPr lang="en-US" sz="1050">
                <a:solidFill>
                  <a:srgbClr val="33444C"/>
                </a:solidFill>
                <a:highlight>
                  <a:srgbClr val="FFFFFF"/>
                </a:highlight>
                <a:latin typeface="Open Sans"/>
                <a:ea typeface="Open Sans"/>
                <a:cs typeface="Open Sans"/>
                <a:sym typeface="Open Sans"/>
              </a:rPr>
              <a:t> can have multiple tags. For example, </a:t>
            </a:r>
            <a:r>
              <a:rPr lang="en-US" sz="950">
                <a:solidFill>
                  <a:srgbClr val="33444C"/>
                </a:solidFill>
                <a:highlight>
                  <a:srgbClr val="FFFFFF"/>
                </a:highlight>
                <a:latin typeface="Courier New"/>
                <a:ea typeface="Courier New"/>
                <a:cs typeface="Courier New"/>
                <a:sym typeface="Courier New"/>
              </a:rPr>
              <a:t>latest</a:t>
            </a:r>
            <a:r>
              <a:rPr lang="en-US" sz="1050">
                <a:solidFill>
                  <a:srgbClr val="33444C"/>
                </a:solidFill>
                <a:highlight>
                  <a:srgbClr val="FFFFFF"/>
                </a:highlight>
                <a:latin typeface="Open Sans"/>
                <a:ea typeface="Open Sans"/>
                <a:cs typeface="Open Sans"/>
                <a:sym typeface="Open Sans"/>
              </a:rPr>
              <a:t> and </a:t>
            </a:r>
            <a:r>
              <a:rPr lang="en-US" sz="950">
                <a:solidFill>
                  <a:srgbClr val="33444C"/>
                </a:solidFill>
                <a:highlight>
                  <a:srgbClr val="FFFFFF"/>
                </a:highlight>
                <a:latin typeface="Courier New"/>
                <a:ea typeface="Courier New"/>
                <a:cs typeface="Courier New"/>
                <a:sym typeface="Courier New"/>
              </a:rPr>
              <a:t>3.1.2</a:t>
            </a:r>
            <a:r>
              <a:rPr lang="en-US" sz="1050">
                <a:solidFill>
                  <a:srgbClr val="33444C"/>
                </a:solidFill>
                <a:highlight>
                  <a:srgbClr val="FFFFFF"/>
                </a:highlight>
                <a:latin typeface="Open Sans"/>
                <a:ea typeface="Open Sans"/>
                <a:cs typeface="Open Sans"/>
                <a:sym typeface="Open Sans"/>
              </a:rPr>
              <a:t> are both tags on the </a:t>
            </a:r>
            <a:r>
              <a:rPr lang="en-US" sz="950">
                <a:solidFill>
                  <a:srgbClr val="33444C"/>
                </a:solidFill>
                <a:highlight>
                  <a:srgbClr val="FFFFFF"/>
                </a:highlight>
                <a:latin typeface="Courier New"/>
                <a:ea typeface="Courier New"/>
                <a:cs typeface="Courier New"/>
                <a:sym typeface="Courier New"/>
              </a:rPr>
              <a:t>mongo</a:t>
            </a:r>
            <a:r>
              <a:rPr lang="en-US" sz="1050">
                <a:solidFill>
                  <a:srgbClr val="33444C"/>
                </a:solidFill>
                <a:highlight>
                  <a:srgbClr val="FFFFFF"/>
                </a:highlight>
                <a:latin typeface="Open Sans"/>
                <a:ea typeface="Open Sans"/>
                <a:cs typeface="Open Sans"/>
                <a:sym typeface="Open Sans"/>
              </a:rPr>
              <a:t> image. An image publisher can build an image and tag combination many times changing the image with each build.</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DCT is associated with the </a:t>
            </a:r>
            <a:r>
              <a:rPr lang="en-US" sz="950">
                <a:solidFill>
                  <a:srgbClr val="33444C"/>
                </a:solidFill>
                <a:highlight>
                  <a:srgbClr val="FFFFFF"/>
                </a:highlight>
                <a:latin typeface="Courier New"/>
                <a:ea typeface="Courier New"/>
                <a:cs typeface="Courier New"/>
                <a:sym typeface="Courier New"/>
              </a:rPr>
              <a:t>TAG</a:t>
            </a:r>
            <a:r>
              <a:rPr lang="en-US" sz="1050">
                <a:solidFill>
                  <a:srgbClr val="33444C"/>
                </a:solidFill>
                <a:highlight>
                  <a:srgbClr val="FFFFFF"/>
                </a:highlight>
                <a:latin typeface="Open Sans"/>
                <a:ea typeface="Open Sans"/>
                <a:cs typeface="Open Sans"/>
                <a:sym typeface="Open Sans"/>
              </a:rPr>
              <a:t> portion of an image. Each image repository has a set of keys that image publishers use to sign an image tag. Image publishers have discretion on which tags they sign.</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800"/>
              </a:spcBef>
              <a:spcAft>
                <a:spcPts val="0"/>
              </a:spcAft>
              <a:buSzPts val="1100"/>
              <a:buNone/>
            </a:pPr>
            <a:endParaRPr sz="1100">
              <a:latin typeface="Arial"/>
              <a:ea typeface="Arial"/>
              <a:cs typeface="Arial"/>
              <a:sym typeface="Arial"/>
            </a:endParaRPr>
          </a:p>
          <a:p>
            <a:pPr marL="0" lvl="0" indent="0" algn="l" rtl="0">
              <a:lnSpc>
                <a:spcPct val="171428"/>
              </a:lnSpc>
              <a:spcBef>
                <a:spcPts val="800"/>
              </a:spcBef>
              <a:spcAft>
                <a:spcPts val="0"/>
              </a:spcAft>
              <a:buSzPts val="1100"/>
              <a:buNone/>
            </a:pPr>
            <a:endParaRPr sz="1050">
              <a:solidFill>
                <a:srgbClr val="33444C"/>
              </a:solidFill>
              <a:latin typeface="Open Sans"/>
              <a:ea typeface="Open Sans"/>
              <a:cs typeface="Open Sans"/>
              <a:sym typeface="Open Sans"/>
            </a:endParaRPr>
          </a:p>
          <a:p>
            <a:pPr marL="0" lvl="0" indent="0" algn="l" rtl="0">
              <a:lnSpc>
                <a:spcPct val="171428"/>
              </a:lnSpc>
              <a:spcBef>
                <a:spcPts val="800"/>
              </a:spcBef>
              <a:spcAft>
                <a:spcPts val="800"/>
              </a:spcAft>
              <a:buSzPts val="1100"/>
              <a:buNone/>
            </a:pPr>
            <a:endParaRPr sz="1050">
              <a:solidFill>
                <a:srgbClr val="33444C"/>
              </a:solidFill>
              <a:latin typeface="Open Sans"/>
              <a:ea typeface="Open Sans"/>
              <a:cs typeface="Open Sans"/>
              <a:sym typeface="Open Sans"/>
            </a:endParaRPr>
          </a:p>
        </p:txBody>
      </p:sp>
      <p:sp>
        <p:nvSpPr>
          <p:cNvPr id="2594" name="Google Shape;2594;p9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102</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1"/>
        <p:cNvGrpSpPr/>
        <p:nvPr/>
      </p:nvGrpSpPr>
      <p:grpSpPr>
        <a:xfrm>
          <a:off x="0" y="0"/>
          <a:ext cx="0" cy="0"/>
          <a:chOff x="0" y="0"/>
          <a:chExt cx="0" cy="0"/>
        </a:xfrm>
      </p:grpSpPr>
      <p:sp>
        <p:nvSpPr>
          <p:cNvPr id="2602" name="Google Shape;2602;p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3" name="Google Shape;2603;p9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800"/>
              </a:spcAft>
              <a:buSzPts val="1100"/>
              <a:buNone/>
            </a:pPr>
            <a:r>
              <a:rPr lang="en-US" sz="1050">
                <a:solidFill>
                  <a:srgbClr val="33444C"/>
                </a:solidFill>
                <a:latin typeface="Open Sans"/>
                <a:ea typeface="Open Sans"/>
                <a:cs typeface="Open Sans"/>
                <a:sym typeface="Open Sans"/>
              </a:rPr>
              <a:t>Explain the diagram and the points</a:t>
            </a:r>
            <a:endParaRPr sz="1050">
              <a:solidFill>
                <a:srgbClr val="33444C"/>
              </a:solidFill>
              <a:latin typeface="Open Sans"/>
              <a:ea typeface="Open Sans"/>
              <a:cs typeface="Open Sans"/>
              <a:sym typeface="Open Sans"/>
            </a:endParaRPr>
          </a:p>
        </p:txBody>
      </p:sp>
      <p:sp>
        <p:nvSpPr>
          <p:cNvPr id="2604" name="Google Shape;2604;p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103</a:t>
            </a:fld>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8"/>
        <p:cNvGrpSpPr/>
        <p:nvPr/>
      </p:nvGrpSpPr>
      <p:grpSpPr>
        <a:xfrm>
          <a:off x="0" y="0"/>
          <a:ext cx="0" cy="0"/>
          <a:chOff x="0" y="0"/>
          <a:chExt cx="0" cy="0"/>
        </a:xfrm>
      </p:grpSpPr>
      <p:sp>
        <p:nvSpPr>
          <p:cNvPr id="2619" name="Google Shape;2619;p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20" name="Google Shape;2620;p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21" name="Google Shape;2621;p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104</a:t>
            </a:fld>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5"/>
        <p:cNvGrpSpPr/>
        <p:nvPr/>
      </p:nvGrpSpPr>
      <p:grpSpPr>
        <a:xfrm>
          <a:off x="0" y="0"/>
          <a:ext cx="0" cy="0"/>
          <a:chOff x="0" y="0"/>
          <a:chExt cx="0" cy="0"/>
        </a:xfrm>
      </p:grpSpPr>
      <p:sp>
        <p:nvSpPr>
          <p:cNvPr id="2626" name="Google Shape;2626;p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27" name="Google Shape;2627;p8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28" name="Google Shape;2628;p8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105</a:t>
            </a:fld>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2"/>
        <p:cNvGrpSpPr/>
        <p:nvPr/>
      </p:nvGrpSpPr>
      <p:grpSpPr>
        <a:xfrm>
          <a:off x="0" y="0"/>
          <a:ext cx="0" cy="0"/>
          <a:chOff x="0" y="0"/>
          <a:chExt cx="0" cy="0"/>
        </a:xfrm>
      </p:grpSpPr>
      <p:sp>
        <p:nvSpPr>
          <p:cNvPr id="2633" name="Google Shape;2633;p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34" name="Google Shape;2634;p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35" name="Google Shape;2635;p8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106</a:t>
            </a:fld>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9"/>
        <p:cNvGrpSpPr/>
        <p:nvPr/>
      </p:nvGrpSpPr>
      <p:grpSpPr>
        <a:xfrm>
          <a:off x="0" y="0"/>
          <a:ext cx="0" cy="0"/>
          <a:chOff x="0" y="0"/>
          <a:chExt cx="0" cy="0"/>
        </a:xfrm>
      </p:grpSpPr>
      <p:sp>
        <p:nvSpPr>
          <p:cNvPr id="2640" name="Google Shape;2640;g77d18fd548_0_33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41" name="Google Shape;2641;g77d18fd548_0_3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5"/>
        <p:cNvGrpSpPr/>
        <p:nvPr/>
      </p:nvGrpSpPr>
      <p:grpSpPr>
        <a:xfrm>
          <a:off x="0" y="0"/>
          <a:ext cx="0" cy="0"/>
          <a:chOff x="0" y="0"/>
          <a:chExt cx="0" cy="0"/>
        </a:xfrm>
      </p:grpSpPr>
      <p:sp>
        <p:nvSpPr>
          <p:cNvPr id="2646" name="Google Shape;2646;p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47" name="Google Shape;2647;p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48" name="Google Shape;2648;p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108</a:t>
            </a:fld>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2"/>
        <p:cNvGrpSpPr/>
        <p:nvPr/>
      </p:nvGrpSpPr>
      <p:grpSpPr>
        <a:xfrm>
          <a:off x="0" y="0"/>
          <a:ext cx="0" cy="0"/>
          <a:chOff x="0" y="0"/>
          <a:chExt cx="0" cy="0"/>
        </a:xfrm>
      </p:grpSpPr>
      <p:sp>
        <p:nvSpPr>
          <p:cNvPr id="2653" name="Google Shape;2653;g77d18fd548_0_193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54" name="Google Shape;2654;g77d18fd548_0_19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0" name="Google Shape;760;p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61" name="Google Shape;761;p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11</a:t>
            </a:fld>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7"/>
        <p:cNvGrpSpPr/>
        <p:nvPr/>
      </p:nvGrpSpPr>
      <p:grpSpPr>
        <a:xfrm>
          <a:off x="0" y="0"/>
          <a:ext cx="0" cy="0"/>
          <a:chOff x="0" y="0"/>
          <a:chExt cx="0" cy="0"/>
        </a:xfrm>
      </p:grpSpPr>
      <p:sp>
        <p:nvSpPr>
          <p:cNvPr id="2658" name="Google Shape;2658;g77d18fd548_0_19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59" name="Google Shape;2659;g77d18fd548_0_19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cleaning of images</a:t>
            </a:r>
            <a:endParaRPr/>
          </a:p>
        </p:txBody>
      </p:sp>
      <p:sp>
        <p:nvSpPr>
          <p:cNvPr id="2660" name="Google Shape;2660;g77d18fd548_0_19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110</a:t>
            </a:fld>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6"/>
        <p:cNvGrpSpPr/>
        <p:nvPr/>
      </p:nvGrpSpPr>
      <p:grpSpPr>
        <a:xfrm>
          <a:off x="0" y="0"/>
          <a:ext cx="0" cy="0"/>
          <a:chOff x="0" y="0"/>
          <a:chExt cx="0" cy="0"/>
        </a:xfrm>
      </p:grpSpPr>
      <p:sp>
        <p:nvSpPr>
          <p:cNvPr id="2667" name="Google Shape;2667;g77d18fd548_0_19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8" name="Google Shape;2668;g77d18fd548_0_19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prune images</a:t>
            </a:r>
            <a:endParaRPr/>
          </a:p>
        </p:txBody>
      </p:sp>
      <p:sp>
        <p:nvSpPr>
          <p:cNvPr id="2669" name="Google Shape;2669;g77d18fd548_0_19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111</a:t>
            </a:fld>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7"/>
        <p:cNvGrpSpPr/>
        <p:nvPr/>
      </p:nvGrpSpPr>
      <p:grpSpPr>
        <a:xfrm>
          <a:off x="0" y="0"/>
          <a:ext cx="0" cy="0"/>
          <a:chOff x="0" y="0"/>
          <a:chExt cx="0" cy="0"/>
        </a:xfrm>
      </p:grpSpPr>
      <p:sp>
        <p:nvSpPr>
          <p:cNvPr id="2678" name="Google Shape;2678;g77d18fd548_0_19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9" name="Google Shape;2679;g77d18fd548_0_19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the options and command prune images</a:t>
            </a:r>
            <a:endParaRPr/>
          </a:p>
          <a:p>
            <a:pPr marL="0" lvl="0" indent="0" algn="l" rtl="0">
              <a:lnSpc>
                <a:spcPct val="100000"/>
              </a:lnSpc>
              <a:spcBef>
                <a:spcPts val="0"/>
              </a:spcBef>
              <a:spcAft>
                <a:spcPts val="0"/>
              </a:spcAft>
              <a:buSzPts val="1400"/>
              <a:buNone/>
            </a:pPr>
            <a:endParaRPr/>
          </a:p>
        </p:txBody>
      </p:sp>
      <p:sp>
        <p:nvSpPr>
          <p:cNvPr id="2680" name="Google Shape;2680;g77d18fd548_0_195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112</a:t>
            </a:fld>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8"/>
        <p:cNvGrpSpPr/>
        <p:nvPr/>
      </p:nvGrpSpPr>
      <p:grpSpPr>
        <a:xfrm>
          <a:off x="0" y="0"/>
          <a:ext cx="0" cy="0"/>
          <a:chOff x="0" y="0"/>
          <a:chExt cx="0" cy="0"/>
        </a:xfrm>
      </p:grpSpPr>
      <p:sp>
        <p:nvSpPr>
          <p:cNvPr id="2689" name="Google Shape;2689;g77d18fd548_0_19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90" name="Google Shape;2690;g77d18fd548_0_196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prune containers</a:t>
            </a:r>
            <a:endParaRPr/>
          </a:p>
        </p:txBody>
      </p:sp>
      <p:sp>
        <p:nvSpPr>
          <p:cNvPr id="2691" name="Google Shape;2691;g77d18fd548_0_196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113</a:t>
            </a:fld>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9"/>
        <p:cNvGrpSpPr/>
        <p:nvPr/>
      </p:nvGrpSpPr>
      <p:grpSpPr>
        <a:xfrm>
          <a:off x="0" y="0"/>
          <a:ext cx="0" cy="0"/>
          <a:chOff x="0" y="0"/>
          <a:chExt cx="0" cy="0"/>
        </a:xfrm>
      </p:grpSpPr>
      <p:sp>
        <p:nvSpPr>
          <p:cNvPr id="2700" name="Google Shape;2700;p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01" name="Google Shape;2701;p8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02" name="Google Shape;2702;p8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114</a:t>
            </a:fld>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6"/>
        <p:cNvGrpSpPr/>
        <p:nvPr/>
      </p:nvGrpSpPr>
      <p:grpSpPr>
        <a:xfrm>
          <a:off x="0" y="0"/>
          <a:ext cx="0" cy="0"/>
          <a:chOff x="0" y="0"/>
          <a:chExt cx="0" cy="0"/>
        </a:xfrm>
      </p:grpSpPr>
      <p:sp>
        <p:nvSpPr>
          <p:cNvPr id="2707" name="Google Shape;2707;p9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08" name="Google Shape;2708;p9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09" name="Google Shape;2709;p9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115</a:t>
            </a:fld>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3"/>
        <p:cNvGrpSpPr/>
        <p:nvPr/>
      </p:nvGrpSpPr>
      <p:grpSpPr>
        <a:xfrm>
          <a:off x="0" y="0"/>
          <a:ext cx="0" cy="0"/>
          <a:chOff x="0" y="0"/>
          <a:chExt cx="0" cy="0"/>
        </a:xfrm>
      </p:grpSpPr>
      <p:sp>
        <p:nvSpPr>
          <p:cNvPr id="2714" name="Google Shape;2714;p9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Read the points in key takaways</a:t>
            </a:r>
            <a:endParaRPr/>
          </a:p>
        </p:txBody>
      </p:sp>
      <p:sp>
        <p:nvSpPr>
          <p:cNvPr id="2715" name="Google Shape;2715;p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7"/>
        <p:cNvGrpSpPr/>
        <p:nvPr/>
      </p:nvGrpSpPr>
      <p:grpSpPr>
        <a:xfrm>
          <a:off x="0" y="0"/>
          <a:ext cx="0" cy="0"/>
          <a:chOff x="0" y="0"/>
          <a:chExt cx="0" cy="0"/>
        </a:xfrm>
      </p:grpSpPr>
      <p:sp>
        <p:nvSpPr>
          <p:cNvPr id="2728" name="Google Shape;2728;p10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29" name="Google Shape;2729;p1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2"/>
        <p:cNvGrpSpPr/>
        <p:nvPr/>
      </p:nvGrpSpPr>
      <p:grpSpPr>
        <a:xfrm>
          <a:off x="0" y="0"/>
          <a:ext cx="0" cy="0"/>
          <a:chOff x="0" y="0"/>
          <a:chExt cx="0" cy="0"/>
        </a:xfrm>
      </p:grpSpPr>
      <p:sp>
        <p:nvSpPr>
          <p:cNvPr id="2733" name="Google Shape;2733;p1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34" name="Google Shape;2734;p1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2"/>
        <p:cNvGrpSpPr/>
        <p:nvPr/>
      </p:nvGrpSpPr>
      <p:grpSpPr>
        <a:xfrm>
          <a:off x="0" y="0"/>
          <a:ext cx="0" cy="0"/>
          <a:chOff x="0" y="0"/>
          <a:chExt cx="0" cy="0"/>
        </a:xfrm>
      </p:grpSpPr>
      <p:sp>
        <p:nvSpPr>
          <p:cNvPr id="2743" name="Google Shape;2743;p10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4" name="Google Shape;2744;p1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6" name="Google Shape;76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chemeClr val="lt1"/>
                </a:highlight>
                <a:latin typeface="Open Sans"/>
                <a:ea typeface="Open Sans"/>
                <a:cs typeface="Open Sans"/>
                <a:sym typeface="Open Sans"/>
              </a:rPr>
              <a:t>Explain the overview of containers</a:t>
            </a:r>
            <a:endParaRPr>
              <a:solidFill>
                <a:srgbClr val="33444C"/>
              </a:solidFill>
              <a:highlight>
                <a:srgbClr val="FFFFFF"/>
              </a:highlight>
              <a:latin typeface="Arial"/>
              <a:ea typeface="Arial"/>
              <a:cs typeface="Arial"/>
              <a:sym typeface="Arial"/>
            </a:endParaRPr>
          </a:p>
          <a:p>
            <a:pPr marL="0" lvl="0" indent="0" algn="l" rtl="0">
              <a:lnSpc>
                <a:spcPct val="177272"/>
              </a:lnSpc>
              <a:spcBef>
                <a:spcPts val="800"/>
              </a:spcBef>
              <a:spcAft>
                <a:spcPts val="0"/>
              </a:spcAft>
              <a:buSzPts val="1100"/>
              <a:buNone/>
            </a:pPr>
            <a:r>
              <a:rPr lang="en-US">
                <a:solidFill>
                  <a:srgbClr val="33444C"/>
                </a:solidFill>
                <a:highlight>
                  <a:srgbClr val="FFFFFF"/>
                </a:highlight>
                <a:latin typeface="Arial"/>
                <a:ea typeface="Arial"/>
                <a:cs typeface="Arial"/>
                <a:sym typeface="Arial"/>
              </a:rPr>
              <a:t>CONTAINERS</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A container is a runnable instance of an image. You can create, start, stop, move, or delete a container using the Docker API or CLI. </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You can connect a container to one or more networks, attach storage to it, or even create a new image based on its current state.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By default, a container is relatively well isolated from other containers and its host machine. You can control how isolated a container’s network, storage, or other underlying subsystems are from other containers or from the host machine.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A container is defined by its image as well as any configuration options you provide to it when you create or start it. When a container is removed, any changes to its state that are not stored in persistent storage disappear.</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800"/>
              </a:spcAft>
              <a:buClr>
                <a:schemeClr val="dk1"/>
              </a:buClr>
              <a:buSzPts val="1100"/>
              <a:buFont typeface="Arial"/>
              <a:buNone/>
            </a:pPr>
            <a:endParaRPr sz="1050">
              <a:solidFill>
                <a:srgbClr val="33444C"/>
              </a:solidFill>
              <a:highlight>
                <a:srgbClr val="FFFFFF"/>
              </a:highlight>
              <a:latin typeface="Open Sans"/>
              <a:ea typeface="Open Sans"/>
              <a:cs typeface="Open Sans"/>
              <a:sym typeface="Open Sans"/>
            </a:endParaRPr>
          </a:p>
        </p:txBody>
      </p:sp>
      <p:sp>
        <p:nvSpPr>
          <p:cNvPr id="767" name="Google Shape;767;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4"/>
        <p:cNvGrpSpPr/>
        <p:nvPr/>
      </p:nvGrpSpPr>
      <p:grpSpPr>
        <a:xfrm>
          <a:off x="0" y="0"/>
          <a:ext cx="0" cy="0"/>
          <a:chOff x="0" y="0"/>
          <a:chExt cx="0" cy="0"/>
        </a:xfrm>
      </p:grpSpPr>
      <p:sp>
        <p:nvSpPr>
          <p:cNvPr id="2755" name="Google Shape;2755;p10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56" name="Google Shape;2756;p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4"/>
        <p:cNvGrpSpPr/>
        <p:nvPr/>
      </p:nvGrpSpPr>
      <p:grpSpPr>
        <a:xfrm>
          <a:off x="0" y="0"/>
          <a:ext cx="0" cy="0"/>
          <a:chOff x="0" y="0"/>
          <a:chExt cx="0" cy="0"/>
        </a:xfrm>
      </p:grpSpPr>
      <p:sp>
        <p:nvSpPr>
          <p:cNvPr id="2765" name="Google Shape;2765;p1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6" name="Google Shape;2766;p1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6"/>
        <p:cNvGrpSpPr/>
        <p:nvPr/>
      </p:nvGrpSpPr>
      <p:grpSpPr>
        <a:xfrm>
          <a:off x="0" y="0"/>
          <a:ext cx="0" cy="0"/>
          <a:chOff x="0" y="0"/>
          <a:chExt cx="0" cy="0"/>
        </a:xfrm>
      </p:grpSpPr>
      <p:sp>
        <p:nvSpPr>
          <p:cNvPr id="2777" name="Google Shape;2777;p10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78" name="Google Shape;2778;p1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6"/>
        <p:cNvGrpSpPr/>
        <p:nvPr/>
      </p:nvGrpSpPr>
      <p:grpSpPr>
        <a:xfrm>
          <a:off x="0" y="0"/>
          <a:ext cx="0" cy="0"/>
          <a:chOff x="0" y="0"/>
          <a:chExt cx="0" cy="0"/>
        </a:xfrm>
      </p:grpSpPr>
      <p:sp>
        <p:nvSpPr>
          <p:cNvPr id="2787" name="Google Shape;2787;p10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88" name="Google Shape;2788;p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8"/>
        <p:cNvGrpSpPr/>
        <p:nvPr/>
      </p:nvGrpSpPr>
      <p:grpSpPr>
        <a:xfrm>
          <a:off x="0" y="0"/>
          <a:ext cx="0" cy="0"/>
          <a:chOff x="0" y="0"/>
          <a:chExt cx="0" cy="0"/>
        </a:xfrm>
      </p:grpSpPr>
      <p:sp>
        <p:nvSpPr>
          <p:cNvPr id="2799" name="Google Shape;2799;p10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00" name="Google Shape;2800;p1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8"/>
        <p:cNvGrpSpPr/>
        <p:nvPr/>
      </p:nvGrpSpPr>
      <p:grpSpPr>
        <a:xfrm>
          <a:off x="0" y="0"/>
          <a:ext cx="0" cy="0"/>
          <a:chOff x="0" y="0"/>
          <a:chExt cx="0" cy="0"/>
        </a:xfrm>
      </p:grpSpPr>
      <p:sp>
        <p:nvSpPr>
          <p:cNvPr id="2809" name="Google Shape;2809;p10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10" name="Google Shape;2810;p1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0"/>
        <p:cNvGrpSpPr/>
        <p:nvPr/>
      </p:nvGrpSpPr>
      <p:grpSpPr>
        <a:xfrm>
          <a:off x="0" y="0"/>
          <a:ext cx="0" cy="0"/>
          <a:chOff x="0" y="0"/>
          <a:chExt cx="0" cy="0"/>
        </a:xfrm>
      </p:grpSpPr>
      <p:sp>
        <p:nvSpPr>
          <p:cNvPr id="2821" name="Google Shape;2821;p10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22" name="Google Shape;2822;p1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0"/>
        <p:cNvGrpSpPr/>
        <p:nvPr/>
      </p:nvGrpSpPr>
      <p:grpSpPr>
        <a:xfrm>
          <a:off x="0" y="0"/>
          <a:ext cx="0" cy="0"/>
          <a:chOff x="0" y="0"/>
          <a:chExt cx="0" cy="0"/>
        </a:xfrm>
      </p:grpSpPr>
      <p:sp>
        <p:nvSpPr>
          <p:cNvPr id="2831" name="Google Shape;2831;p1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32" name="Google Shape;2832;p1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1" name="Google Shape;791;p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chemeClr val="lt1"/>
                </a:highlight>
                <a:latin typeface="Open Sans"/>
                <a:ea typeface="Open Sans"/>
                <a:cs typeface="Open Sans"/>
                <a:sym typeface="Open Sans"/>
              </a:rPr>
              <a:t>Explain the overview of containers using the content below.</a:t>
            </a:r>
            <a:endParaRPr>
              <a:solidFill>
                <a:srgbClr val="33444C"/>
              </a:solidFill>
              <a:highlight>
                <a:srgbClr val="FFFFFF"/>
              </a:highlight>
              <a:latin typeface="Arial"/>
              <a:ea typeface="Arial"/>
              <a:cs typeface="Arial"/>
              <a:sym typeface="Arial"/>
            </a:endParaRPr>
          </a:p>
          <a:p>
            <a:pPr marL="0" lvl="0" indent="0" algn="l" rtl="0">
              <a:lnSpc>
                <a:spcPct val="177272"/>
              </a:lnSpc>
              <a:spcBef>
                <a:spcPts val="800"/>
              </a:spcBef>
              <a:spcAft>
                <a:spcPts val="0"/>
              </a:spcAft>
              <a:buSzPts val="1100"/>
              <a:buNone/>
            </a:pPr>
            <a:r>
              <a:rPr lang="en-US">
                <a:solidFill>
                  <a:srgbClr val="33444C"/>
                </a:solidFill>
                <a:highlight>
                  <a:srgbClr val="FFFFFF"/>
                </a:highlight>
                <a:latin typeface="Arial"/>
                <a:ea typeface="Arial"/>
                <a:cs typeface="Arial"/>
                <a:sym typeface="Arial"/>
              </a:rPr>
              <a:t>CONTAINERS</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A container is a runnable instance of an image. You can create, start, stop, move, or delete a container using the Docker API or CLI. </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You can connect a container to one or more networks, attach storage to it, or even create a new image based on its current state.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By default, a container is relatively well isolated from other containers and its host machine. You can control how isolated a container’s network, storage, or other underlying subsystems are from other containers or from the host machine.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A container is defined by its image as well as any configuration options you provide to it when you create or start it. When a container is removed, any changes to its state that are not stored in persistent storage disappear.</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800"/>
              </a:spcAft>
              <a:buSzPts val="1100"/>
              <a:buNone/>
            </a:pPr>
            <a:endParaRPr sz="1050">
              <a:solidFill>
                <a:srgbClr val="33444C"/>
              </a:solidFill>
              <a:highlight>
                <a:srgbClr val="FFFFFF"/>
              </a:highlight>
              <a:latin typeface="Open Sans"/>
              <a:ea typeface="Open Sans"/>
              <a:cs typeface="Open Sans"/>
              <a:sym typeface="Open Sans"/>
            </a:endParaRPr>
          </a:p>
        </p:txBody>
      </p:sp>
      <p:sp>
        <p:nvSpPr>
          <p:cNvPr id="792" name="Google Shape;792;p1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5" name="Google Shape;815;p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chemeClr val="lt1"/>
                </a:highlight>
                <a:latin typeface="Open Sans"/>
                <a:ea typeface="Open Sans"/>
                <a:cs typeface="Open Sans"/>
                <a:sym typeface="Open Sans"/>
              </a:rPr>
              <a:t>Explain the overview of containers</a:t>
            </a:r>
            <a:endParaRPr>
              <a:solidFill>
                <a:srgbClr val="33444C"/>
              </a:solidFill>
              <a:highlight>
                <a:srgbClr val="FFFFFF"/>
              </a:highlight>
              <a:latin typeface="Arial"/>
              <a:ea typeface="Arial"/>
              <a:cs typeface="Arial"/>
              <a:sym typeface="Arial"/>
            </a:endParaRPr>
          </a:p>
          <a:p>
            <a:pPr marL="0" lvl="0" indent="0" algn="l" rtl="0">
              <a:lnSpc>
                <a:spcPct val="177272"/>
              </a:lnSpc>
              <a:spcBef>
                <a:spcPts val="800"/>
              </a:spcBef>
              <a:spcAft>
                <a:spcPts val="0"/>
              </a:spcAft>
              <a:buSzPts val="1100"/>
              <a:buNone/>
            </a:pPr>
            <a:r>
              <a:rPr lang="en-US">
                <a:solidFill>
                  <a:srgbClr val="33444C"/>
                </a:solidFill>
                <a:highlight>
                  <a:srgbClr val="FFFFFF"/>
                </a:highlight>
                <a:latin typeface="Arial"/>
                <a:ea typeface="Arial"/>
                <a:cs typeface="Arial"/>
                <a:sym typeface="Arial"/>
              </a:rPr>
              <a:t>CONTAINERS</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800"/>
              </a:spcAft>
              <a:buSzPts val="1100"/>
              <a:buNone/>
            </a:pPr>
            <a:r>
              <a:rPr lang="en-US" sz="1050">
                <a:solidFill>
                  <a:srgbClr val="33444C"/>
                </a:solidFill>
                <a:highlight>
                  <a:srgbClr val="FFFFFF"/>
                </a:highlight>
                <a:latin typeface="Open Sans"/>
                <a:ea typeface="Open Sans"/>
                <a:cs typeface="Open Sans"/>
                <a:sym typeface="Open Sans"/>
              </a:rPr>
              <a:t>A container is a runnable instance of an image. You can create, start, stop, move, or delete a container using the Docker API or CLI.</a:t>
            </a:r>
            <a:endParaRPr/>
          </a:p>
        </p:txBody>
      </p:sp>
      <p:sp>
        <p:nvSpPr>
          <p:cNvPr id="816" name="Google Shape;816;p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3" name="Google Shape;833;p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List types of container </a:t>
            </a:r>
            <a:endParaRPr/>
          </a:p>
          <a:p>
            <a:pPr marL="0" lvl="0" indent="0" algn="l" rtl="0">
              <a:lnSpc>
                <a:spcPct val="100000"/>
              </a:lnSpc>
              <a:spcBef>
                <a:spcPts val="0"/>
              </a:spcBef>
              <a:spcAft>
                <a:spcPts val="0"/>
              </a:spcAft>
              <a:buSzPts val="1400"/>
              <a:buNone/>
            </a:pPr>
            <a:r>
              <a:rPr lang="en-US"/>
              <a:t>Explain these 2 types of modes</a:t>
            </a:r>
            <a:endParaRPr/>
          </a:p>
        </p:txBody>
      </p:sp>
      <p:sp>
        <p:nvSpPr>
          <p:cNvPr id="834" name="Google Shape;834;p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9" name="Google Shape;849;p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features of Container modes</a:t>
            </a:r>
            <a:endParaRPr/>
          </a:p>
        </p:txBody>
      </p:sp>
      <p:sp>
        <p:nvSpPr>
          <p:cNvPr id="850" name="Google Shape;850;p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4" name="Google Shape;864;p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SzPts val="1100"/>
              <a:buNone/>
            </a:pPr>
            <a:r>
              <a:rPr lang="en-US" sz="1400">
                <a:solidFill>
                  <a:srgbClr val="33444C"/>
                </a:solidFill>
                <a:highlight>
                  <a:srgbClr val="FFFFFF"/>
                </a:highlight>
                <a:latin typeface="Open Sans"/>
                <a:ea typeface="Open Sans"/>
                <a:cs typeface="Open Sans"/>
                <a:sym typeface="Open Sans"/>
              </a:rPr>
              <a:t>Explain interaction of outside world with the container by using an example</a:t>
            </a:r>
            <a:endParaRPr sz="1400">
              <a:solidFill>
                <a:srgbClr val="33444C"/>
              </a:solidFill>
              <a:highlight>
                <a:srgbClr val="FFFFFF"/>
              </a:highlight>
              <a:latin typeface="Open Sans"/>
              <a:ea typeface="Open Sans"/>
              <a:cs typeface="Open Sans"/>
              <a:sym typeface="Open Sans"/>
            </a:endParaRPr>
          </a:p>
          <a:p>
            <a:pPr marL="0" marR="88900" lvl="0" indent="0" algn="l" rtl="0">
              <a:lnSpc>
                <a:spcPct val="100000"/>
              </a:lnSpc>
              <a:spcBef>
                <a:spcPts val="800"/>
              </a:spcBef>
              <a:spcAft>
                <a:spcPts val="0"/>
              </a:spcAft>
              <a:buSzPts val="1100"/>
              <a:buNone/>
            </a:pPr>
            <a:r>
              <a:rPr lang="en-US" sz="1400">
                <a:solidFill>
                  <a:srgbClr val="434343"/>
                </a:solidFill>
                <a:latin typeface="Open Sans"/>
                <a:ea typeface="Open Sans"/>
                <a:cs typeface="Open Sans"/>
                <a:sym typeface="Open Sans"/>
              </a:rPr>
              <a:t>In order to interact with the container the host port must be bound to the container port</a:t>
            </a:r>
            <a:endParaRPr sz="1400">
              <a:solidFill>
                <a:srgbClr val="434343"/>
              </a:solidFill>
              <a:latin typeface="Open Sans"/>
              <a:ea typeface="Open Sans"/>
              <a:cs typeface="Open Sans"/>
              <a:sym typeface="Open Sans"/>
            </a:endParaRPr>
          </a:p>
          <a:p>
            <a:pPr marL="0" marR="88900" lvl="0" indent="0" algn="l" rtl="0">
              <a:lnSpc>
                <a:spcPct val="100000"/>
              </a:lnSpc>
              <a:spcBef>
                <a:spcPts val="800"/>
              </a:spcBef>
              <a:spcAft>
                <a:spcPts val="0"/>
              </a:spcAft>
              <a:buSzPts val="1100"/>
              <a:buNone/>
            </a:pPr>
            <a:endParaRPr sz="1400">
              <a:solidFill>
                <a:srgbClr val="434343"/>
              </a:solidFill>
              <a:latin typeface="Open Sans"/>
              <a:ea typeface="Open Sans"/>
              <a:cs typeface="Open Sans"/>
              <a:sym typeface="Open Sans"/>
            </a:endParaRPr>
          </a:p>
          <a:p>
            <a:pPr marL="0" marR="88900" lvl="0" indent="0" algn="l" rtl="0">
              <a:lnSpc>
                <a:spcPct val="100000"/>
              </a:lnSpc>
              <a:spcBef>
                <a:spcPts val="800"/>
              </a:spcBef>
              <a:spcAft>
                <a:spcPts val="0"/>
              </a:spcAft>
              <a:buSzPts val="1100"/>
              <a:buNone/>
            </a:pPr>
            <a:r>
              <a:rPr lang="en-US" sz="1400">
                <a:solidFill>
                  <a:srgbClr val="434343"/>
                </a:solidFill>
                <a:latin typeface="Open Sans"/>
                <a:ea typeface="Open Sans"/>
                <a:cs typeface="Open Sans"/>
                <a:sym typeface="Open Sans"/>
              </a:rPr>
              <a:t>We will discuss about port in upcoming lessons</a:t>
            </a:r>
            <a:endParaRPr sz="1400">
              <a:solidFill>
                <a:srgbClr val="434343"/>
              </a:solidFill>
              <a:latin typeface="Open Sans"/>
              <a:ea typeface="Open Sans"/>
              <a:cs typeface="Open Sans"/>
              <a:sym typeface="Open Sans"/>
            </a:endParaRPr>
          </a:p>
          <a:p>
            <a:pPr marL="0" marR="88900" lvl="0" indent="0" algn="l" rtl="0">
              <a:lnSpc>
                <a:spcPct val="100000"/>
              </a:lnSpc>
              <a:spcBef>
                <a:spcPts val="800"/>
              </a:spcBef>
              <a:spcAft>
                <a:spcPts val="800"/>
              </a:spcAft>
              <a:buSzPts val="1100"/>
              <a:buNone/>
            </a:pPr>
            <a:endParaRPr sz="1400">
              <a:solidFill>
                <a:srgbClr val="434343"/>
              </a:solidFill>
              <a:latin typeface="Open Sans"/>
              <a:ea typeface="Open Sans"/>
              <a:cs typeface="Open Sans"/>
              <a:sym typeface="Open Sans"/>
            </a:endParaRPr>
          </a:p>
        </p:txBody>
      </p:sp>
      <p:sp>
        <p:nvSpPr>
          <p:cNvPr id="865" name="Google Shape;865;p1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5" name="Google Shape;885;p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86" name="Google Shape;886;p1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1" name="Google Shape;891;p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67647"/>
              </a:lnSpc>
              <a:spcBef>
                <a:spcPts val="1500"/>
              </a:spcBef>
              <a:spcAft>
                <a:spcPts val="0"/>
              </a:spcAft>
              <a:buSzPts val="1100"/>
              <a:buNone/>
            </a:pPr>
            <a:r>
              <a:rPr lang="en-US" sz="2100">
                <a:solidFill>
                  <a:srgbClr val="33444C"/>
                </a:solidFill>
                <a:highlight>
                  <a:srgbClr val="FFFFFF"/>
                </a:highlight>
                <a:latin typeface="Arial"/>
                <a:ea typeface="Arial"/>
                <a:cs typeface="Arial"/>
                <a:sym typeface="Arial"/>
              </a:rPr>
              <a:t>Explain the overview of services and tasks</a:t>
            </a:r>
            <a:endParaRPr sz="21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SzPts val="1100"/>
              <a:buNone/>
            </a:pPr>
            <a:r>
              <a:rPr lang="en-US" sz="2100">
                <a:solidFill>
                  <a:srgbClr val="33444C"/>
                </a:solidFill>
                <a:highlight>
                  <a:srgbClr val="FFFFFF"/>
                </a:highlight>
                <a:latin typeface="Arial"/>
                <a:ea typeface="Arial"/>
                <a:cs typeface="Arial"/>
                <a:sym typeface="Arial"/>
              </a:rPr>
              <a:t>Services and tasks</a:t>
            </a:r>
            <a:endParaRPr sz="2100">
              <a:solidFill>
                <a:srgbClr val="33444C"/>
              </a:solidFill>
              <a:highlight>
                <a:srgbClr val="FFFFFF"/>
              </a:highlight>
              <a:latin typeface="Arial"/>
              <a:ea typeface="Arial"/>
              <a:cs typeface="Arial"/>
              <a:sym typeface="Arial"/>
            </a:endParaRPr>
          </a:p>
          <a:p>
            <a:pPr marL="0" lvl="0" indent="0" algn="l" rtl="0">
              <a:lnSpc>
                <a:spcPct val="177272"/>
              </a:lnSpc>
              <a:spcBef>
                <a:spcPts val="800"/>
              </a:spcBef>
              <a:spcAft>
                <a:spcPts val="0"/>
              </a:spcAft>
              <a:buSzPts val="1100"/>
              <a:buNone/>
            </a:pPr>
            <a:r>
              <a:rPr lang="en-US">
                <a:solidFill>
                  <a:srgbClr val="33444C"/>
                </a:solidFill>
                <a:highlight>
                  <a:srgbClr val="FFFFFF"/>
                </a:highlight>
                <a:latin typeface="Arial"/>
                <a:ea typeface="Arial"/>
                <a:cs typeface="Arial"/>
                <a:sym typeface="Arial"/>
              </a:rPr>
              <a:t>SERVICES</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Services allow you to scale containers across multiple Docker daemons, which all work together as a </a:t>
            </a:r>
            <a:r>
              <a:rPr lang="en-US" sz="1050" i="1">
                <a:solidFill>
                  <a:srgbClr val="33444C"/>
                </a:solidFill>
                <a:highlight>
                  <a:srgbClr val="FFFFFF"/>
                </a:highlight>
                <a:latin typeface="Open Sans"/>
                <a:ea typeface="Open Sans"/>
                <a:cs typeface="Open Sans"/>
                <a:sym typeface="Open Sans"/>
              </a:rPr>
              <a:t>swarm</a:t>
            </a:r>
            <a:r>
              <a:rPr lang="en-US" sz="1050">
                <a:solidFill>
                  <a:srgbClr val="33444C"/>
                </a:solidFill>
                <a:highlight>
                  <a:srgbClr val="FFFFFF"/>
                </a:highlight>
                <a:latin typeface="Open Sans"/>
                <a:ea typeface="Open Sans"/>
                <a:cs typeface="Open Sans"/>
                <a:sym typeface="Open Sans"/>
              </a:rPr>
              <a:t> with multiple </a:t>
            </a:r>
            <a:r>
              <a:rPr lang="en-US" sz="1050" i="1">
                <a:solidFill>
                  <a:srgbClr val="33444C"/>
                </a:solidFill>
                <a:highlight>
                  <a:srgbClr val="FFFFFF"/>
                </a:highlight>
                <a:latin typeface="Open Sans"/>
                <a:ea typeface="Open Sans"/>
                <a:cs typeface="Open Sans"/>
                <a:sym typeface="Open Sans"/>
              </a:rPr>
              <a:t>managers</a:t>
            </a:r>
            <a:r>
              <a:rPr lang="en-US" sz="1050">
                <a:solidFill>
                  <a:srgbClr val="33444C"/>
                </a:solidFill>
                <a:highlight>
                  <a:srgbClr val="FFFFFF"/>
                </a:highlight>
                <a:latin typeface="Open Sans"/>
                <a:ea typeface="Open Sans"/>
                <a:cs typeface="Open Sans"/>
                <a:sym typeface="Open Sans"/>
              </a:rPr>
              <a:t> and </a:t>
            </a:r>
            <a:r>
              <a:rPr lang="en-US" sz="1050" i="1">
                <a:solidFill>
                  <a:srgbClr val="33444C"/>
                </a:solidFill>
                <a:highlight>
                  <a:srgbClr val="FFFFFF"/>
                </a:highlight>
                <a:latin typeface="Open Sans"/>
                <a:ea typeface="Open Sans"/>
                <a:cs typeface="Open Sans"/>
                <a:sym typeface="Open Sans"/>
              </a:rPr>
              <a:t>workers</a:t>
            </a:r>
            <a:r>
              <a:rPr lang="en-US" sz="1050">
                <a:solidFill>
                  <a:srgbClr val="33444C"/>
                </a:solidFill>
                <a:highlight>
                  <a:srgbClr val="FFFFFF"/>
                </a:highlight>
                <a:latin typeface="Open Sans"/>
                <a:ea typeface="Open Sans"/>
                <a:cs typeface="Open Sans"/>
                <a:sym typeface="Open Sans"/>
              </a:rPr>
              <a:t>. Each member of a swarm is a Docker daemon, and the daemons all communicate using the Docker API. </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b="1">
                <a:solidFill>
                  <a:srgbClr val="33444C"/>
                </a:solidFill>
                <a:highlight>
                  <a:srgbClr val="FFFFFF"/>
                </a:highlight>
                <a:latin typeface="Open Sans"/>
                <a:ea typeface="Open Sans"/>
                <a:cs typeface="Open Sans"/>
                <a:sym typeface="Open Sans"/>
              </a:rPr>
              <a:t>WE WILL DISCUSS ABOUT SWARM IN NEXT LESSON</a:t>
            </a:r>
            <a:endParaRPr sz="1050" b="1">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 A service allows you to define the desired state, such as the number of replicas of the service that must be available at any given time. By default, the service is load-balanced across all worker nodes. To the consumer, the Docker service appears to be a single application. Docker Engine supports swarm mode in Docker 1.12 and higher.</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800"/>
              </a:spcAft>
              <a:buSzPts val="1100"/>
              <a:buNone/>
            </a:pPr>
            <a:endParaRPr>
              <a:solidFill>
                <a:srgbClr val="33444C"/>
              </a:solidFill>
              <a:highlight>
                <a:srgbClr val="FFFFFF"/>
              </a:highlight>
              <a:latin typeface="Arial"/>
              <a:ea typeface="Arial"/>
              <a:cs typeface="Arial"/>
              <a:sym typeface="Arial"/>
            </a:endParaRPr>
          </a:p>
        </p:txBody>
      </p:sp>
      <p:sp>
        <p:nvSpPr>
          <p:cNvPr id="892" name="Google Shape;892;p1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4" name="Google Shape;56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Mention the topic name and convey its importance/role in brief</a:t>
            </a:r>
            <a:endParaRPr/>
          </a:p>
          <a:p>
            <a:pPr marL="0" lvl="0" indent="0" algn="l" rtl="0">
              <a:lnSpc>
                <a:spcPct val="100000"/>
              </a:lnSpc>
              <a:spcBef>
                <a:spcPts val="0"/>
              </a:spcBef>
              <a:spcAft>
                <a:spcPts val="0"/>
              </a:spcAft>
              <a:buSzPts val="1400"/>
              <a:buNone/>
            </a:pPr>
            <a:endParaRPr/>
          </a:p>
        </p:txBody>
      </p:sp>
      <p:sp>
        <p:nvSpPr>
          <p:cNvPr id="565" name="Google Shape;565;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6" name="Google Shape;906;p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Explain scheduling and explain the sequence in which work is scheduled on swarm</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Docker lets you create services, which can start tasks. A service is a description of a desired state, and a task does the work. Work is scheduled on swarm nodes in this sequence:</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Create a service by using </a:t>
            </a:r>
            <a:r>
              <a:rPr lang="en-US" sz="950">
                <a:solidFill>
                  <a:srgbClr val="33444C"/>
                </a:solidFill>
                <a:highlight>
                  <a:srgbClr val="FFFFFF"/>
                </a:highlight>
                <a:latin typeface="Courier New"/>
                <a:ea typeface="Courier New"/>
                <a:cs typeface="Courier New"/>
                <a:sym typeface="Courier New"/>
              </a:rPr>
              <a:t>docker service create</a:t>
            </a:r>
            <a:r>
              <a:rPr lang="en-US" sz="1050">
                <a:solidFill>
                  <a:srgbClr val="33444C"/>
                </a:solidFill>
                <a:highlight>
                  <a:srgbClr val="FFFFFF"/>
                </a:highlight>
                <a:latin typeface="Open Sans"/>
                <a:ea typeface="Open Sans"/>
                <a:cs typeface="Open Sans"/>
                <a:sym typeface="Open Sans"/>
              </a:rPr>
              <a:t> or the UCP web UI or CLI.</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The request goes to a Docker manager node.</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The Docker manager node schedules the service to run on particular nodes.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Each service can start multiple tasks.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Each task has a life cycle, with states like </a:t>
            </a:r>
            <a:r>
              <a:rPr lang="en-US" sz="950">
                <a:solidFill>
                  <a:srgbClr val="33444C"/>
                </a:solidFill>
                <a:highlight>
                  <a:srgbClr val="FFFFFF"/>
                </a:highlight>
                <a:latin typeface="Courier New"/>
                <a:ea typeface="Courier New"/>
                <a:cs typeface="Courier New"/>
                <a:sym typeface="Courier New"/>
              </a:rPr>
              <a:t>NEW</a:t>
            </a:r>
            <a:r>
              <a:rPr lang="en-US" sz="1050">
                <a:solidFill>
                  <a:srgbClr val="33444C"/>
                </a:solidFill>
                <a:highlight>
                  <a:srgbClr val="FFFFFF"/>
                </a:highlight>
                <a:latin typeface="Open Sans"/>
                <a:ea typeface="Open Sans"/>
                <a:cs typeface="Open Sans"/>
                <a:sym typeface="Open Sans"/>
              </a:rPr>
              <a:t>, </a:t>
            </a:r>
            <a:r>
              <a:rPr lang="en-US" sz="950">
                <a:solidFill>
                  <a:srgbClr val="33444C"/>
                </a:solidFill>
                <a:highlight>
                  <a:srgbClr val="FFFFFF"/>
                </a:highlight>
                <a:latin typeface="Courier New"/>
                <a:ea typeface="Courier New"/>
                <a:cs typeface="Courier New"/>
                <a:sym typeface="Courier New"/>
              </a:rPr>
              <a:t>PENDING</a:t>
            </a:r>
            <a:r>
              <a:rPr lang="en-US" sz="1050">
                <a:solidFill>
                  <a:srgbClr val="33444C"/>
                </a:solidFill>
                <a:highlight>
                  <a:srgbClr val="FFFFFF"/>
                </a:highlight>
                <a:latin typeface="Open Sans"/>
                <a:ea typeface="Open Sans"/>
                <a:cs typeface="Open Sans"/>
                <a:sym typeface="Open Sans"/>
              </a:rPr>
              <a:t>, and </a:t>
            </a:r>
            <a:r>
              <a:rPr lang="en-US" sz="950">
                <a:solidFill>
                  <a:srgbClr val="33444C"/>
                </a:solidFill>
                <a:highlight>
                  <a:srgbClr val="FFFFFF"/>
                </a:highlight>
                <a:latin typeface="Courier New"/>
                <a:ea typeface="Courier New"/>
                <a:cs typeface="Courier New"/>
                <a:sym typeface="Courier New"/>
              </a:rPr>
              <a:t>COMPLETE</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Tasks are execution units that run once to completion. When a task stops, it isn’t executed again, but a new task may take its place.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Tasks advance through a number of states until they complete or fail. Tasks are initialized in the </a:t>
            </a:r>
            <a:r>
              <a:rPr lang="en-US" sz="950">
                <a:solidFill>
                  <a:srgbClr val="33444C"/>
                </a:solidFill>
                <a:highlight>
                  <a:srgbClr val="FFFFFF"/>
                </a:highlight>
                <a:latin typeface="Courier New"/>
                <a:ea typeface="Courier New"/>
                <a:cs typeface="Courier New"/>
                <a:sym typeface="Courier New"/>
              </a:rPr>
              <a:t>NEW</a:t>
            </a:r>
            <a:r>
              <a:rPr lang="en-US" sz="1050">
                <a:solidFill>
                  <a:srgbClr val="33444C"/>
                </a:solidFill>
                <a:highlight>
                  <a:srgbClr val="FFFFFF"/>
                </a:highlight>
                <a:latin typeface="Open Sans"/>
                <a:ea typeface="Open Sans"/>
                <a:cs typeface="Open Sans"/>
                <a:sym typeface="Open Sans"/>
              </a:rPr>
              <a:t> state. The task progresses forward through a number of states, and its state doesn’t go backward. For example, a task never goes from </a:t>
            </a:r>
            <a:r>
              <a:rPr lang="en-US" sz="950">
                <a:solidFill>
                  <a:srgbClr val="33444C"/>
                </a:solidFill>
                <a:highlight>
                  <a:srgbClr val="FFFFFF"/>
                </a:highlight>
                <a:latin typeface="Courier New"/>
                <a:ea typeface="Courier New"/>
                <a:cs typeface="Courier New"/>
                <a:sym typeface="Courier New"/>
              </a:rPr>
              <a:t>COMPLETE</a:t>
            </a:r>
            <a:r>
              <a:rPr lang="en-US" sz="1050">
                <a:solidFill>
                  <a:srgbClr val="33444C"/>
                </a:solidFill>
                <a:highlight>
                  <a:srgbClr val="FFFFFF"/>
                </a:highlight>
                <a:latin typeface="Open Sans"/>
                <a:ea typeface="Open Sans"/>
                <a:cs typeface="Open Sans"/>
                <a:sym typeface="Open Sans"/>
              </a:rPr>
              <a:t> to </a:t>
            </a:r>
            <a:r>
              <a:rPr lang="en-US" sz="950">
                <a:solidFill>
                  <a:srgbClr val="33444C"/>
                </a:solidFill>
                <a:highlight>
                  <a:srgbClr val="FFFFFF"/>
                </a:highlight>
                <a:latin typeface="Courier New"/>
                <a:ea typeface="Courier New"/>
                <a:cs typeface="Courier New"/>
                <a:sym typeface="Courier New"/>
              </a:rPr>
              <a:t>RUNNING</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800"/>
              </a:spcAft>
              <a:buSzPts val="1100"/>
              <a:buNone/>
            </a:pPr>
            <a:endParaRPr>
              <a:solidFill>
                <a:srgbClr val="33444C"/>
              </a:solidFill>
              <a:highlight>
                <a:srgbClr val="FFFFFF"/>
              </a:highlight>
              <a:latin typeface="Arial"/>
              <a:ea typeface="Arial"/>
              <a:cs typeface="Arial"/>
              <a:sym typeface="Arial"/>
            </a:endParaRPr>
          </a:p>
        </p:txBody>
      </p:sp>
      <p:sp>
        <p:nvSpPr>
          <p:cNvPr id="907" name="Google Shape;907;p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9" name="Google Shape;929;p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Explain the state of tasks</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NEW</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The task was initialized.</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PENDING</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Resources for the task were allocated.</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ASSIGNED</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Docker assigned the task to nodes.</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ACCEPTED</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The task was accepted by a worker node. If a worker node rejects the task, the state changes to </a:t>
            </a:r>
            <a:r>
              <a:rPr lang="en-US" sz="950">
                <a:solidFill>
                  <a:srgbClr val="33444C"/>
                </a:solidFill>
                <a:highlight>
                  <a:srgbClr val="FFFFFF"/>
                </a:highlight>
                <a:latin typeface="Courier New"/>
                <a:ea typeface="Courier New"/>
                <a:cs typeface="Courier New"/>
                <a:sym typeface="Courier New"/>
              </a:rPr>
              <a:t>REJECTED</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PREPARING</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Docker is preparing the task.</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STARTING</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Docker is starting the task.</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RUNNING</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The task is executing.</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COMPLETE</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The task exited without an error code.</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FAILED</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The task exited with an error code.</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SHUTDOWN</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Docker requested the task to shut down.</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REJECTED</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The worker node rejected the task.</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ORPHANED</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The node was down for too long.</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REMOVE</a:t>
            </a:r>
            <a:endParaRPr sz="950">
              <a:solidFill>
                <a:srgbClr val="33444C"/>
              </a:solidFill>
              <a:highlight>
                <a:srgbClr val="FFFFFF"/>
              </a:highlight>
              <a:latin typeface="Courier New"/>
              <a:ea typeface="Courier New"/>
              <a:cs typeface="Courier New"/>
              <a:sym typeface="Courier New"/>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The task is not terminal but the associated service was removed or scaled down.</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1500"/>
              </a:spcBef>
              <a:spcAft>
                <a:spcPts val="800"/>
              </a:spcAft>
              <a:buSzPts val="1100"/>
              <a:buNone/>
            </a:pPr>
            <a:endParaRPr sz="1050">
              <a:solidFill>
                <a:srgbClr val="33444C"/>
              </a:solidFill>
              <a:highlight>
                <a:srgbClr val="FFFFFF"/>
              </a:highlight>
              <a:latin typeface="Open Sans"/>
              <a:ea typeface="Open Sans"/>
              <a:cs typeface="Open Sans"/>
              <a:sym typeface="Open Sans"/>
            </a:endParaRPr>
          </a:p>
        </p:txBody>
      </p:sp>
      <p:sp>
        <p:nvSpPr>
          <p:cNvPr id="930" name="Google Shape;930;p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p:cNvGrpSpPr/>
        <p:nvPr/>
      </p:nvGrpSpPr>
      <p:grpSpPr>
        <a:xfrm>
          <a:off x="0" y="0"/>
          <a:ext cx="0" cy="0"/>
          <a:chOff x="0" y="0"/>
          <a:chExt cx="0" cy="0"/>
        </a:xfrm>
      </p:grpSpPr>
      <p:sp>
        <p:nvSpPr>
          <p:cNvPr id="976" name="Google Shape;97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7" name="Google Shape;977;p2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a:solidFill>
                  <a:srgbClr val="33444C"/>
                </a:solidFill>
                <a:highlight>
                  <a:schemeClr val="lt1"/>
                </a:highlight>
                <a:latin typeface="Arial"/>
                <a:ea typeface="Arial"/>
                <a:cs typeface="Arial"/>
                <a:sym typeface="Arial"/>
              </a:rPr>
              <a:t>(Have your prerequisites ready before running these commands. You have created container in lesson 1. Create one more,)</a:t>
            </a:r>
            <a:endParaRPr>
              <a:solidFill>
                <a:srgbClr val="33444C"/>
              </a:solidFill>
              <a:highlight>
                <a:schemeClr val="lt1"/>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a:solidFill>
                  <a:srgbClr val="33444C"/>
                </a:solidFill>
                <a:highlight>
                  <a:schemeClr val="lt1"/>
                </a:highlight>
                <a:latin typeface="Arial"/>
                <a:ea typeface="Arial"/>
                <a:cs typeface="Arial"/>
                <a:sym typeface="Arial"/>
              </a:rPr>
              <a:t>explain commands using Docker CLI and perform them on docker. </a:t>
            </a:r>
            <a:br>
              <a:rPr lang="en-US">
                <a:solidFill>
                  <a:srgbClr val="33444C"/>
                </a:solidFill>
                <a:highlight>
                  <a:schemeClr val="lt1"/>
                </a:highlight>
                <a:latin typeface="Arial"/>
                <a:ea typeface="Arial"/>
                <a:cs typeface="Arial"/>
                <a:sym typeface="Arial"/>
              </a:rPr>
            </a:br>
            <a:br>
              <a:rPr lang="en-US">
                <a:solidFill>
                  <a:srgbClr val="33444C"/>
                </a:solidFill>
                <a:highlight>
                  <a:schemeClr val="lt1"/>
                </a:highlight>
                <a:latin typeface="Arial"/>
                <a:ea typeface="Arial"/>
                <a:cs typeface="Arial"/>
                <a:sym typeface="Arial"/>
              </a:rPr>
            </a:br>
            <a:r>
              <a:rPr lang="en-US">
                <a:solidFill>
                  <a:srgbClr val="33444C"/>
                </a:solidFill>
                <a:highlight>
                  <a:schemeClr val="lt1"/>
                </a:highlight>
                <a:latin typeface="Arial"/>
                <a:ea typeface="Arial"/>
                <a:cs typeface="Arial"/>
                <a:sym typeface="Arial"/>
              </a:rPr>
              <a:t>(For container removal command create another container.)</a:t>
            </a:r>
            <a:endParaRPr>
              <a:solidFill>
                <a:srgbClr val="33444C"/>
              </a:solidFill>
              <a:highlight>
                <a:schemeClr val="lt1"/>
              </a:highlight>
              <a:latin typeface="Arial"/>
              <a:ea typeface="Arial"/>
              <a:cs typeface="Arial"/>
              <a:sym typeface="Arial"/>
            </a:endParaRPr>
          </a:p>
          <a:p>
            <a:pPr marL="0" lvl="0" indent="0" algn="l" rtl="0">
              <a:lnSpc>
                <a:spcPct val="171428"/>
              </a:lnSpc>
              <a:spcBef>
                <a:spcPts val="800"/>
              </a:spcBef>
              <a:spcAft>
                <a:spcPts val="800"/>
              </a:spcAft>
              <a:buSzPts val="1100"/>
              <a:buNone/>
            </a:pPr>
            <a:endParaRPr>
              <a:solidFill>
                <a:srgbClr val="33444C"/>
              </a:solidFill>
              <a:highlight>
                <a:srgbClr val="FFFFFF"/>
              </a:highlight>
              <a:latin typeface="Arial"/>
              <a:ea typeface="Arial"/>
              <a:cs typeface="Arial"/>
              <a:sym typeface="Arial"/>
            </a:endParaRPr>
          </a:p>
        </p:txBody>
      </p:sp>
      <p:sp>
        <p:nvSpPr>
          <p:cNvPr id="978" name="Google Shape;978;p2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2" name="Google Shape;1002;p2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a:solidFill>
                  <a:srgbClr val="33444C"/>
                </a:solidFill>
                <a:highlight>
                  <a:schemeClr val="lt1"/>
                </a:highlight>
                <a:latin typeface="Arial"/>
                <a:ea typeface="Arial"/>
                <a:cs typeface="Arial"/>
                <a:sym typeface="Arial"/>
              </a:rPr>
              <a:t>Explain the commands</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a:solidFill>
                  <a:srgbClr val="33444C"/>
                </a:solidFill>
                <a:highlight>
                  <a:srgbClr val="FFFFFF"/>
                </a:highlight>
                <a:latin typeface="Arial"/>
                <a:ea typeface="Arial"/>
                <a:cs typeface="Arial"/>
                <a:sym typeface="Arial"/>
              </a:rPr>
              <a:t>(Have your prerequisites ready before running these commands)</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a:solidFill>
                  <a:srgbClr val="33444C"/>
                </a:solidFill>
                <a:highlight>
                  <a:srgbClr val="FFFFFF"/>
                </a:highlight>
                <a:latin typeface="Arial"/>
                <a:ea typeface="Arial"/>
                <a:cs typeface="Arial"/>
                <a:sym typeface="Arial"/>
              </a:rPr>
              <a:t>explain commands using Docker CLI and perform them on docker. </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800"/>
              </a:spcAft>
              <a:buSzPts val="1100"/>
              <a:buNone/>
            </a:pPr>
            <a:endParaRPr>
              <a:solidFill>
                <a:srgbClr val="33444C"/>
              </a:solidFill>
              <a:highlight>
                <a:srgbClr val="FFFFFF"/>
              </a:highlight>
              <a:latin typeface="Arial"/>
              <a:ea typeface="Arial"/>
              <a:cs typeface="Arial"/>
              <a:sym typeface="Arial"/>
            </a:endParaRPr>
          </a:p>
        </p:txBody>
      </p:sp>
      <p:sp>
        <p:nvSpPr>
          <p:cNvPr id="1003" name="Google Shape;1003;p2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1" name="Google Shape;1021;p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Tell learners that in the image overview we heard about Dockerfile and now we will discuss it in detail. We will also have demo on this.</a:t>
            </a:r>
            <a:endParaRPr/>
          </a:p>
        </p:txBody>
      </p:sp>
      <p:sp>
        <p:nvSpPr>
          <p:cNvPr id="1022" name="Google Shape;1022;p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7" name="Google Shape;1027;p2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Explain the overview of Dockerfile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80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docker build</a:t>
            </a:r>
            <a:r>
              <a:rPr lang="en-US" sz="1050">
                <a:solidFill>
                  <a:srgbClr val="33444C"/>
                </a:solidFill>
                <a:highlight>
                  <a:srgbClr val="FFFFFF"/>
                </a:highlight>
                <a:latin typeface="Open Sans"/>
                <a:ea typeface="Open Sans"/>
                <a:cs typeface="Open Sans"/>
                <a:sym typeface="Open Sans"/>
              </a:rPr>
              <a:t> command builds an image from a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and a </a:t>
            </a:r>
            <a:r>
              <a:rPr lang="en-US" sz="1050" i="1">
                <a:solidFill>
                  <a:srgbClr val="33444C"/>
                </a:solidFill>
                <a:highlight>
                  <a:srgbClr val="FFFFFF"/>
                </a:highlight>
                <a:latin typeface="Open Sans"/>
                <a:ea typeface="Open Sans"/>
                <a:cs typeface="Open Sans"/>
                <a:sym typeface="Open Sans"/>
              </a:rPr>
              <a:t>context</a:t>
            </a:r>
            <a:r>
              <a:rPr lang="en-US" sz="1050">
                <a:solidFill>
                  <a:srgbClr val="33444C"/>
                </a:solidFill>
                <a:highlight>
                  <a:srgbClr val="FFFFFF"/>
                </a:highlight>
                <a:latin typeface="Open Sans"/>
                <a:ea typeface="Open Sans"/>
                <a:cs typeface="Open Sans"/>
                <a:sym typeface="Open Sans"/>
              </a:rPr>
              <a:t>. </a:t>
            </a:r>
            <a:endParaRPr/>
          </a:p>
        </p:txBody>
      </p:sp>
      <p:sp>
        <p:nvSpPr>
          <p:cNvPr id="1028" name="Google Shape;1028;p2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8" name="Google Shape;1068;p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chemeClr val="lt1"/>
                </a:highlight>
                <a:latin typeface="Open Sans"/>
                <a:ea typeface="Open Sans"/>
                <a:cs typeface="Open Sans"/>
                <a:sym typeface="Open Sans"/>
              </a:rPr>
              <a:t>Explain the overview of Dockerfile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build’s context is the set of files at a specified location </a:t>
            </a:r>
            <a:r>
              <a:rPr lang="en-US" sz="950">
                <a:solidFill>
                  <a:srgbClr val="33444C"/>
                </a:solidFill>
                <a:highlight>
                  <a:srgbClr val="FFFFFF"/>
                </a:highlight>
                <a:latin typeface="Courier New"/>
                <a:ea typeface="Courier New"/>
                <a:cs typeface="Courier New"/>
                <a:sym typeface="Courier New"/>
              </a:rPr>
              <a:t>PATH</a:t>
            </a:r>
            <a:r>
              <a:rPr lang="en-US" sz="1050">
                <a:solidFill>
                  <a:srgbClr val="33444C"/>
                </a:solidFill>
                <a:highlight>
                  <a:srgbClr val="FFFFFF"/>
                </a:highlight>
                <a:latin typeface="Open Sans"/>
                <a:ea typeface="Open Sans"/>
                <a:cs typeface="Open Sans"/>
                <a:sym typeface="Open Sans"/>
              </a:rPr>
              <a:t> or </a:t>
            </a:r>
            <a:r>
              <a:rPr lang="en-US" sz="950">
                <a:solidFill>
                  <a:srgbClr val="33444C"/>
                </a:solidFill>
                <a:highlight>
                  <a:srgbClr val="FFFFFF"/>
                </a:highlight>
                <a:latin typeface="Courier New"/>
                <a:ea typeface="Courier New"/>
                <a:cs typeface="Courier New"/>
                <a:sym typeface="Courier New"/>
              </a:rPr>
              <a:t>URL</a:t>
            </a:r>
            <a:r>
              <a:rPr lang="en-US" sz="1050">
                <a:solidFill>
                  <a:srgbClr val="33444C"/>
                </a:solidFill>
                <a:highlight>
                  <a:srgbClr val="FFFFFF"/>
                </a:highlight>
                <a:latin typeface="Open Sans"/>
                <a:ea typeface="Open Sans"/>
                <a:cs typeface="Open Sans"/>
                <a:sym typeface="Open Sans"/>
              </a:rPr>
              <a:t>. The </a:t>
            </a:r>
            <a:r>
              <a:rPr lang="en-US" sz="950">
                <a:solidFill>
                  <a:srgbClr val="33444C"/>
                </a:solidFill>
                <a:highlight>
                  <a:srgbClr val="FFFFFF"/>
                </a:highlight>
                <a:latin typeface="Courier New"/>
                <a:ea typeface="Courier New"/>
                <a:cs typeface="Courier New"/>
                <a:sym typeface="Courier New"/>
              </a:rPr>
              <a:t>PATH</a:t>
            </a:r>
            <a:r>
              <a:rPr lang="en-US" sz="1050">
                <a:solidFill>
                  <a:srgbClr val="33444C"/>
                </a:solidFill>
                <a:highlight>
                  <a:srgbClr val="FFFFFF"/>
                </a:highlight>
                <a:latin typeface="Open Sans"/>
                <a:ea typeface="Open Sans"/>
                <a:cs typeface="Open Sans"/>
                <a:sym typeface="Open Sans"/>
              </a:rPr>
              <a:t> is a directory on your local filesystem. The </a:t>
            </a:r>
            <a:r>
              <a:rPr lang="en-US" sz="950">
                <a:solidFill>
                  <a:srgbClr val="33444C"/>
                </a:solidFill>
                <a:highlight>
                  <a:srgbClr val="FFFFFF"/>
                </a:highlight>
                <a:latin typeface="Courier New"/>
                <a:ea typeface="Courier New"/>
                <a:cs typeface="Courier New"/>
                <a:sym typeface="Courier New"/>
              </a:rPr>
              <a:t>URL</a:t>
            </a:r>
            <a:r>
              <a:rPr lang="en-US" sz="1050">
                <a:solidFill>
                  <a:srgbClr val="33444C"/>
                </a:solidFill>
                <a:highlight>
                  <a:srgbClr val="FFFFFF"/>
                </a:highlight>
                <a:latin typeface="Open Sans"/>
                <a:ea typeface="Open Sans"/>
                <a:cs typeface="Open Sans"/>
                <a:sym typeface="Open Sans"/>
              </a:rPr>
              <a:t> is a Git repository location.</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A context is processed recursively. So, a </a:t>
            </a:r>
            <a:r>
              <a:rPr lang="en-US" sz="950">
                <a:solidFill>
                  <a:srgbClr val="33444C"/>
                </a:solidFill>
                <a:highlight>
                  <a:srgbClr val="FFFFFF"/>
                </a:highlight>
                <a:latin typeface="Courier New"/>
                <a:ea typeface="Courier New"/>
                <a:cs typeface="Courier New"/>
                <a:sym typeface="Courier New"/>
              </a:rPr>
              <a:t>PATH</a:t>
            </a:r>
            <a:r>
              <a:rPr lang="en-US" sz="1050">
                <a:solidFill>
                  <a:srgbClr val="33444C"/>
                </a:solidFill>
                <a:highlight>
                  <a:srgbClr val="FFFFFF"/>
                </a:highlight>
                <a:latin typeface="Open Sans"/>
                <a:ea typeface="Open Sans"/>
                <a:cs typeface="Open Sans"/>
                <a:sym typeface="Open Sans"/>
              </a:rPr>
              <a:t> includes any subdirectories and the </a:t>
            </a:r>
            <a:r>
              <a:rPr lang="en-US" sz="950">
                <a:solidFill>
                  <a:srgbClr val="33444C"/>
                </a:solidFill>
                <a:highlight>
                  <a:srgbClr val="FFFFFF"/>
                </a:highlight>
                <a:latin typeface="Courier New"/>
                <a:ea typeface="Courier New"/>
                <a:cs typeface="Courier New"/>
                <a:sym typeface="Courier New"/>
              </a:rPr>
              <a:t>URL</a:t>
            </a:r>
            <a:r>
              <a:rPr lang="en-US" sz="1050">
                <a:solidFill>
                  <a:srgbClr val="33444C"/>
                </a:solidFill>
                <a:highlight>
                  <a:srgbClr val="FFFFFF"/>
                </a:highlight>
                <a:latin typeface="Open Sans"/>
                <a:ea typeface="Open Sans"/>
                <a:cs typeface="Open Sans"/>
                <a:sym typeface="Open Sans"/>
              </a:rPr>
              <a:t> includes the repository and its submodules.</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This example shows a build command that uses the current directory as context: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 docker build .</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Sending build context to Docker daemon  6.51 MB</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a:p>
        </p:txBody>
      </p:sp>
      <p:sp>
        <p:nvSpPr>
          <p:cNvPr id="1069" name="Google Shape;1069;p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6" name="Google Shape;1086;p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format and the instructions and arguments</a:t>
            </a:r>
            <a:endParaRPr/>
          </a:p>
        </p:txBody>
      </p:sp>
      <p:sp>
        <p:nvSpPr>
          <p:cNvPr id="1087" name="Google Shape;1087;p2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3" name="Google Shape;1103;p2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Explain buildkit and how it helps</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Now lets see take a look at buildkit. This is a new feature in Docker</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150">
                <a:solidFill>
                  <a:srgbClr val="404040"/>
                </a:solidFill>
                <a:highlight>
                  <a:srgbClr val="FFFFFF"/>
                </a:highlight>
                <a:latin typeface="Arial"/>
                <a:ea typeface="Arial"/>
                <a:cs typeface="Arial"/>
                <a:sym typeface="Arial"/>
              </a:rPr>
              <a:t>The </a:t>
            </a:r>
            <a:r>
              <a:rPr lang="en-US" sz="1150">
                <a:solidFill>
                  <a:srgbClr val="404040"/>
                </a:solidFill>
                <a:highlight>
                  <a:srgbClr val="FFFFFF"/>
                </a:highlight>
                <a:latin typeface="Courier New"/>
                <a:ea typeface="Courier New"/>
                <a:cs typeface="Courier New"/>
                <a:sym typeface="Courier New"/>
              </a:rPr>
              <a:t>docker build</a:t>
            </a:r>
            <a:r>
              <a:rPr lang="en-US" sz="1150">
                <a:solidFill>
                  <a:srgbClr val="404040"/>
                </a:solidFill>
                <a:highlight>
                  <a:srgbClr val="FFFFFF"/>
                </a:highlight>
                <a:latin typeface="Arial"/>
                <a:ea typeface="Arial"/>
                <a:cs typeface="Arial"/>
                <a:sym typeface="Arial"/>
              </a:rPr>
              <a:t> is a Docker integrated tool for building images using Dockerfile. It requires Docker daemon to be running. It’s similar to </a:t>
            </a:r>
            <a:r>
              <a:rPr lang="en-US" sz="1150">
                <a:solidFill>
                  <a:srgbClr val="404040"/>
                </a:solidFill>
                <a:highlight>
                  <a:srgbClr val="FFFFFF"/>
                </a:highlight>
                <a:latin typeface="Courier New"/>
                <a:ea typeface="Courier New"/>
                <a:cs typeface="Courier New"/>
                <a:sym typeface="Courier New"/>
              </a:rPr>
              <a:t>docker run</a:t>
            </a:r>
            <a:r>
              <a:rPr lang="en-US" sz="1150">
                <a:solidFill>
                  <a:srgbClr val="404040"/>
                </a:solidFill>
                <a:highlight>
                  <a:srgbClr val="FFFFFF"/>
                </a:highlight>
                <a:latin typeface="Arial"/>
                <a:ea typeface="Arial"/>
                <a:cs typeface="Arial"/>
                <a:sym typeface="Arial"/>
              </a:rPr>
              <a:t> command but some features are intentionally removed for security reasons like no volumes(</a:t>
            </a:r>
            <a:r>
              <a:rPr lang="en-US" sz="1150">
                <a:solidFill>
                  <a:srgbClr val="404040"/>
                </a:solidFill>
                <a:highlight>
                  <a:srgbClr val="FFFFFF"/>
                </a:highlight>
                <a:latin typeface="Courier New"/>
                <a:ea typeface="Courier New"/>
                <a:cs typeface="Courier New"/>
                <a:sym typeface="Courier New"/>
              </a:rPr>
              <a:t>docker run -v</a:t>
            </a:r>
            <a:r>
              <a:rPr lang="en-US" sz="1150">
                <a:solidFill>
                  <a:srgbClr val="404040"/>
                </a:solidFill>
                <a:highlight>
                  <a:srgbClr val="FFFFFF"/>
                </a:highlight>
                <a:latin typeface="Arial"/>
                <a:ea typeface="Arial"/>
                <a:cs typeface="Arial"/>
                <a:sym typeface="Arial"/>
              </a:rPr>
              <a:t>, </a:t>
            </a:r>
            <a:r>
              <a:rPr lang="en-US" sz="1150">
                <a:solidFill>
                  <a:srgbClr val="404040"/>
                </a:solidFill>
                <a:highlight>
                  <a:srgbClr val="FFFFFF"/>
                </a:highlight>
                <a:latin typeface="Courier New"/>
                <a:ea typeface="Courier New"/>
                <a:cs typeface="Courier New"/>
                <a:sym typeface="Courier New"/>
              </a:rPr>
              <a:t>docker run --mount</a:t>
            </a:r>
            <a:r>
              <a:rPr lang="en-US" sz="1150">
                <a:solidFill>
                  <a:srgbClr val="404040"/>
                </a:solidFill>
                <a:highlight>
                  <a:srgbClr val="FFFFFF"/>
                </a:highlight>
                <a:latin typeface="Arial"/>
                <a:ea typeface="Arial"/>
                <a:cs typeface="Arial"/>
                <a:sym typeface="Arial"/>
              </a:rPr>
              <a:t>) and no privileged mode(`docker run –privileged). </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150">
                <a:solidFill>
                  <a:srgbClr val="404040"/>
                </a:solidFill>
                <a:highlight>
                  <a:srgbClr val="FFFFFF"/>
                </a:highlight>
                <a:latin typeface="Arial"/>
                <a:ea typeface="Arial"/>
                <a:cs typeface="Arial"/>
                <a:sym typeface="Arial"/>
              </a:rPr>
              <a:t>It is a toolkit for converting source code to build artifacts in an efficient, expressive and repeatable manner.</a:t>
            </a:r>
            <a:endParaRPr sz="1150">
              <a:solidFill>
                <a:srgbClr val="404040"/>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By integrating BuildKit, users should see an improvement on performance, storage management, feature functionality, and security.</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Features: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Docker images created with buildkit can be pushed to Docker Hub and DTR just like Docker images created with legacy build</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the Dockerfile format that works on legacy build will also work with buildkit builds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The new </a:t>
            </a:r>
            <a:r>
              <a:rPr lang="en-US" sz="950">
                <a:solidFill>
                  <a:srgbClr val="33444C"/>
                </a:solidFill>
                <a:highlight>
                  <a:srgbClr val="FFFFFF"/>
                </a:highlight>
                <a:latin typeface="Courier New"/>
                <a:ea typeface="Courier New"/>
                <a:cs typeface="Courier New"/>
                <a:sym typeface="Courier New"/>
              </a:rPr>
              <a:t>--secret</a:t>
            </a:r>
            <a:r>
              <a:rPr lang="en-US" sz="1050">
                <a:solidFill>
                  <a:srgbClr val="33444C"/>
                </a:solidFill>
                <a:highlight>
                  <a:srgbClr val="FFFFFF"/>
                </a:highlight>
                <a:latin typeface="Open Sans"/>
                <a:ea typeface="Open Sans"/>
                <a:cs typeface="Open Sans"/>
                <a:sym typeface="Open Sans"/>
              </a:rPr>
              <a:t> command line option allows the user to pass secret information for building new images with a specified Dockerfile</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800"/>
              </a:spcBef>
              <a:spcAft>
                <a:spcPts val="80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104" name="Google Shape;1104;p2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3"/>
        <p:cNvGrpSpPr/>
        <p:nvPr/>
      </p:nvGrpSpPr>
      <p:grpSpPr>
        <a:xfrm>
          <a:off x="0" y="0"/>
          <a:ext cx="0" cy="0"/>
          <a:chOff x="0" y="0"/>
          <a:chExt cx="0" cy="0"/>
        </a:xfrm>
      </p:grpSpPr>
      <p:sp>
        <p:nvSpPr>
          <p:cNvPr id="1124" name="Google Shape;1124;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5" name="Google Shape;1125;p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Explain the benefits of buildkit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 The BuildKit backend provides many benefits compared to the old implementation. For example, BuildKit can:</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Detect and skip executing unused build stages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Parallelize building independent build stages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Incrementally transfer only the changed files in your build context between builds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Detect and skip transferring unused files in your build context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Use external Dockerfile implementations with many new features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Avoid side-effects with rest of the API (intermediate images and containers)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Prioritize your build cache for automatic pruning</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800"/>
              </a:spcBef>
              <a:spcAft>
                <a:spcPts val="80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126" name="Google Shape;1126;p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0" name="Google Shape;57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learning objectives</a:t>
            </a:r>
            <a:endParaRPr/>
          </a:p>
        </p:txBody>
      </p:sp>
      <p:sp>
        <p:nvSpPr>
          <p:cNvPr id="571" name="Google Shape;571;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3" name="Google Shape;1153;p3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Explain how to install buildkit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Easiest way from a fresh install of docker is to set the </a:t>
            </a:r>
            <a:r>
              <a:rPr lang="en-US" sz="950">
                <a:solidFill>
                  <a:srgbClr val="33444C"/>
                </a:solidFill>
                <a:highlight>
                  <a:srgbClr val="FFFFFF"/>
                </a:highlight>
                <a:latin typeface="Courier New"/>
                <a:ea typeface="Courier New"/>
                <a:cs typeface="Courier New"/>
                <a:sym typeface="Courier New"/>
              </a:rPr>
              <a:t>DOCKER_BUILDKIT=1</a:t>
            </a:r>
            <a:r>
              <a:rPr lang="en-US" sz="1050">
                <a:solidFill>
                  <a:srgbClr val="33444C"/>
                </a:solidFill>
                <a:highlight>
                  <a:srgbClr val="FFFFFF"/>
                </a:highlight>
                <a:latin typeface="Open Sans"/>
                <a:ea typeface="Open Sans"/>
                <a:cs typeface="Open Sans"/>
                <a:sym typeface="Open Sans"/>
              </a:rPr>
              <a:t> environment variable when invoking the </a:t>
            </a:r>
            <a:r>
              <a:rPr lang="en-US" sz="950">
                <a:solidFill>
                  <a:srgbClr val="33444C"/>
                </a:solidFill>
                <a:highlight>
                  <a:srgbClr val="FFFFFF"/>
                </a:highlight>
                <a:latin typeface="Courier New"/>
                <a:ea typeface="Courier New"/>
                <a:cs typeface="Courier New"/>
                <a:sym typeface="Courier New"/>
              </a:rPr>
              <a:t>docker build</a:t>
            </a:r>
            <a:r>
              <a:rPr lang="en-US" sz="1050">
                <a:solidFill>
                  <a:srgbClr val="33444C"/>
                </a:solidFill>
                <a:highlight>
                  <a:srgbClr val="FFFFFF"/>
                </a:highlight>
                <a:latin typeface="Open Sans"/>
                <a:ea typeface="Open Sans"/>
                <a:cs typeface="Open Sans"/>
                <a:sym typeface="Open Sans"/>
              </a:rPr>
              <a:t> command, such as: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DOCKER_BUILDKIT=1 docker build .</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To enable docker buildkit by default, set daemon configuration in </a:t>
            </a:r>
            <a:r>
              <a:rPr lang="en-US" sz="950">
                <a:solidFill>
                  <a:srgbClr val="33444C"/>
                </a:solidFill>
                <a:highlight>
                  <a:srgbClr val="FFFFFF"/>
                </a:highlight>
                <a:latin typeface="Courier New"/>
                <a:ea typeface="Courier New"/>
                <a:cs typeface="Courier New"/>
                <a:sym typeface="Courier New"/>
              </a:rPr>
              <a:t>/etc/docker/daemon.json</a:t>
            </a:r>
            <a:r>
              <a:rPr lang="en-US" sz="1050">
                <a:solidFill>
                  <a:srgbClr val="33444C"/>
                </a:solidFill>
                <a:highlight>
                  <a:srgbClr val="FFFFFF"/>
                </a:highlight>
                <a:latin typeface="Open Sans"/>
                <a:ea typeface="Open Sans"/>
                <a:cs typeface="Open Sans"/>
                <a:sym typeface="Open Sans"/>
              </a:rPr>
              <a:t> feature to true and restart the daemon:</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Clr>
                <a:schemeClr val="dk1"/>
              </a:buClr>
              <a:buSzPts val="1100"/>
              <a:buFont typeface="Arial"/>
              <a:buNone/>
            </a:pPr>
            <a:r>
              <a:rPr lang="en-US" sz="1000">
                <a:solidFill>
                  <a:srgbClr val="333333"/>
                </a:solidFill>
                <a:highlight>
                  <a:srgbClr val="F5F5F5"/>
                </a:highlight>
                <a:latin typeface="Courier New"/>
                <a:ea typeface="Courier New"/>
                <a:cs typeface="Courier New"/>
                <a:sym typeface="Courier New"/>
              </a:rPr>
              <a:t>{ "features": { "buildkit": true } }</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1900"/>
              </a:spcBef>
              <a:spcAft>
                <a:spcPts val="0"/>
              </a:spcAft>
              <a:buSzPts val="1400"/>
              <a:buNone/>
            </a:pPr>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Syntax:</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This feature is only enabled if the BuildKit backend is used.</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Syntax directive defines the location of the Dockerfile builder that is used for building the current Dockerfile.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syntax=[remote image reference]</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For example:</a:t>
            </a:r>
            <a:r>
              <a:rPr lang="en-US" sz="1050" b="1">
                <a:solidFill>
                  <a:srgbClr val="33444C"/>
                </a:solidFill>
                <a:highlight>
                  <a:srgbClr val="FFFFFF"/>
                </a:highlight>
                <a:latin typeface="Open Sans"/>
                <a:ea typeface="Open Sans"/>
                <a:cs typeface="Open Sans"/>
                <a:sym typeface="Open Sans"/>
              </a:rPr>
              <a:t> (Show on CLI)</a:t>
            </a:r>
            <a:endParaRPr sz="1050" b="1">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syntax=docker/dockerfile</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syntax=docker/dockerfile:1.0</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syntax=docker.io/docker/dockerfile:1</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syntax=docker/dockerfile:1.0.0-experimental</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r>
              <a:rPr lang="en-US" sz="1000">
                <a:solidFill>
                  <a:srgbClr val="333333"/>
                </a:solidFill>
                <a:highlight>
                  <a:srgbClr val="F5F5F5"/>
                </a:highlight>
                <a:latin typeface="Courier New"/>
                <a:ea typeface="Courier New"/>
                <a:cs typeface="Courier New"/>
                <a:sym typeface="Courier New"/>
              </a:rPr>
              <a:t># syntax=example.com/user/repo:tag@sha256:abcdef...</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19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154" name="Google Shape;1154;p3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9" name="Google Shape;1169;p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instructions and how does the instructions help in building dockerfile and image</a:t>
            </a:r>
            <a:endParaRPr/>
          </a:p>
        </p:txBody>
      </p:sp>
      <p:sp>
        <p:nvSpPr>
          <p:cNvPr id="1170" name="Google Shape;1170;p3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
        <p:cNvGrpSpPr/>
        <p:nvPr/>
      </p:nvGrpSpPr>
      <p:grpSpPr>
        <a:xfrm>
          <a:off x="0" y="0"/>
          <a:ext cx="0" cy="0"/>
          <a:chOff x="0" y="0"/>
          <a:chExt cx="0" cy="0"/>
        </a:xfrm>
      </p:grpSpPr>
      <p:sp>
        <p:nvSpPr>
          <p:cNvPr id="1174" name="Google Shape;1174;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5" name="Google Shape;1175;p3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list of instructions</a:t>
            </a:r>
            <a:endParaRPr/>
          </a:p>
        </p:txBody>
      </p:sp>
      <p:sp>
        <p:nvSpPr>
          <p:cNvPr id="1176" name="Google Shape;1176;p3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5" name="Google Shape;1215;p3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67647"/>
              </a:lnSpc>
              <a:spcBef>
                <a:spcPts val="1500"/>
              </a:spcBef>
              <a:spcAft>
                <a:spcPts val="0"/>
              </a:spcAft>
              <a:buClr>
                <a:schemeClr val="dk1"/>
              </a:buClr>
              <a:buSzPts val="1100"/>
              <a:buFont typeface="Arial"/>
              <a:buNone/>
            </a:pPr>
            <a:r>
              <a:rPr lang="en-US" sz="2100">
                <a:solidFill>
                  <a:srgbClr val="33444C"/>
                </a:solidFill>
                <a:highlight>
                  <a:srgbClr val="FFFFFF"/>
                </a:highlight>
                <a:latin typeface="Arial"/>
                <a:ea typeface="Arial"/>
                <a:cs typeface="Arial"/>
                <a:sym typeface="Arial"/>
              </a:rPr>
              <a:t>Explain FROM</a:t>
            </a:r>
            <a:endParaRPr sz="21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Clr>
                <a:schemeClr val="dk1"/>
              </a:buClr>
              <a:buSzPts val="1100"/>
              <a:buFont typeface="Arial"/>
              <a:buNone/>
            </a:pPr>
            <a:r>
              <a:rPr lang="en-US" sz="2100">
                <a:solidFill>
                  <a:srgbClr val="33444C"/>
                </a:solidFill>
                <a:highlight>
                  <a:srgbClr val="FFFFFF"/>
                </a:highlight>
                <a:latin typeface="Arial"/>
                <a:ea typeface="Arial"/>
                <a:cs typeface="Arial"/>
                <a:sym typeface="Arial"/>
              </a:rPr>
              <a:t>FROM</a:t>
            </a:r>
            <a:endParaRPr sz="2100">
              <a:solidFill>
                <a:srgbClr val="33444C"/>
              </a:solidFill>
              <a:highlight>
                <a:srgbClr val="FFFFFF"/>
              </a:highlight>
              <a:latin typeface="Arial"/>
              <a:ea typeface="Arial"/>
              <a:cs typeface="Arial"/>
              <a:sym typeface="Arial"/>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&lt;image&gt; [AS &lt;name&gt;]</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Or</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&lt;image&gt;[:&lt;tag&gt;] [AS &lt;name&gt;]</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Or</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&lt;image&gt;[@&lt;digest&gt;] [AS &lt;name&gt;]</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initializes a new build stage and sets the </a:t>
            </a:r>
            <a:r>
              <a:rPr lang="en-US" sz="1050" i="1">
                <a:solidFill>
                  <a:srgbClr val="33444C"/>
                </a:solidFill>
                <a:highlight>
                  <a:srgbClr val="FFFFFF"/>
                </a:highlight>
                <a:latin typeface="Open Sans"/>
                <a:ea typeface="Open Sans"/>
                <a:cs typeface="Open Sans"/>
                <a:sym typeface="Open Sans"/>
              </a:rPr>
              <a:t>Base Image</a:t>
            </a:r>
            <a:r>
              <a:rPr lang="en-US" sz="1050">
                <a:solidFill>
                  <a:srgbClr val="33444C"/>
                </a:solidFill>
                <a:highlight>
                  <a:srgbClr val="FFFFFF"/>
                </a:highlight>
                <a:latin typeface="Open Sans"/>
                <a:ea typeface="Open Sans"/>
                <a:cs typeface="Open Sans"/>
                <a:sym typeface="Open Sans"/>
              </a:rPr>
              <a:t> for subsequent instructions. As such, a valid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must start with a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The image can be any valid image – it is especially easy to start by </a:t>
            </a:r>
            <a:r>
              <a:rPr lang="en-US" sz="1050" b="1">
                <a:solidFill>
                  <a:srgbClr val="33444C"/>
                </a:solidFill>
                <a:highlight>
                  <a:srgbClr val="FFFFFF"/>
                </a:highlight>
                <a:latin typeface="Open Sans"/>
                <a:ea typeface="Open Sans"/>
                <a:cs typeface="Open Sans"/>
                <a:sym typeface="Open Sans"/>
              </a:rPr>
              <a:t>pulling an image</a:t>
            </a:r>
            <a:r>
              <a:rPr lang="en-US" sz="1050">
                <a:solidFill>
                  <a:srgbClr val="33444C"/>
                </a:solidFill>
                <a:highlight>
                  <a:srgbClr val="FFFFFF"/>
                </a:highlight>
                <a:latin typeface="Open Sans"/>
                <a:ea typeface="Open Sans"/>
                <a:cs typeface="Open Sans"/>
                <a:sym typeface="Open Sans"/>
              </a:rPr>
              <a:t> from the </a:t>
            </a:r>
            <a:r>
              <a:rPr lang="en-US" sz="1050" i="1">
                <a:solidFill>
                  <a:srgbClr val="33444C"/>
                </a:solidFill>
                <a:highlight>
                  <a:srgbClr val="FFFFFF"/>
                </a:highlight>
                <a:latin typeface="Open Sans"/>
                <a:ea typeface="Open Sans"/>
                <a:cs typeface="Open Sans"/>
                <a:sym typeface="Open Sans"/>
              </a:rPr>
              <a:t>Public Repositories</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is the only instruction that may precede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 the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can appear multiple times within a single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to create multiple images or use one build stage as a dependency for another. Simply make a note of the last image ID output by the commit before each new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Each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clears any state created by previous instructions.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Optionally a name can be given to a new build stage by adding </a:t>
            </a:r>
            <a:r>
              <a:rPr lang="en-US" sz="950">
                <a:solidFill>
                  <a:srgbClr val="33444C"/>
                </a:solidFill>
                <a:highlight>
                  <a:srgbClr val="FFFFFF"/>
                </a:highlight>
                <a:latin typeface="Courier New"/>
                <a:ea typeface="Courier New"/>
                <a:cs typeface="Courier New"/>
                <a:sym typeface="Courier New"/>
              </a:rPr>
              <a:t>AS name</a:t>
            </a:r>
            <a:r>
              <a:rPr lang="en-US" sz="1050">
                <a:solidFill>
                  <a:srgbClr val="33444C"/>
                </a:solidFill>
                <a:highlight>
                  <a:srgbClr val="FFFFFF"/>
                </a:highlight>
                <a:latin typeface="Open Sans"/>
                <a:ea typeface="Open Sans"/>
                <a:cs typeface="Open Sans"/>
                <a:sym typeface="Open Sans"/>
              </a:rPr>
              <a:t> to the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The name can be used in subsequent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and </a:t>
            </a:r>
            <a:r>
              <a:rPr lang="en-US" sz="950">
                <a:solidFill>
                  <a:srgbClr val="33444C"/>
                </a:solidFill>
                <a:highlight>
                  <a:srgbClr val="FFFFFF"/>
                </a:highlight>
                <a:latin typeface="Courier New"/>
                <a:ea typeface="Courier New"/>
                <a:cs typeface="Courier New"/>
                <a:sym typeface="Courier New"/>
              </a:rPr>
              <a:t>COPY --from=&lt;name|index&gt;</a:t>
            </a:r>
            <a:r>
              <a:rPr lang="en-US" sz="1050">
                <a:solidFill>
                  <a:srgbClr val="33444C"/>
                </a:solidFill>
                <a:highlight>
                  <a:srgbClr val="FFFFFF"/>
                </a:highlight>
                <a:latin typeface="Open Sans"/>
                <a:ea typeface="Open Sans"/>
                <a:cs typeface="Open Sans"/>
                <a:sym typeface="Open Sans"/>
              </a:rPr>
              <a:t> instructions to refer to the image built in this stage.</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tag</a:t>
            </a:r>
            <a:r>
              <a:rPr lang="en-US" sz="1050">
                <a:solidFill>
                  <a:srgbClr val="33444C"/>
                </a:solidFill>
                <a:highlight>
                  <a:srgbClr val="FFFFFF"/>
                </a:highlight>
                <a:latin typeface="Open Sans"/>
                <a:ea typeface="Open Sans"/>
                <a:cs typeface="Open Sans"/>
                <a:sym typeface="Open Sans"/>
              </a:rPr>
              <a:t> or </a:t>
            </a:r>
            <a:r>
              <a:rPr lang="en-US" sz="950">
                <a:solidFill>
                  <a:srgbClr val="33444C"/>
                </a:solidFill>
                <a:highlight>
                  <a:srgbClr val="FFFFFF"/>
                </a:highlight>
                <a:latin typeface="Courier New"/>
                <a:ea typeface="Courier New"/>
                <a:cs typeface="Courier New"/>
                <a:sym typeface="Courier New"/>
              </a:rPr>
              <a:t>digest</a:t>
            </a:r>
            <a:r>
              <a:rPr lang="en-US" sz="1050">
                <a:solidFill>
                  <a:srgbClr val="33444C"/>
                </a:solidFill>
                <a:highlight>
                  <a:srgbClr val="FFFFFF"/>
                </a:highlight>
                <a:latin typeface="Open Sans"/>
                <a:ea typeface="Open Sans"/>
                <a:cs typeface="Open Sans"/>
                <a:sym typeface="Open Sans"/>
              </a:rPr>
              <a:t> values are optional. If you omit either of them, the builder assumes a </a:t>
            </a:r>
            <a:r>
              <a:rPr lang="en-US" sz="950">
                <a:solidFill>
                  <a:srgbClr val="33444C"/>
                </a:solidFill>
                <a:highlight>
                  <a:srgbClr val="FFFFFF"/>
                </a:highlight>
                <a:latin typeface="Courier New"/>
                <a:ea typeface="Courier New"/>
                <a:cs typeface="Courier New"/>
                <a:sym typeface="Courier New"/>
              </a:rPr>
              <a:t>latest</a:t>
            </a:r>
            <a:r>
              <a:rPr lang="en-US" sz="1050">
                <a:solidFill>
                  <a:srgbClr val="33444C"/>
                </a:solidFill>
                <a:highlight>
                  <a:srgbClr val="FFFFFF"/>
                </a:highlight>
                <a:latin typeface="Open Sans"/>
                <a:ea typeface="Open Sans"/>
                <a:cs typeface="Open Sans"/>
                <a:sym typeface="Open Sans"/>
              </a:rPr>
              <a:t> tag by default. The builder returns an error if it cannot find the </a:t>
            </a:r>
            <a:r>
              <a:rPr lang="en-US" sz="950">
                <a:solidFill>
                  <a:srgbClr val="33444C"/>
                </a:solidFill>
                <a:highlight>
                  <a:srgbClr val="FFFFFF"/>
                </a:highlight>
                <a:latin typeface="Courier New"/>
                <a:ea typeface="Courier New"/>
                <a:cs typeface="Courier New"/>
                <a:sym typeface="Courier New"/>
              </a:rPr>
              <a:t>tag</a:t>
            </a:r>
            <a:r>
              <a:rPr lang="en-US" sz="1050">
                <a:solidFill>
                  <a:srgbClr val="33444C"/>
                </a:solidFill>
                <a:highlight>
                  <a:srgbClr val="FFFFFF"/>
                </a:highlight>
                <a:latin typeface="Open Sans"/>
                <a:ea typeface="Open Sans"/>
                <a:cs typeface="Open Sans"/>
                <a:sym typeface="Open Sans"/>
              </a:rPr>
              <a:t> value.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216" name="Google Shape;1216;p3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p:cNvGrpSpPr/>
        <p:nvPr/>
      </p:nvGrpSpPr>
      <p:grpSpPr>
        <a:xfrm>
          <a:off x="0" y="0"/>
          <a:ext cx="0" cy="0"/>
          <a:chOff x="0" y="0"/>
          <a:chExt cx="0" cy="0"/>
        </a:xfrm>
      </p:grpSpPr>
      <p:sp>
        <p:nvSpPr>
          <p:cNvPr id="1238" name="Google Shape;1238;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9" name="Google Shape;1239;p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67647"/>
              </a:lnSpc>
              <a:spcBef>
                <a:spcPts val="1500"/>
              </a:spcBef>
              <a:spcAft>
                <a:spcPts val="0"/>
              </a:spcAft>
              <a:buClr>
                <a:schemeClr val="dk1"/>
              </a:buClr>
              <a:buSzPts val="1100"/>
              <a:buFont typeface="Arial"/>
              <a:buNone/>
            </a:pPr>
            <a:r>
              <a:rPr lang="en-US" sz="2100">
                <a:solidFill>
                  <a:srgbClr val="33444C"/>
                </a:solidFill>
                <a:highlight>
                  <a:srgbClr val="FFFFFF"/>
                </a:highlight>
                <a:latin typeface="Arial"/>
                <a:ea typeface="Arial"/>
                <a:cs typeface="Arial"/>
                <a:sym typeface="Arial"/>
              </a:rPr>
              <a:t>Explain RUN</a:t>
            </a:r>
            <a:endParaRPr sz="21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Clr>
                <a:schemeClr val="dk1"/>
              </a:buClr>
              <a:buSzPts val="1100"/>
              <a:buFont typeface="Arial"/>
              <a:buNone/>
            </a:pPr>
            <a:r>
              <a:rPr lang="en-US" sz="2100">
                <a:solidFill>
                  <a:srgbClr val="33444C"/>
                </a:solidFill>
                <a:highlight>
                  <a:srgbClr val="FFFFFF"/>
                </a:highlight>
                <a:latin typeface="Arial"/>
                <a:ea typeface="Arial"/>
                <a:cs typeface="Arial"/>
                <a:sym typeface="Arial"/>
              </a:rPr>
              <a:t>RUN</a:t>
            </a:r>
            <a:endParaRPr sz="210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RUN has 2 forms: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RUN &lt;command&gt;</a:t>
            </a:r>
            <a:r>
              <a:rPr lang="en-US" sz="1050">
                <a:solidFill>
                  <a:srgbClr val="33444C"/>
                </a:solidFill>
                <a:highlight>
                  <a:srgbClr val="FFFFFF"/>
                </a:highlight>
                <a:latin typeface="Open Sans"/>
                <a:ea typeface="Open Sans"/>
                <a:cs typeface="Open Sans"/>
                <a:sym typeface="Open Sans"/>
              </a:rPr>
              <a:t> (</a:t>
            </a:r>
            <a:r>
              <a:rPr lang="en-US" sz="1050" i="1">
                <a:solidFill>
                  <a:srgbClr val="33444C"/>
                </a:solidFill>
                <a:highlight>
                  <a:srgbClr val="FFFFFF"/>
                </a:highlight>
                <a:latin typeface="Open Sans"/>
                <a:ea typeface="Open Sans"/>
                <a:cs typeface="Open Sans"/>
                <a:sym typeface="Open Sans"/>
              </a:rPr>
              <a:t>shell</a:t>
            </a:r>
            <a:r>
              <a:rPr lang="en-US" sz="1050">
                <a:solidFill>
                  <a:srgbClr val="33444C"/>
                </a:solidFill>
                <a:highlight>
                  <a:srgbClr val="FFFFFF"/>
                </a:highlight>
                <a:latin typeface="Open Sans"/>
                <a:ea typeface="Open Sans"/>
                <a:cs typeface="Open Sans"/>
                <a:sym typeface="Open Sans"/>
              </a:rPr>
              <a:t> form, the command is run in a shell, which by default is </a:t>
            </a:r>
            <a:r>
              <a:rPr lang="en-US" sz="950">
                <a:solidFill>
                  <a:srgbClr val="33444C"/>
                </a:solidFill>
                <a:highlight>
                  <a:srgbClr val="FFFFFF"/>
                </a:highlight>
                <a:latin typeface="Courier New"/>
                <a:ea typeface="Courier New"/>
                <a:cs typeface="Courier New"/>
                <a:sym typeface="Courier New"/>
              </a:rPr>
              <a:t>/bin/sh -c</a:t>
            </a:r>
            <a:r>
              <a:rPr lang="en-US" sz="1050">
                <a:solidFill>
                  <a:srgbClr val="33444C"/>
                </a:solidFill>
                <a:highlight>
                  <a:srgbClr val="FFFFFF"/>
                </a:highlight>
                <a:latin typeface="Open Sans"/>
                <a:ea typeface="Open Sans"/>
                <a:cs typeface="Open Sans"/>
                <a:sym typeface="Open Sans"/>
              </a:rPr>
              <a:t> on Linux or </a:t>
            </a:r>
            <a:r>
              <a:rPr lang="en-US" sz="950">
                <a:solidFill>
                  <a:srgbClr val="33444C"/>
                </a:solidFill>
                <a:highlight>
                  <a:srgbClr val="FFFFFF"/>
                </a:highlight>
                <a:latin typeface="Courier New"/>
                <a:ea typeface="Courier New"/>
                <a:cs typeface="Courier New"/>
                <a:sym typeface="Courier New"/>
              </a:rPr>
              <a:t>cmd /S /C</a:t>
            </a:r>
            <a:r>
              <a:rPr lang="en-US" sz="1050">
                <a:solidFill>
                  <a:srgbClr val="33444C"/>
                </a:solidFill>
                <a:highlight>
                  <a:srgbClr val="FFFFFF"/>
                </a:highlight>
                <a:latin typeface="Open Sans"/>
                <a:ea typeface="Open Sans"/>
                <a:cs typeface="Open Sans"/>
                <a:sym typeface="Open Sans"/>
              </a:rPr>
              <a:t> on Windows)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RUN ["executable", "param1", "param2"]</a:t>
            </a:r>
            <a:r>
              <a:rPr lang="en-US" sz="1050">
                <a:solidFill>
                  <a:srgbClr val="33444C"/>
                </a:solidFill>
                <a:highlight>
                  <a:srgbClr val="FFFFFF"/>
                </a:highlight>
                <a:latin typeface="Open Sans"/>
                <a:ea typeface="Open Sans"/>
                <a:cs typeface="Open Sans"/>
                <a:sym typeface="Open Sans"/>
              </a:rPr>
              <a:t> (</a:t>
            </a:r>
            <a:r>
              <a:rPr lang="en-US" sz="1050" i="1">
                <a:solidFill>
                  <a:srgbClr val="33444C"/>
                </a:solidFill>
                <a:highlight>
                  <a:srgbClr val="FFFFFF"/>
                </a:highlight>
                <a:latin typeface="Open Sans"/>
                <a:ea typeface="Open Sans"/>
                <a:cs typeface="Open Sans"/>
                <a:sym typeface="Open Sans"/>
              </a:rPr>
              <a:t>exec</a:t>
            </a:r>
            <a:r>
              <a:rPr lang="en-US" sz="1050">
                <a:solidFill>
                  <a:srgbClr val="33444C"/>
                </a:solidFill>
                <a:highlight>
                  <a:srgbClr val="FFFFFF"/>
                </a:highlight>
                <a:latin typeface="Open Sans"/>
                <a:ea typeface="Open Sans"/>
                <a:cs typeface="Open Sans"/>
                <a:sym typeface="Open Sans"/>
              </a:rPr>
              <a:t> form)</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instruction will execute any commands in a new layer on top of the current image and commit the results. The resulting committed image will be used for the next step in the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Layering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instructions and generating commits conforms to the core concepts of Docker where commits are cheap and containers can be created from any point in an image’s history, much like source control.</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950">
                <a:solidFill>
                  <a:srgbClr val="33444C"/>
                </a:solidFill>
                <a:highlight>
                  <a:srgbClr val="FFFFFF"/>
                </a:highlight>
                <a:latin typeface="Courier New"/>
                <a:ea typeface="Courier New"/>
                <a:cs typeface="Courier New"/>
                <a:sym typeface="Courier New"/>
              </a:rPr>
              <a:t>RUN ["executable", "param1", "param2"]</a:t>
            </a:r>
            <a:r>
              <a:rPr lang="en-US" sz="1050">
                <a:solidFill>
                  <a:srgbClr val="33444C"/>
                </a:solidFill>
                <a:highlight>
                  <a:srgbClr val="FFFFFF"/>
                </a:highlight>
                <a:latin typeface="Open Sans"/>
                <a:ea typeface="Open Sans"/>
                <a:cs typeface="Open Sans"/>
                <a:sym typeface="Open Sans"/>
              </a:rPr>
              <a:t> (</a:t>
            </a:r>
            <a:r>
              <a:rPr lang="en-US" sz="1050" i="1">
                <a:solidFill>
                  <a:srgbClr val="33444C"/>
                </a:solidFill>
                <a:highlight>
                  <a:srgbClr val="FFFFFF"/>
                </a:highlight>
                <a:latin typeface="Open Sans"/>
                <a:ea typeface="Open Sans"/>
                <a:cs typeface="Open Sans"/>
                <a:sym typeface="Open Sans"/>
              </a:rPr>
              <a:t>exec</a:t>
            </a:r>
            <a:r>
              <a:rPr lang="en-US" sz="1050">
                <a:solidFill>
                  <a:srgbClr val="33444C"/>
                </a:solidFill>
                <a:highlight>
                  <a:srgbClr val="FFFFFF"/>
                </a:highlight>
                <a:latin typeface="Open Sans"/>
                <a:ea typeface="Open Sans"/>
                <a:cs typeface="Open Sans"/>
                <a:sym typeface="Open Sans"/>
              </a:rPr>
              <a:t> form). The </a:t>
            </a:r>
            <a:r>
              <a:rPr lang="en-US" sz="1050" i="1">
                <a:solidFill>
                  <a:srgbClr val="33444C"/>
                </a:solidFill>
                <a:highlight>
                  <a:srgbClr val="FFFFFF"/>
                </a:highlight>
                <a:latin typeface="Open Sans"/>
                <a:ea typeface="Open Sans"/>
                <a:cs typeface="Open Sans"/>
                <a:sym typeface="Open Sans"/>
              </a:rPr>
              <a:t>exec</a:t>
            </a:r>
            <a:r>
              <a:rPr lang="en-US" sz="1050">
                <a:solidFill>
                  <a:srgbClr val="33444C"/>
                </a:solidFill>
                <a:highlight>
                  <a:srgbClr val="FFFFFF"/>
                </a:highlight>
                <a:latin typeface="Open Sans"/>
                <a:ea typeface="Open Sans"/>
                <a:cs typeface="Open Sans"/>
                <a:sym typeface="Open Sans"/>
              </a:rPr>
              <a:t> form makes it possible to avoid shell string munging, and to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commands using a base image that does not contain the specified shell executable.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default shell for the </a:t>
            </a:r>
            <a:r>
              <a:rPr lang="en-US" sz="1050" i="1">
                <a:solidFill>
                  <a:srgbClr val="33444C"/>
                </a:solidFill>
                <a:highlight>
                  <a:srgbClr val="FFFFFF"/>
                </a:highlight>
                <a:latin typeface="Open Sans"/>
                <a:ea typeface="Open Sans"/>
                <a:cs typeface="Open Sans"/>
                <a:sym typeface="Open Sans"/>
              </a:rPr>
              <a:t>shell</a:t>
            </a:r>
            <a:r>
              <a:rPr lang="en-US" sz="1050">
                <a:solidFill>
                  <a:srgbClr val="33444C"/>
                </a:solidFill>
                <a:highlight>
                  <a:srgbClr val="FFFFFF"/>
                </a:highlight>
                <a:latin typeface="Open Sans"/>
                <a:ea typeface="Open Sans"/>
                <a:cs typeface="Open Sans"/>
                <a:sym typeface="Open Sans"/>
              </a:rPr>
              <a:t> form can be changed using the </a:t>
            </a:r>
            <a:r>
              <a:rPr lang="en-US" sz="950">
                <a:solidFill>
                  <a:srgbClr val="33444C"/>
                </a:solidFill>
                <a:highlight>
                  <a:srgbClr val="FFFFFF"/>
                </a:highlight>
                <a:latin typeface="Courier New"/>
                <a:ea typeface="Courier New"/>
                <a:cs typeface="Courier New"/>
                <a:sym typeface="Courier New"/>
              </a:rPr>
              <a:t>SHELL</a:t>
            </a:r>
            <a:r>
              <a:rPr lang="en-US" sz="1050">
                <a:solidFill>
                  <a:srgbClr val="33444C"/>
                </a:solidFill>
                <a:highlight>
                  <a:srgbClr val="FFFFFF"/>
                </a:highlight>
                <a:latin typeface="Open Sans"/>
                <a:ea typeface="Open Sans"/>
                <a:cs typeface="Open Sans"/>
                <a:sym typeface="Open Sans"/>
              </a:rPr>
              <a:t> command.</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In the </a:t>
            </a:r>
            <a:r>
              <a:rPr lang="en-US" sz="1050" i="1">
                <a:solidFill>
                  <a:srgbClr val="33444C"/>
                </a:solidFill>
                <a:highlight>
                  <a:srgbClr val="FFFFFF"/>
                </a:highlight>
                <a:latin typeface="Open Sans"/>
                <a:ea typeface="Open Sans"/>
                <a:cs typeface="Open Sans"/>
                <a:sym typeface="Open Sans"/>
              </a:rPr>
              <a:t>shell</a:t>
            </a:r>
            <a:r>
              <a:rPr lang="en-US" sz="1050">
                <a:solidFill>
                  <a:srgbClr val="33444C"/>
                </a:solidFill>
                <a:highlight>
                  <a:srgbClr val="FFFFFF"/>
                </a:highlight>
                <a:latin typeface="Open Sans"/>
                <a:ea typeface="Open Sans"/>
                <a:cs typeface="Open Sans"/>
                <a:sym typeface="Open Sans"/>
              </a:rPr>
              <a:t> form you can use a </a:t>
            </a:r>
            <a:r>
              <a:rPr lang="en-US" sz="950">
                <a:solidFill>
                  <a:srgbClr val="33444C"/>
                </a:solidFill>
                <a:highlight>
                  <a:srgbClr val="FFFFFF"/>
                </a:highlight>
                <a:latin typeface="Courier New"/>
                <a:ea typeface="Courier New"/>
                <a:cs typeface="Courier New"/>
                <a:sym typeface="Courier New"/>
              </a:rPr>
              <a:t>\</a:t>
            </a:r>
            <a:r>
              <a:rPr lang="en-US" sz="1050">
                <a:solidFill>
                  <a:srgbClr val="33444C"/>
                </a:solidFill>
                <a:highlight>
                  <a:srgbClr val="FFFFFF"/>
                </a:highlight>
                <a:latin typeface="Open Sans"/>
                <a:ea typeface="Open Sans"/>
                <a:cs typeface="Open Sans"/>
                <a:sym typeface="Open Sans"/>
              </a:rPr>
              <a:t> (backslash) to continue a single RUN instruction onto the next line. For example, consider these two lines: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RUN /bin/bash -c 'source $HOME/.bashrc; \</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echo $HOME'</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SzPts val="1100"/>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Together they are equivalent to this single line:</a:t>
            </a:r>
            <a:endParaRPr sz="1050">
              <a:solidFill>
                <a:srgbClr val="33444C"/>
              </a:solidFill>
              <a:highlight>
                <a:srgbClr val="FFFFFF"/>
              </a:highlight>
              <a:latin typeface="Open Sans"/>
              <a:ea typeface="Open Sans"/>
              <a:cs typeface="Open Sans"/>
              <a:sym typeface="Open Sans"/>
            </a:endParaRPr>
          </a:p>
          <a:p>
            <a:pPr marL="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RUN /bin/bash -c 'source $HOME/.bashrc; echo $HOME'</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800"/>
              </a:spcAft>
              <a:buSzPts val="1100"/>
              <a:buNone/>
            </a:pPr>
            <a:r>
              <a:rPr lang="en-US" sz="1050">
                <a:solidFill>
                  <a:srgbClr val="33444C"/>
                </a:solidFill>
                <a:highlight>
                  <a:srgbClr val="FFFFFF"/>
                </a:highlight>
                <a:latin typeface="Open Sans"/>
                <a:ea typeface="Open Sans"/>
                <a:cs typeface="Open Sans"/>
                <a:sym typeface="Open Sans"/>
              </a:rPr>
              <a:t>The cache for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instructions isn’t invalidated automatically during the next build. The cache for an instruction like </a:t>
            </a:r>
            <a:r>
              <a:rPr lang="en-US" sz="950">
                <a:solidFill>
                  <a:srgbClr val="33444C"/>
                </a:solidFill>
                <a:highlight>
                  <a:srgbClr val="FFFFFF"/>
                </a:highlight>
                <a:latin typeface="Courier New"/>
                <a:ea typeface="Courier New"/>
                <a:cs typeface="Courier New"/>
                <a:sym typeface="Courier New"/>
              </a:rPr>
              <a:t>RUN apt-get dist-upgrade -y</a:t>
            </a:r>
            <a:r>
              <a:rPr lang="en-US" sz="1050">
                <a:solidFill>
                  <a:srgbClr val="33444C"/>
                </a:solidFill>
                <a:highlight>
                  <a:srgbClr val="FFFFFF"/>
                </a:highlight>
                <a:latin typeface="Open Sans"/>
                <a:ea typeface="Open Sans"/>
                <a:cs typeface="Open Sans"/>
                <a:sym typeface="Open Sans"/>
              </a:rPr>
              <a:t> will be reused during the next build. The cache for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instructions can be invalidated by using the </a:t>
            </a:r>
            <a:r>
              <a:rPr lang="en-US" sz="950">
                <a:solidFill>
                  <a:srgbClr val="33444C"/>
                </a:solidFill>
                <a:highlight>
                  <a:srgbClr val="FFFFFF"/>
                </a:highlight>
                <a:latin typeface="Courier New"/>
                <a:ea typeface="Courier New"/>
                <a:cs typeface="Courier New"/>
                <a:sym typeface="Courier New"/>
              </a:rPr>
              <a:t>--no-cache</a:t>
            </a:r>
            <a:r>
              <a:rPr lang="en-US" sz="1050">
                <a:solidFill>
                  <a:srgbClr val="33444C"/>
                </a:solidFill>
                <a:highlight>
                  <a:srgbClr val="FFFFFF"/>
                </a:highlight>
                <a:latin typeface="Open Sans"/>
                <a:ea typeface="Open Sans"/>
                <a:cs typeface="Open Sans"/>
                <a:sym typeface="Open Sans"/>
              </a:rPr>
              <a:t> flag, for example </a:t>
            </a:r>
            <a:r>
              <a:rPr lang="en-US" sz="950">
                <a:solidFill>
                  <a:srgbClr val="33444C"/>
                </a:solidFill>
                <a:highlight>
                  <a:srgbClr val="FFFFFF"/>
                </a:highlight>
                <a:latin typeface="Courier New"/>
                <a:ea typeface="Courier New"/>
                <a:cs typeface="Courier New"/>
                <a:sym typeface="Courier New"/>
              </a:rPr>
              <a:t>docker build --no-cache</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p:txBody>
      </p:sp>
      <p:sp>
        <p:nvSpPr>
          <p:cNvPr id="1240" name="Google Shape;1240;p3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4" name="Google Shape;1264;p3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Explain CMD</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instruction has three forms: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CMD ["executable","param1","param2"]</a:t>
            </a:r>
            <a:r>
              <a:rPr lang="en-US" sz="1050">
                <a:solidFill>
                  <a:srgbClr val="33444C"/>
                </a:solidFill>
                <a:highlight>
                  <a:srgbClr val="FFFFFF"/>
                </a:highlight>
                <a:latin typeface="Open Sans"/>
                <a:ea typeface="Open Sans"/>
                <a:cs typeface="Open Sans"/>
                <a:sym typeface="Open Sans"/>
              </a:rPr>
              <a:t> (</a:t>
            </a:r>
            <a:r>
              <a:rPr lang="en-US" sz="1050" i="1">
                <a:solidFill>
                  <a:srgbClr val="33444C"/>
                </a:solidFill>
                <a:highlight>
                  <a:srgbClr val="FFFFFF"/>
                </a:highlight>
                <a:latin typeface="Open Sans"/>
                <a:ea typeface="Open Sans"/>
                <a:cs typeface="Open Sans"/>
                <a:sym typeface="Open Sans"/>
              </a:rPr>
              <a:t>exec</a:t>
            </a:r>
            <a:r>
              <a:rPr lang="en-US" sz="1050">
                <a:solidFill>
                  <a:srgbClr val="33444C"/>
                </a:solidFill>
                <a:highlight>
                  <a:srgbClr val="FFFFFF"/>
                </a:highlight>
                <a:latin typeface="Open Sans"/>
                <a:ea typeface="Open Sans"/>
                <a:cs typeface="Open Sans"/>
                <a:sym typeface="Open Sans"/>
              </a:rPr>
              <a:t> form, this is the preferred form)</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CMD ["param1","param2"]</a:t>
            </a:r>
            <a:r>
              <a:rPr lang="en-US" sz="1050">
                <a:solidFill>
                  <a:srgbClr val="33444C"/>
                </a:solidFill>
                <a:highlight>
                  <a:srgbClr val="FFFFFF"/>
                </a:highlight>
                <a:latin typeface="Open Sans"/>
                <a:ea typeface="Open Sans"/>
                <a:cs typeface="Open Sans"/>
                <a:sym typeface="Open Sans"/>
              </a:rPr>
              <a:t> (as </a:t>
            </a:r>
            <a:r>
              <a:rPr lang="en-US" sz="1050" i="1">
                <a:solidFill>
                  <a:srgbClr val="33444C"/>
                </a:solidFill>
                <a:highlight>
                  <a:srgbClr val="FFFFFF"/>
                </a:highlight>
                <a:latin typeface="Open Sans"/>
                <a:ea typeface="Open Sans"/>
                <a:cs typeface="Open Sans"/>
                <a:sym typeface="Open Sans"/>
              </a:rPr>
              <a:t>default parameters to ENTRYPOINT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CMD command param1 param2</a:t>
            </a:r>
            <a:r>
              <a:rPr lang="en-US" sz="1050">
                <a:solidFill>
                  <a:srgbClr val="33444C"/>
                </a:solidFill>
                <a:highlight>
                  <a:srgbClr val="FFFFFF"/>
                </a:highlight>
                <a:latin typeface="Open Sans"/>
                <a:ea typeface="Open Sans"/>
                <a:cs typeface="Open Sans"/>
                <a:sym typeface="Open Sans"/>
              </a:rPr>
              <a:t> (</a:t>
            </a:r>
            <a:r>
              <a:rPr lang="en-US" sz="1050" i="1">
                <a:solidFill>
                  <a:srgbClr val="33444C"/>
                </a:solidFill>
                <a:highlight>
                  <a:srgbClr val="FFFFFF"/>
                </a:highlight>
                <a:latin typeface="Open Sans"/>
                <a:ea typeface="Open Sans"/>
                <a:cs typeface="Open Sans"/>
                <a:sym typeface="Open Sans"/>
              </a:rPr>
              <a:t>shell</a:t>
            </a:r>
            <a:r>
              <a:rPr lang="en-US" sz="1050">
                <a:solidFill>
                  <a:srgbClr val="33444C"/>
                </a:solidFill>
                <a:highlight>
                  <a:srgbClr val="FFFFFF"/>
                </a:highlight>
                <a:latin typeface="Open Sans"/>
                <a:ea typeface="Open Sans"/>
                <a:cs typeface="Open Sans"/>
                <a:sym typeface="Open Sans"/>
              </a:rPr>
              <a:t> form)</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There can only be one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instruction in a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If you list more than one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then only the last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will take effect./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b="1">
                <a:solidFill>
                  <a:srgbClr val="33444C"/>
                </a:solidFill>
                <a:highlight>
                  <a:srgbClr val="FFFFFF"/>
                </a:highlight>
                <a:latin typeface="Open Sans"/>
                <a:ea typeface="Open Sans"/>
                <a:cs typeface="Open Sans"/>
                <a:sym typeface="Open Sans"/>
              </a:rPr>
              <a:t>The main purpose of a </a:t>
            </a:r>
            <a:r>
              <a:rPr lang="en-US" sz="950" b="1">
                <a:solidFill>
                  <a:srgbClr val="33444C"/>
                </a:solidFill>
                <a:highlight>
                  <a:srgbClr val="FFFFFF"/>
                </a:highlight>
                <a:latin typeface="Courier New"/>
                <a:ea typeface="Courier New"/>
                <a:cs typeface="Courier New"/>
                <a:sym typeface="Courier New"/>
              </a:rPr>
              <a:t>CMD</a:t>
            </a:r>
            <a:r>
              <a:rPr lang="en-US" sz="1050" b="1">
                <a:solidFill>
                  <a:srgbClr val="33444C"/>
                </a:solidFill>
                <a:highlight>
                  <a:srgbClr val="FFFFFF"/>
                </a:highlight>
                <a:latin typeface="Open Sans"/>
                <a:ea typeface="Open Sans"/>
                <a:cs typeface="Open Sans"/>
                <a:sym typeface="Open Sans"/>
              </a:rPr>
              <a:t> is to provide defaults for an executing container.</a:t>
            </a:r>
            <a:r>
              <a:rPr lang="en-US" sz="1050">
                <a:solidFill>
                  <a:srgbClr val="33444C"/>
                </a:solidFill>
                <a:highlight>
                  <a:srgbClr val="FFFFFF"/>
                </a:highlight>
                <a:latin typeface="Open Sans"/>
                <a:ea typeface="Open Sans"/>
                <a:cs typeface="Open Sans"/>
                <a:sym typeface="Open Sans"/>
              </a:rPr>
              <a:t> These defaults can include an executable, or they can omit the executable, in which case you must specify an </a:t>
            </a: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instruction as well.</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When used in the shell or exec formats, the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instruction sets the command to be executed when running the image.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If you use the </a:t>
            </a:r>
            <a:r>
              <a:rPr lang="en-US" sz="1050" i="1">
                <a:solidFill>
                  <a:srgbClr val="33444C"/>
                </a:solidFill>
                <a:highlight>
                  <a:srgbClr val="FFFFFF"/>
                </a:highlight>
                <a:latin typeface="Open Sans"/>
                <a:ea typeface="Open Sans"/>
                <a:cs typeface="Open Sans"/>
                <a:sym typeface="Open Sans"/>
              </a:rPr>
              <a:t>shell</a:t>
            </a:r>
            <a:r>
              <a:rPr lang="en-US" sz="1050">
                <a:solidFill>
                  <a:srgbClr val="33444C"/>
                </a:solidFill>
                <a:highlight>
                  <a:srgbClr val="FFFFFF"/>
                </a:highlight>
                <a:latin typeface="Open Sans"/>
                <a:ea typeface="Open Sans"/>
                <a:cs typeface="Open Sans"/>
                <a:sym typeface="Open Sans"/>
              </a:rPr>
              <a:t> form of the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then the </a:t>
            </a:r>
            <a:r>
              <a:rPr lang="en-US" sz="950">
                <a:solidFill>
                  <a:srgbClr val="33444C"/>
                </a:solidFill>
                <a:highlight>
                  <a:srgbClr val="FFFFFF"/>
                </a:highlight>
                <a:latin typeface="Courier New"/>
                <a:ea typeface="Courier New"/>
                <a:cs typeface="Courier New"/>
                <a:sym typeface="Courier New"/>
              </a:rPr>
              <a:t>&lt;command&gt;</a:t>
            </a:r>
            <a:r>
              <a:rPr lang="en-US" sz="1050">
                <a:solidFill>
                  <a:srgbClr val="33444C"/>
                </a:solidFill>
                <a:highlight>
                  <a:srgbClr val="FFFFFF"/>
                </a:highlight>
                <a:latin typeface="Open Sans"/>
                <a:ea typeface="Open Sans"/>
                <a:cs typeface="Open Sans"/>
                <a:sym typeface="Open Sans"/>
              </a:rPr>
              <a:t> will execute in </a:t>
            </a:r>
            <a:r>
              <a:rPr lang="en-US" sz="950">
                <a:solidFill>
                  <a:srgbClr val="33444C"/>
                </a:solidFill>
                <a:highlight>
                  <a:srgbClr val="FFFFFF"/>
                </a:highlight>
                <a:latin typeface="Courier New"/>
                <a:ea typeface="Courier New"/>
                <a:cs typeface="Courier New"/>
                <a:sym typeface="Courier New"/>
              </a:rPr>
              <a:t>/bin/sh -c</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ubuntu</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CMD echo "This is a test." | wc -</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If you want to </a:t>
            </a:r>
            <a:r>
              <a:rPr lang="en-US" sz="1050" b="1">
                <a:solidFill>
                  <a:srgbClr val="33444C"/>
                </a:solidFill>
                <a:highlight>
                  <a:srgbClr val="FFFFFF"/>
                </a:highlight>
                <a:latin typeface="Open Sans"/>
                <a:ea typeface="Open Sans"/>
                <a:cs typeface="Open Sans"/>
                <a:sym typeface="Open Sans"/>
              </a:rPr>
              <a:t>run your</a:t>
            </a:r>
            <a:r>
              <a:rPr lang="en-US" sz="1050">
                <a:solidFill>
                  <a:srgbClr val="33444C"/>
                </a:solidFill>
                <a:highlight>
                  <a:srgbClr val="FFFFFF"/>
                </a:highlight>
                <a:latin typeface="Open Sans"/>
                <a:ea typeface="Open Sans"/>
                <a:cs typeface="Open Sans"/>
                <a:sym typeface="Open Sans"/>
              </a:rPr>
              <a:t> </a:t>
            </a:r>
            <a:r>
              <a:rPr lang="en-US" sz="950">
                <a:solidFill>
                  <a:srgbClr val="33444C"/>
                </a:solidFill>
                <a:highlight>
                  <a:srgbClr val="FFFFFF"/>
                </a:highlight>
                <a:latin typeface="Courier New"/>
                <a:ea typeface="Courier New"/>
                <a:cs typeface="Courier New"/>
                <a:sym typeface="Courier New"/>
              </a:rPr>
              <a:t>&lt;command&gt;</a:t>
            </a:r>
            <a:r>
              <a:rPr lang="en-US" sz="1050">
                <a:solidFill>
                  <a:srgbClr val="33444C"/>
                </a:solidFill>
                <a:highlight>
                  <a:srgbClr val="FFFFFF"/>
                </a:highlight>
                <a:latin typeface="Open Sans"/>
                <a:ea typeface="Open Sans"/>
                <a:cs typeface="Open Sans"/>
                <a:sym typeface="Open Sans"/>
              </a:rPr>
              <a:t> </a:t>
            </a:r>
            <a:r>
              <a:rPr lang="en-US" sz="1050" b="1">
                <a:solidFill>
                  <a:srgbClr val="33444C"/>
                </a:solidFill>
                <a:highlight>
                  <a:srgbClr val="FFFFFF"/>
                </a:highlight>
                <a:latin typeface="Open Sans"/>
                <a:ea typeface="Open Sans"/>
                <a:cs typeface="Open Sans"/>
                <a:sym typeface="Open Sans"/>
              </a:rPr>
              <a:t>without a shell</a:t>
            </a:r>
            <a:r>
              <a:rPr lang="en-US" sz="1050">
                <a:solidFill>
                  <a:srgbClr val="33444C"/>
                </a:solidFill>
                <a:highlight>
                  <a:srgbClr val="FFFFFF"/>
                </a:highlight>
                <a:latin typeface="Open Sans"/>
                <a:ea typeface="Open Sans"/>
                <a:cs typeface="Open Sans"/>
                <a:sym typeface="Open Sans"/>
              </a:rPr>
              <a:t> then you must express the command as a JSON array and give the full path to the executable. </a:t>
            </a:r>
            <a:r>
              <a:rPr lang="en-US" sz="1050" b="1">
                <a:solidFill>
                  <a:srgbClr val="33444C"/>
                </a:solidFill>
                <a:highlight>
                  <a:srgbClr val="FFFFFF"/>
                </a:highlight>
                <a:latin typeface="Open Sans"/>
                <a:ea typeface="Open Sans"/>
                <a:cs typeface="Open Sans"/>
                <a:sym typeface="Open Sans"/>
              </a:rPr>
              <a:t>This array form is the preferred format of </a:t>
            </a:r>
            <a:r>
              <a:rPr lang="en-US" sz="950" b="1">
                <a:solidFill>
                  <a:srgbClr val="33444C"/>
                </a:solidFill>
                <a:highlight>
                  <a:srgbClr val="FFFFFF"/>
                </a:highlight>
                <a:latin typeface="Courier New"/>
                <a:ea typeface="Courier New"/>
                <a:cs typeface="Courier New"/>
                <a:sym typeface="Courier New"/>
              </a:rPr>
              <a:t>CMD</a:t>
            </a:r>
            <a:r>
              <a:rPr lang="en-US" sz="1050" b="1">
                <a:solidFill>
                  <a:srgbClr val="33444C"/>
                </a:solidFill>
                <a:highlight>
                  <a:srgbClr val="FFFFFF"/>
                </a:highlight>
                <a:latin typeface="Open Sans"/>
                <a:ea typeface="Open Sans"/>
                <a:cs typeface="Open Sans"/>
                <a:sym typeface="Open Sans"/>
              </a:rPr>
              <a:t>.</a:t>
            </a:r>
            <a:r>
              <a:rPr lang="en-US" sz="1050">
                <a:solidFill>
                  <a:srgbClr val="33444C"/>
                </a:solidFill>
                <a:highlight>
                  <a:srgbClr val="FFFFFF"/>
                </a:highlight>
                <a:latin typeface="Open Sans"/>
                <a:ea typeface="Open Sans"/>
                <a:cs typeface="Open Sans"/>
                <a:sym typeface="Open Sans"/>
              </a:rPr>
              <a:t> Any additional parameters must be individually expressed as strings in the array:</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ubuntu</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CMD ["/usr/bin/wc","--help"]</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If you would like your container to run the same executable every time, then you should consider using </a:t>
            </a: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in combination with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265" name="Google Shape;1265;p3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8" name="Google Shape;1288;p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67647"/>
              </a:lnSpc>
              <a:spcBef>
                <a:spcPts val="1500"/>
              </a:spcBef>
              <a:spcAft>
                <a:spcPts val="0"/>
              </a:spcAft>
              <a:buClr>
                <a:schemeClr val="dk1"/>
              </a:buClr>
              <a:buSzPts val="1100"/>
              <a:buFont typeface="Arial"/>
              <a:buNone/>
            </a:pPr>
            <a:r>
              <a:rPr lang="en-US" sz="1100">
                <a:solidFill>
                  <a:srgbClr val="33444C"/>
                </a:solidFill>
                <a:highlight>
                  <a:srgbClr val="FFFFFF"/>
                </a:highlight>
                <a:latin typeface="Arial"/>
                <a:ea typeface="Arial"/>
                <a:cs typeface="Arial"/>
                <a:sym typeface="Arial"/>
              </a:rPr>
              <a:t>Explain LABEL</a:t>
            </a:r>
            <a:endParaRPr sz="11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Clr>
                <a:schemeClr val="dk1"/>
              </a:buClr>
              <a:buSzPts val="1100"/>
              <a:buFont typeface="Arial"/>
              <a:buNone/>
            </a:pPr>
            <a:r>
              <a:rPr lang="en-US" sz="1100">
                <a:solidFill>
                  <a:srgbClr val="33444C"/>
                </a:solidFill>
                <a:highlight>
                  <a:srgbClr val="FFFFFF"/>
                </a:highlight>
                <a:latin typeface="Arial"/>
                <a:ea typeface="Arial"/>
                <a:cs typeface="Arial"/>
                <a:sym typeface="Arial"/>
              </a:rPr>
              <a:t>LABEL</a:t>
            </a:r>
            <a:endParaRPr sz="1100">
              <a:solidFill>
                <a:srgbClr val="33444C"/>
              </a:solidFill>
              <a:highlight>
                <a:srgbClr val="FFFFFF"/>
              </a:highlight>
              <a:latin typeface="Arial"/>
              <a:ea typeface="Arial"/>
              <a:cs typeface="Arial"/>
              <a:sym typeface="Arial"/>
            </a:endParaRPr>
          </a:p>
          <a:p>
            <a:pPr marL="0" lvl="0" indent="0" algn="l" rtl="0">
              <a:lnSpc>
                <a:spcPct val="100000"/>
              </a:lnSpc>
              <a:spcBef>
                <a:spcPts val="80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LABEL &lt;key&gt;=&lt;value&gt; &lt;key&gt;=&lt;value&gt; &lt;key&gt;=&lt;value&gt; ...</a:t>
            </a:r>
            <a:endParaRPr sz="11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SzPts val="1100"/>
              <a:buNone/>
            </a:pPr>
            <a:endParaRPr sz="11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r>
              <a:rPr lang="en-US" sz="1100">
                <a:solidFill>
                  <a:srgbClr val="33444C"/>
                </a:solidFill>
                <a:highlight>
                  <a:srgbClr val="FFFFFF"/>
                </a:highlight>
                <a:latin typeface="Open Sans"/>
                <a:ea typeface="Open Sans"/>
                <a:cs typeface="Open Sans"/>
                <a:sym typeface="Open Sans"/>
              </a:rPr>
              <a:t>The </a:t>
            </a:r>
            <a:r>
              <a:rPr lang="en-US" sz="1100">
                <a:solidFill>
                  <a:srgbClr val="33444C"/>
                </a:solidFill>
                <a:highlight>
                  <a:srgbClr val="FFFFFF"/>
                </a:highlight>
                <a:latin typeface="Courier New"/>
                <a:ea typeface="Courier New"/>
                <a:cs typeface="Courier New"/>
                <a:sym typeface="Courier New"/>
              </a:rPr>
              <a:t>LABEL</a:t>
            </a:r>
            <a:r>
              <a:rPr lang="en-US" sz="1100">
                <a:solidFill>
                  <a:srgbClr val="33444C"/>
                </a:solidFill>
                <a:highlight>
                  <a:srgbClr val="FFFFFF"/>
                </a:highlight>
                <a:latin typeface="Open Sans"/>
                <a:ea typeface="Open Sans"/>
                <a:cs typeface="Open Sans"/>
                <a:sym typeface="Open Sans"/>
              </a:rPr>
              <a:t> instruction adds metadata to an image. A </a:t>
            </a:r>
            <a:r>
              <a:rPr lang="en-US" sz="1100">
                <a:solidFill>
                  <a:srgbClr val="33444C"/>
                </a:solidFill>
                <a:highlight>
                  <a:srgbClr val="FFFFFF"/>
                </a:highlight>
                <a:latin typeface="Courier New"/>
                <a:ea typeface="Courier New"/>
                <a:cs typeface="Courier New"/>
                <a:sym typeface="Courier New"/>
              </a:rPr>
              <a:t>LABEL</a:t>
            </a:r>
            <a:r>
              <a:rPr lang="en-US" sz="1100">
                <a:solidFill>
                  <a:srgbClr val="33444C"/>
                </a:solidFill>
                <a:highlight>
                  <a:srgbClr val="FFFFFF"/>
                </a:highlight>
                <a:latin typeface="Open Sans"/>
                <a:ea typeface="Open Sans"/>
                <a:cs typeface="Open Sans"/>
                <a:sym typeface="Open Sans"/>
              </a:rPr>
              <a:t> is a key-value pair. To include spaces within a </a:t>
            </a:r>
            <a:r>
              <a:rPr lang="en-US" sz="1100">
                <a:solidFill>
                  <a:srgbClr val="33444C"/>
                </a:solidFill>
                <a:highlight>
                  <a:srgbClr val="FFFFFF"/>
                </a:highlight>
                <a:latin typeface="Courier New"/>
                <a:ea typeface="Courier New"/>
                <a:cs typeface="Courier New"/>
                <a:sym typeface="Courier New"/>
              </a:rPr>
              <a:t>LABEL</a:t>
            </a:r>
            <a:r>
              <a:rPr lang="en-US" sz="1100">
                <a:solidFill>
                  <a:srgbClr val="33444C"/>
                </a:solidFill>
                <a:highlight>
                  <a:srgbClr val="FFFFFF"/>
                </a:highlight>
                <a:latin typeface="Open Sans"/>
                <a:ea typeface="Open Sans"/>
                <a:cs typeface="Open Sans"/>
                <a:sym typeface="Open Sans"/>
              </a:rPr>
              <a:t> value, use quotes and backslashes as you would in command-line parsing. A few usage examples:</a:t>
            </a:r>
            <a:endParaRPr sz="11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LABEL "com.example.vendor"="ACME Incorporated"</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LABEL com.example.label-with-value="foo"</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LABEL version="1.0"</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LABEL description="This text illustrates \</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that label-values can span multiple lines."</a:t>
            </a:r>
            <a:endParaRPr sz="11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1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100">
                <a:solidFill>
                  <a:srgbClr val="33444C"/>
                </a:solidFill>
                <a:highlight>
                  <a:srgbClr val="FFFFFF"/>
                </a:highlight>
                <a:latin typeface="Open Sans"/>
                <a:ea typeface="Open Sans"/>
                <a:cs typeface="Open Sans"/>
                <a:sym typeface="Open Sans"/>
              </a:rPr>
              <a:t>An image can have more than one label. You can specify multiple labels on a single line. Prior to Docker 1.10, this decreased the size of the final image, but this is no longer the case. You may still choose to specify multiple labels in a single instruction, in one of the following two ways:</a:t>
            </a:r>
            <a:endParaRPr sz="11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LABEL multi.label1="value1" multi.label2="value2" other="value3"</a:t>
            </a:r>
            <a:endParaRPr sz="11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0"/>
              </a:spcBef>
              <a:spcAft>
                <a:spcPts val="0"/>
              </a:spcAft>
              <a:buClr>
                <a:schemeClr val="dk1"/>
              </a:buClr>
              <a:buSzPts val="1100"/>
              <a:buFont typeface="Arial"/>
              <a:buNone/>
            </a:pP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80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LABEL multi.label1="value1" \</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      multi.label2="value2" \</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      other="value3"</a:t>
            </a:r>
            <a:endParaRPr sz="11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0"/>
              </a:spcBef>
              <a:spcAft>
                <a:spcPts val="0"/>
              </a:spcAft>
              <a:buClr>
                <a:schemeClr val="dk1"/>
              </a:buClr>
              <a:buSzPts val="1100"/>
              <a:buFont typeface="Arial"/>
              <a:buNone/>
            </a:pPr>
            <a:endParaRPr sz="11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r>
              <a:rPr lang="en-US" sz="1100">
                <a:solidFill>
                  <a:srgbClr val="33444C"/>
                </a:solidFill>
                <a:highlight>
                  <a:srgbClr val="FFFFFF"/>
                </a:highlight>
                <a:latin typeface="Open Sans"/>
                <a:ea typeface="Open Sans"/>
                <a:cs typeface="Open Sans"/>
                <a:sym typeface="Open Sans"/>
              </a:rPr>
              <a:t>Labels included in base or parent images (images in the </a:t>
            </a:r>
            <a:r>
              <a:rPr lang="en-US" sz="1100">
                <a:solidFill>
                  <a:srgbClr val="33444C"/>
                </a:solidFill>
                <a:highlight>
                  <a:srgbClr val="FFFFFF"/>
                </a:highlight>
                <a:latin typeface="Courier New"/>
                <a:ea typeface="Courier New"/>
                <a:cs typeface="Courier New"/>
                <a:sym typeface="Courier New"/>
              </a:rPr>
              <a:t>FROM</a:t>
            </a:r>
            <a:r>
              <a:rPr lang="en-US" sz="1100">
                <a:solidFill>
                  <a:srgbClr val="33444C"/>
                </a:solidFill>
                <a:highlight>
                  <a:srgbClr val="FFFFFF"/>
                </a:highlight>
                <a:latin typeface="Open Sans"/>
                <a:ea typeface="Open Sans"/>
                <a:cs typeface="Open Sans"/>
                <a:sym typeface="Open Sans"/>
              </a:rPr>
              <a:t> line) are inherited by your image. If a label already exists but with a different value, the most-recently-applied value overrides any previously-set value.</a:t>
            </a:r>
            <a:endParaRPr sz="110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100">
                <a:solidFill>
                  <a:srgbClr val="33444C"/>
                </a:solidFill>
                <a:highlight>
                  <a:srgbClr val="FFFFFF"/>
                </a:highlight>
                <a:latin typeface="Open Sans"/>
                <a:ea typeface="Open Sans"/>
                <a:cs typeface="Open Sans"/>
                <a:sym typeface="Open Sans"/>
              </a:rPr>
              <a:t>To view an image’s labels, use the </a:t>
            </a:r>
            <a:r>
              <a:rPr lang="en-US" sz="1100">
                <a:solidFill>
                  <a:srgbClr val="33444C"/>
                </a:solidFill>
                <a:highlight>
                  <a:srgbClr val="FFFFFF"/>
                </a:highlight>
                <a:latin typeface="Courier New"/>
                <a:ea typeface="Courier New"/>
                <a:cs typeface="Courier New"/>
                <a:sym typeface="Courier New"/>
              </a:rPr>
              <a:t>docker inspect</a:t>
            </a:r>
            <a:r>
              <a:rPr lang="en-US" sz="1100">
                <a:solidFill>
                  <a:srgbClr val="33444C"/>
                </a:solidFill>
                <a:highlight>
                  <a:srgbClr val="FFFFFF"/>
                </a:highlight>
                <a:latin typeface="Open Sans"/>
                <a:ea typeface="Open Sans"/>
                <a:cs typeface="Open Sans"/>
                <a:sym typeface="Open Sans"/>
              </a:rPr>
              <a:t> command.</a:t>
            </a:r>
            <a:endParaRPr sz="11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"Labels": {</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    "com.example.vendor": "ACME Incorporated"</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    "com.example.label-with-value": "foo",</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    "version": "1.0",</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    "description": "This text illustrates that label-values can span multiple lines.",</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    "multi.label1": "value1",</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    "multi.label2": "value2",</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100">
                <a:solidFill>
                  <a:srgbClr val="333333"/>
                </a:solidFill>
                <a:highlight>
                  <a:srgbClr val="F5F5F5"/>
                </a:highlight>
                <a:latin typeface="Courier New"/>
                <a:ea typeface="Courier New"/>
                <a:cs typeface="Courier New"/>
                <a:sym typeface="Courier New"/>
              </a:rPr>
              <a:t>    "other": "value3"</a:t>
            </a:r>
            <a:endParaRPr sz="11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r>
              <a:rPr lang="en-US" sz="1100">
                <a:solidFill>
                  <a:srgbClr val="333333"/>
                </a:solidFill>
                <a:highlight>
                  <a:srgbClr val="F5F5F5"/>
                </a:highlight>
                <a:latin typeface="Courier New"/>
                <a:ea typeface="Courier New"/>
                <a:cs typeface="Courier New"/>
                <a:sym typeface="Courier New"/>
              </a:rPr>
              <a:t>},</a:t>
            </a:r>
            <a:endParaRPr sz="11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1900"/>
              </a:spcBef>
              <a:spcAft>
                <a:spcPts val="0"/>
              </a:spcAft>
              <a:buSzPts val="1400"/>
              <a:buNone/>
            </a:pPr>
            <a:endParaRPr sz="1100"/>
          </a:p>
        </p:txBody>
      </p:sp>
      <p:sp>
        <p:nvSpPr>
          <p:cNvPr id="1289" name="Google Shape;1289;p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2" name="Google Shape;1312;p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Explain ADD</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ADD</a:t>
            </a:r>
            <a:r>
              <a:rPr lang="en-US" sz="1050">
                <a:solidFill>
                  <a:srgbClr val="33444C"/>
                </a:solidFill>
                <a:highlight>
                  <a:srgbClr val="FFFFFF"/>
                </a:highlight>
                <a:latin typeface="Open Sans"/>
                <a:ea typeface="Open Sans"/>
                <a:cs typeface="Open Sans"/>
                <a:sym typeface="Open Sans"/>
              </a:rPr>
              <a:t> instruction copies new files, directories or remote file URLs from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and adds them to the filesystem of the image at the path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Multiple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resources may be specified but if they are files or directories, their paths are interpreted as relative to the source of the context of the build.</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Each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may contain wildcards and matching will be done using Go’s </a:t>
            </a:r>
            <a:r>
              <a:rPr lang="en-US" sz="1050" i="1">
                <a:solidFill>
                  <a:srgbClr val="33444C"/>
                </a:solidFill>
                <a:highlight>
                  <a:srgbClr val="FFFFFF"/>
                </a:highlight>
                <a:latin typeface="Open Sans"/>
                <a:ea typeface="Open Sans"/>
                <a:cs typeface="Open Sans"/>
                <a:sym typeface="Open Sans"/>
              </a:rPr>
              <a:t>filepath.Match</a:t>
            </a:r>
            <a:r>
              <a:rPr lang="en-US" sz="1050">
                <a:solidFill>
                  <a:srgbClr val="33444C"/>
                </a:solidFill>
                <a:highlight>
                  <a:srgbClr val="FFFFFF"/>
                </a:highlight>
                <a:latin typeface="Open Sans"/>
                <a:ea typeface="Open Sans"/>
                <a:cs typeface="Open Sans"/>
                <a:sym typeface="Open Sans"/>
              </a:rPr>
              <a:t> rules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50">
                <a:solidFill>
                  <a:srgbClr val="33444C"/>
                </a:solidFill>
                <a:highlight>
                  <a:srgbClr val="FFFFFF"/>
                </a:highlight>
                <a:latin typeface="Open Sans"/>
                <a:ea typeface="Open Sans"/>
                <a:cs typeface="Open Sans"/>
                <a:sym typeface="Open Sans"/>
              </a:rPr>
              <a:t>The </a:t>
            </a:r>
            <a:r>
              <a:rPr lang="en-US" sz="950">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is an absolute path, or a path relative to </a:t>
            </a:r>
            <a:r>
              <a:rPr lang="en-US" sz="950">
                <a:latin typeface="Courier New"/>
                <a:ea typeface="Courier New"/>
                <a:cs typeface="Courier New"/>
                <a:sym typeface="Courier New"/>
              </a:rPr>
              <a:t>WORKDIR</a:t>
            </a:r>
            <a:r>
              <a:rPr lang="en-US" sz="1050">
                <a:solidFill>
                  <a:srgbClr val="33444C"/>
                </a:solidFill>
                <a:highlight>
                  <a:srgbClr val="FFFFFF"/>
                </a:highlight>
                <a:latin typeface="Open Sans"/>
                <a:ea typeface="Open Sans"/>
                <a:cs typeface="Open Sans"/>
                <a:sym typeface="Open Sans"/>
              </a:rPr>
              <a:t>, into which the source will be copied inside the destination container.</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Explain the use of “[ and ]“:</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When adding files or directories that contain special characters (such as </a:t>
            </a:r>
            <a:r>
              <a:rPr lang="en-US" sz="950">
                <a:solidFill>
                  <a:srgbClr val="33444C"/>
                </a:solidFill>
                <a:highlight>
                  <a:srgbClr val="FFFFFF"/>
                </a:highlight>
                <a:latin typeface="Courier New"/>
                <a:ea typeface="Courier New"/>
                <a:cs typeface="Courier New"/>
                <a:sym typeface="Courier New"/>
              </a:rPr>
              <a:t>[</a:t>
            </a:r>
            <a:r>
              <a:rPr lang="en-US" sz="1050">
                <a:solidFill>
                  <a:srgbClr val="33444C"/>
                </a:solidFill>
                <a:highlight>
                  <a:srgbClr val="FFFFFF"/>
                </a:highlight>
                <a:latin typeface="Open Sans"/>
                <a:ea typeface="Open Sans"/>
                <a:cs typeface="Open Sans"/>
                <a:sym typeface="Open Sans"/>
              </a:rPr>
              <a:t> and </a:t>
            </a:r>
            <a:r>
              <a:rPr lang="en-US" sz="950">
                <a:solidFill>
                  <a:srgbClr val="33444C"/>
                </a:solidFill>
                <a:highlight>
                  <a:srgbClr val="FFFFFF"/>
                </a:highlight>
                <a:latin typeface="Courier New"/>
                <a:ea typeface="Courier New"/>
                <a:cs typeface="Courier New"/>
                <a:sym typeface="Courier New"/>
              </a:rPr>
              <a:t>]</a:t>
            </a:r>
            <a:r>
              <a:rPr lang="en-US" sz="1050">
                <a:solidFill>
                  <a:srgbClr val="33444C"/>
                </a:solidFill>
                <a:highlight>
                  <a:srgbClr val="FFFFFF"/>
                </a:highlight>
                <a:latin typeface="Open Sans"/>
                <a:ea typeface="Open Sans"/>
                <a:cs typeface="Open Sans"/>
                <a:sym typeface="Open Sans"/>
              </a:rPr>
              <a:t>), you need to escape those paths following the Golang rules to prevent them from being treated as a matching pattern. For example, to add a file named </a:t>
            </a:r>
            <a:r>
              <a:rPr lang="en-US" sz="950">
                <a:solidFill>
                  <a:srgbClr val="33444C"/>
                </a:solidFill>
                <a:highlight>
                  <a:srgbClr val="FFFFFF"/>
                </a:highlight>
                <a:latin typeface="Courier New"/>
                <a:ea typeface="Courier New"/>
                <a:cs typeface="Courier New"/>
                <a:sym typeface="Courier New"/>
              </a:rPr>
              <a:t>arr[0].txt</a:t>
            </a:r>
            <a:r>
              <a:rPr lang="en-US" sz="1050">
                <a:solidFill>
                  <a:srgbClr val="33444C"/>
                </a:solidFill>
                <a:highlight>
                  <a:srgbClr val="FFFFFF"/>
                </a:highlight>
                <a:latin typeface="Open Sans"/>
                <a:ea typeface="Open Sans"/>
                <a:cs typeface="Open Sans"/>
                <a:sym typeface="Open Sans"/>
              </a:rPr>
              <a:t>, use the following;</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Clr>
                <a:schemeClr val="dk1"/>
              </a:buClr>
              <a:buSzPts val="1100"/>
              <a:buFont typeface="Arial"/>
              <a:buNone/>
            </a:pPr>
            <a:r>
              <a:rPr lang="en-US" sz="1000">
                <a:solidFill>
                  <a:srgbClr val="333333"/>
                </a:solidFill>
                <a:highlight>
                  <a:srgbClr val="F5F5F5"/>
                </a:highlight>
                <a:latin typeface="Courier New"/>
                <a:ea typeface="Courier New"/>
                <a:cs typeface="Courier New"/>
                <a:sym typeface="Courier New"/>
              </a:rPr>
              <a:t>ADD arr[[]0].txt /mydir/    # copy a file named "arr[0].txt" to /mydir/</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19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313" name="Google Shape;1313;p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6" name="Google Shape;1336;p3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SzPts val="1100"/>
              <a:buNone/>
            </a:pPr>
            <a:r>
              <a:rPr lang="en-US" sz="950">
                <a:solidFill>
                  <a:srgbClr val="33444C"/>
                </a:solidFill>
                <a:highlight>
                  <a:srgbClr val="FFFFFF"/>
                </a:highlight>
                <a:latin typeface="Courier New"/>
                <a:ea typeface="Courier New"/>
                <a:cs typeface="Courier New"/>
                <a:sym typeface="Courier New"/>
              </a:rPr>
              <a:t>Explain ADD</a:t>
            </a:r>
            <a:endParaRPr sz="950">
              <a:solidFill>
                <a:srgbClr val="33444C"/>
              </a:solidFill>
              <a:highlight>
                <a:srgbClr val="FFFFFF"/>
              </a:highlight>
              <a:latin typeface="Courier New"/>
              <a:ea typeface="Courier New"/>
              <a:cs typeface="Courier New"/>
              <a:sym typeface="Courier New"/>
            </a:endParaRPr>
          </a:p>
          <a:p>
            <a:pPr marL="0" lvl="0" indent="0" algn="l" rtl="0">
              <a:lnSpc>
                <a:spcPct val="171428"/>
              </a:lnSpc>
              <a:spcBef>
                <a:spcPts val="800"/>
              </a:spcBef>
              <a:spcAft>
                <a:spcPts val="0"/>
              </a:spcAft>
              <a:buSzPts val="1100"/>
              <a:buNone/>
            </a:pPr>
            <a:r>
              <a:rPr lang="en-US" sz="950">
                <a:solidFill>
                  <a:srgbClr val="33444C"/>
                </a:solidFill>
                <a:highlight>
                  <a:srgbClr val="FFFFFF"/>
                </a:highlight>
                <a:latin typeface="Courier New"/>
                <a:ea typeface="Courier New"/>
                <a:cs typeface="Courier New"/>
                <a:sym typeface="Courier New"/>
              </a:rPr>
              <a:t>ADD</a:t>
            </a:r>
            <a:r>
              <a:rPr lang="en-US" sz="1050">
                <a:solidFill>
                  <a:srgbClr val="33444C"/>
                </a:solidFill>
                <a:highlight>
                  <a:srgbClr val="FFFFFF"/>
                </a:highlight>
                <a:latin typeface="Open Sans"/>
                <a:ea typeface="Open Sans"/>
                <a:cs typeface="Open Sans"/>
                <a:sym typeface="Open Sans"/>
              </a:rPr>
              <a:t> obeys the following rules: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path must be inside the </a:t>
            </a:r>
            <a:r>
              <a:rPr lang="en-US" sz="1050" i="1">
                <a:solidFill>
                  <a:srgbClr val="33444C"/>
                </a:solidFill>
                <a:highlight>
                  <a:srgbClr val="FFFFFF"/>
                </a:highlight>
                <a:latin typeface="Open Sans"/>
                <a:ea typeface="Open Sans"/>
                <a:cs typeface="Open Sans"/>
                <a:sym typeface="Open Sans"/>
              </a:rPr>
              <a:t>context</a:t>
            </a:r>
            <a:r>
              <a:rPr lang="en-US" sz="1050">
                <a:solidFill>
                  <a:srgbClr val="33444C"/>
                </a:solidFill>
                <a:highlight>
                  <a:srgbClr val="FFFFFF"/>
                </a:highlight>
                <a:latin typeface="Open Sans"/>
                <a:ea typeface="Open Sans"/>
                <a:cs typeface="Open Sans"/>
                <a:sym typeface="Open Sans"/>
              </a:rPr>
              <a:t> of the build; you cannot </a:t>
            </a:r>
            <a:r>
              <a:rPr lang="en-US" sz="950">
                <a:solidFill>
                  <a:srgbClr val="33444C"/>
                </a:solidFill>
                <a:highlight>
                  <a:srgbClr val="FFFFFF"/>
                </a:highlight>
                <a:latin typeface="Courier New"/>
                <a:ea typeface="Courier New"/>
                <a:cs typeface="Courier New"/>
                <a:sym typeface="Courier New"/>
              </a:rPr>
              <a:t>ADD ../something /something</a:t>
            </a:r>
            <a:r>
              <a:rPr lang="en-US" sz="1050">
                <a:solidFill>
                  <a:srgbClr val="33444C"/>
                </a:solidFill>
                <a:highlight>
                  <a:srgbClr val="FFFFFF"/>
                </a:highlight>
                <a:latin typeface="Open Sans"/>
                <a:ea typeface="Open Sans"/>
                <a:cs typeface="Open Sans"/>
                <a:sym typeface="Open Sans"/>
              </a:rPr>
              <a:t>, because the first step of a </a:t>
            </a:r>
            <a:r>
              <a:rPr lang="en-US" sz="950">
                <a:solidFill>
                  <a:srgbClr val="33444C"/>
                </a:solidFill>
                <a:highlight>
                  <a:srgbClr val="FFFFFF"/>
                </a:highlight>
                <a:latin typeface="Courier New"/>
                <a:ea typeface="Courier New"/>
                <a:cs typeface="Courier New"/>
                <a:sym typeface="Courier New"/>
              </a:rPr>
              <a:t>docker build</a:t>
            </a:r>
            <a:r>
              <a:rPr lang="en-US" sz="1050">
                <a:solidFill>
                  <a:srgbClr val="33444C"/>
                </a:solidFill>
                <a:highlight>
                  <a:srgbClr val="FFFFFF"/>
                </a:highlight>
                <a:latin typeface="Open Sans"/>
                <a:ea typeface="Open Sans"/>
                <a:cs typeface="Open Sans"/>
                <a:sym typeface="Open Sans"/>
              </a:rPr>
              <a:t> is to send the context directory (and subdirectories) to the docker daemon.</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is a URL and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does not end with a trailing slash, then a file is downloaded from the URL and copied to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is a URL and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does end with a trailing slash, then the filename is inferred from the URL and the file is downloaded to </a:t>
            </a:r>
            <a:r>
              <a:rPr lang="en-US" sz="950">
                <a:solidFill>
                  <a:srgbClr val="33444C"/>
                </a:solidFill>
                <a:highlight>
                  <a:srgbClr val="FFFFFF"/>
                </a:highlight>
                <a:latin typeface="Courier New"/>
                <a:ea typeface="Courier New"/>
                <a:cs typeface="Courier New"/>
                <a:sym typeface="Courier New"/>
              </a:rPr>
              <a:t>&lt;dest&gt;/&lt;filename&gt;</a:t>
            </a:r>
            <a:r>
              <a:rPr lang="en-US" sz="1050">
                <a:solidFill>
                  <a:srgbClr val="33444C"/>
                </a:solidFill>
                <a:highlight>
                  <a:srgbClr val="FFFFFF"/>
                </a:highlight>
                <a:latin typeface="Open Sans"/>
                <a:ea typeface="Open Sans"/>
                <a:cs typeface="Open Sans"/>
                <a:sym typeface="Open Sans"/>
              </a:rPr>
              <a:t>. For instance, </a:t>
            </a:r>
            <a:r>
              <a:rPr lang="en-US" sz="950">
                <a:solidFill>
                  <a:srgbClr val="33444C"/>
                </a:solidFill>
                <a:highlight>
                  <a:srgbClr val="FFFFFF"/>
                </a:highlight>
                <a:latin typeface="Courier New"/>
                <a:ea typeface="Courier New"/>
                <a:cs typeface="Courier New"/>
                <a:sym typeface="Courier New"/>
              </a:rPr>
              <a:t>ADD http://example.com/foobar /</a:t>
            </a:r>
            <a:r>
              <a:rPr lang="en-US" sz="1050">
                <a:solidFill>
                  <a:srgbClr val="33444C"/>
                </a:solidFill>
                <a:highlight>
                  <a:srgbClr val="FFFFFF"/>
                </a:highlight>
                <a:latin typeface="Open Sans"/>
                <a:ea typeface="Open Sans"/>
                <a:cs typeface="Open Sans"/>
                <a:sym typeface="Open Sans"/>
              </a:rPr>
              <a:t> would create the file </a:t>
            </a:r>
            <a:r>
              <a:rPr lang="en-US" sz="950">
                <a:solidFill>
                  <a:srgbClr val="33444C"/>
                </a:solidFill>
                <a:highlight>
                  <a:srgbClr val="FFFFFF"/>
                </a:highlight>
                <a:latin typeface="Courier New"/>
                <a:ea typeface="Courier New"/>
                <a:cs typeface="Courier New"/>
                <a:sym typeface="Courier New"/>
              </a:rPr>
              <a:t>/foobar</a:t>
            </a:r>
            <a:r>
              <a:rPr lang="en-US" sz="1050">
                <a:solidFill>
                  <a:srgbClr val="33444C"/>
                </a:solidFill>
                <a:highlight>
                  <a:srgbClr val="FFFFFF"/>
                </a:highlight>
                <a:latin typeface="Open Sans"/>
                <a:ea typeface="Open Sans"/>
                <a:cs typeface="Open Sans"/>
                <a:sym typeface="Open Sans"/>
              </a:rPr>
              <a:t>. The URL must have a nontrivial path so that an appropriate filename can be discovered in this case (</a:t>
            </a:r>
            <a:r>
              <a:rPr lang="en-US" sz="950">
                <a:solidFill>
                  <a:srgbClr val="33444C"/>
                </a:solidFill>
                <a:highlight>
                  <a:srgbClr val="FFFFFF"/>
                </a:highlight>
                <a:latin typeface="Courier New"/>
                <a:ea typeface="Courier New"/>
                <a:cs typeface="Courier New"/>
                <a:sym typeface="Courier New"/>
              </a:rPr>
              <a:t>http://example.com</a:t>
            </a:r>
            <a:r>
              <a:rPr lang="en-US" sz="1050">
                <a:solidFill>
                  <a:srgbClr val="33444C"/>
                </a:solidFill>
                <a:highlight>
                  <a:srgbClr val="FFFFFF"/>
                </a:highlight>
                <a:latin typeface="Open Sans"/>
                <a:ea typeface="Open Sans"/>
                <a:cs typeface="Open Sans"/>
                <a:sym typeface="Open Sans"/>
              </a:rPr>
              <a:t> will not work).</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is a directory, the entire contents of the directory are copied, including filesystem metadata.</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b="1">
                <a:solidFill>
                  <a:srgbClr val="33444C"/>
                </a:solidFill>
                <a:highlight>
                  <a:srgbClr val="FFFFFF"/>
                </a:highlight>
                <a:latin typeface="Open Sans"/>
                <a:ea typeface="Open Sans"/>
                <a:cs typeface="Open Sans"/>
                <a:sym typeface="Open Sans"/>
              </a:rPr>
              <a:t>If </a:t>
            </a:r>
            <a:r>
              <a:rPr lang="en-US" sz="950" b="1">
                <a:solidFill>
                  <a:srgbClr val="33444C"/>
                </a:solidFill>
                <a:highlight>
                  <a:srgbClr val="FFFFFF"/>
                </a:highlight>
                <a:latin typeface="Courier New"/>
                <a:ea typeface="Courier New"/>
                <a:cs typeface="Courier New"/>
                <a:sym typeface="Courier New"/>
              </a:rPr>
              <a:t>&lt;src&gt;</a:t>
            </a:r>
            <a:r>
              <a:rPr lang="en-US" sz="1050" b="1">
                <a:solidFill>
                  <a:srgbClr val="33444C"/>
                </a:solidFill>
                <a:highlight>
                  <a:srgbClr val="FFFFFF"/>
                </a:highlight>
                <a:latin typeface="Open Sans"/>
                <a:ea typeface="Open Sans"/>
                <a:cs typeface="Open Sans"/>
                <a:sym typeface="Open Sans"/>
              </a:rPr>
              <a:t> is a </a:t>
            </a:r>
            <a:r>
              <a:rPr lang="en-US" sz="1050" b="1" i="1">
                <a:solidFill>
                  <a:srgbClr val="33444C"/>
                </a:solidFill>
                <a:highlight>
                  <a:srgbClr val="FFFFFF"/>
                </a:highlight>
                <a:latin typeface="Open Sans"/>
                <a:ea typeface="Open Sans"/>
                <a:cs typeface="Open Sans"/>
                <a:sym typeface="Open Sans"/>
              </a:rPr>
              <a:t>local</a:t>
            </a:r>
            <a:r>
              <a:rPr lang="en-US" sz="1050" b="1">
                <a:solidFill>
                  <a:srgbClr val="33444C"/>
                </a:solidFill>
                <a:highlight>
                  <a:srgbClr val="FFFFFF"/>
                </a:highlight>
                <a:latin typeface="Open Sans"/>
                <a:ea typeface="Open Sans"/>
                <a:cs typeface="Open Sans"/>
                <a:sym typeface="Open Sans"/>
              </a:rPr>
              <a:t> tar archive in a recognized compression format (identity, gzip, bzip2 or xz) then it is unpacked as a directory. Resources from </a:t>
            </a:r>
            <a:r>
              <a:rPr lang="en-US" sz="1050" b="1" i="1">
                <a:solidFill>
                  <a:srgbClr val="33444C"/>
                </a:solidFill>
                <a:highlight>
                  <a:srgbClr val="FFFFFF"/>
                </a:highlight>
                <a:latin typeface="Open Sans"/>
                <a:ea typeface="Open Sans"/>
                <a:cs typeface="Open Sans"/>
                <a:sym typeface="Open Sans"/>
              </a:rPr>
              <a:t>remote</a:t>
            </a:r>
            <a:r>
              <a:rPr lang="en-US" sz="1050" b="1">
                <a:solidFill>
                  <a:srgbClr val="33444C"/>
                </a:solidFill>
                <a:highlight>
                  <a:srgbClr val="FFFFFF"/>
                </a:highlight>
                <a:latin typeface="Open Sans"/>
                <a:ea typeface="Open Sans"/>
                <a:cs typeface="Open Sans"/>
                <a:sym typeface="Open Sans"/>
              </a:rPr>
              <a:t> URLs are not decompressed. When a directory is copied or unpacked, it has the same behavior as </a:t>
            </a:r>
            <a:r>
              <a:rPr lang="en-US" sz="950" b="1">
                <a:solidFill>
                  <a:srgbClr val="33444C"/>
                </a:solidFill>
                <a:highlight>
                  <a:srgbClr val="FFFFFF"/>
                </a:highlight>
                <a:latin typeface="Courier New"/>
                <a:ea typeface="Courier New"/>
                <a:cs typeface="Courier New"/>
                <a:sym typeface="Courier New"/>
              </a:rPr>
              <a:t>tar -x</a:t>
            </a:r>
            <a:r>
              <a:rPr lang="en-US" sz="1050" b="1">
                <a:solidFill>
                  <a:srgbClr val="33444C"/>
                </a:solidFill>
                <a:highlight>
                  <a:srgbClr val="FFFFFF"/>
                </a:highlight>
                <a:latin typeface="Open Sans"/>
                <a:ea typeface="Open Sans"/>
                <a:cs typeface="Open Sans"/>
                <a:sym typeface="Open Sans"/>
              </a:rPr>
              <a:t>, the result is the union of:</a:t>
            </a:r>
            <a:endParaRPr sz="1050" b="1">
              <a:solidFill>
                <a:srgbClr val="33444C"/>
              </a:solidFill>
              <a:highlight>
                <a:srgbClr val="FFFFFF"/>
              </a:highlight>
              <a:latin typeface="Open Sans"/>
              <a:ea typeface="Open Sans"/>
              <a:cs typeface="Open Sans"/>
              <a:sym typeface="Open Sans"/>
            </a:endParaRPr>
          </a:p>
          <a:p>
            <a:pPr marL="914400" lvl="1" indent="-295275" algn="l" rtl="0">
              <a:lnSpc>
                <a:spcPct val="115000"/>
              </a:lnSpc>
              <a:spcBef>
                <a:spcPts val="0"/>
              </a:spcBef>
              <a:spcAft>
                <a:spcPts val="0"/>
              </a:spcAft>
              <a:buClr>
                <a:srgbClr val="33444C"/>
              </a:buClr>
              <a:buSzPts val="1050"/>
              <a:buFont typeface="Open Sans"/>
              <a:buAutoNum type="arabicPeriod"/>
            </a:pPr>
            <a:r>
              <a:rPr lang="en-US" sz="1050" b="1">
                <a:solidFill>
                  <a:srgbClr val="33444C"/>
                </a:solidFill>
                <a:highlight>
                  <a:srgbClr val="FFFFFF"/>
                </a:highlight>
                <a:latin typeface="Open Sans"/>
                <a:ea typeface="Open Sans"/>
                <a:cs typeface="Open Sans"/>
                <a:sym typeface="Open Sans"/>
              </a:rPr>
              <a:t>Whatever existed at the destination path and</a:t>
            </a:r>
            <a:endParaRPr sz="1050" b="1">
              <a:solidFill>
                <a:srgbClr val="33444C"/>
              </a:solidFill>
              <a:highlight>
                <a:srgbClr val="FFFFFF"/>
              </a:highlight>
              <a:latin typeface="Open Sans"/>
              <a:ea typeface="Open Sans"/>
              <a:cs typeface="Open Sans"/>
              <a:sym typeface="Open Sans"/>
            </a:endParaRPr>
          </a:p>
          <a:p>
            <a:pPr marL="914400" lvl="1" indent="-295275" algn="l" rtl="0">
              <a:lnSpc>
                <a:spcPct val="115000"/>
              </a:lnSpc>
              <a:spcBef>
                <a:spcPts val="0"/>
              </a:spcBef>
              <a:spcAft>
                <a:spcPts val="0"/>
              </a:spcAft>
              <a:buClr>
                <a:srgbClr val="33444C"/>
              </a:buClr>
              <a:buSzPts val="1050"/>
              <a:buFont typeface="Open Sans"/>
              <a:buAutoNum type="arabicPeriod"/>
            </a:pPr>
            <a:r>
              <a:rPr lang="en-US" sz="1050" b="1">
                <a:solidFill>
                  <a:srgbClr val="33444C"/>
                </a:solidFill>
                <a:highlight>
                  <a:srgbClr val="FFFFFF"/>
                </a:highlight>
                <a:latin typeface="Open Sans"/>
                <a:ea typeface="Open Sans"/>
                <a:cs typeface="Open Sans"/>
                <a:sym typeface="Open Sans"/>
              </a:rPr>
              <a:t>The contents of the source tree, with conflicts resolved in favor of “2.” on a file-by-file basis.</a:t>
            </a:r>
            <a:endParaRPr sz="1050">
              <a:solidFill>
                <a:srgbClr val="33444C"/>
              </a:solidFill>
              <a:highlight>
                <a:srgbClr val="FFFFFF"/>
              </a:highlight>
              <a:latin typeface="Open Sans"/>
              <a:ea typeface="Open Sans"/>
              <a:cs typeface="Open Sans"/>
              <a:sym typeface="Open Sans"/>
            </a:endParaRPr>
          </a:p>
        </p:txBody>
      </p:sp>
      <p:sp>
        <p:nvSpPr>
          <p:cNvPr id="1337" name="Google Shape;1337;p3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0" name="Google Shape;1360;p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SzPts val="1400"/>
              <a:buNone/>
            </a:pPr>
            <a:r>
              <a:rPr lang="en-US" sz="1050">
                <a:solidFill>
                  <a:srgbClr val="33444C"/>
                </a:solidFill>
                <a:highlight>
                  <a:srgbClr val="FFFFFF"/>
                </a:highlight>
                <a:latin typeface="Open Sans"/>
                <a:ea typeface="Open Sans"/>
                <a:cs typeface="Open Sans"/>
                <a:sym typeface="Open Sans"/>
              </a:rPr>
              <a:t>Explain ADD</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is any other kind of file, it is copied individually along with its metadata. In this case, if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ends with a trailing slash </a:t>
            </a:r>
            <a:r>
              <a:rPr lang="en-US" sz="950">
                <a:solidFill>
                  <a:srgbClr val="33444C"/>
                </a:solidFill>
                <a:highlight>
                  <a:srgbClr val="FFFFFF"/>
                </a:highlight>
                <a:latin typeface="Courier New"/>
                <a:ea typeface="Courier New"/>
                <a:cs typeface="Courier New"/>
                <a:sym typeface="Courier New"/>
              </a:rPr>
              <a:t>/</a:t>
            </a:r>
            <a:r>
              <a:rPr lang="en-US" sz="1050">
                <a:solidFill>
                  <a:srgbClr val="33444C"/>
                </a:solidFill>
                <a:highlight>
                  <a:srgbClr val="FFFFFF"/>
                </a:highlight>
                <a:latin typeface="Open Sans"/>
                <a:ea typeface="Open Sans"/>
                <a:cs typeface="Open Sans"/>
                <a:sym typeface="Open Sans"/>
              </a:rPr>
              <a:t>, it will be considered a directory and the contents of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will be written at </a:t>
            </a:r>
            <a:r>
              <a:rPr lang="en-US" sz="950">
                <a:solidFill>
                  <a:srgbClr val="33444C"/>
                </a:solidFill>
                <a:highlight>
                  <a:srgbClr val="FFFFFF"/>
                </a:highlight>
                <a:latin typeface="Courier New"/>
                <a:ea typeface="Courier New"/>
                <a:cs typeface="Courier New"/>
                <a:sym typeface="Courier New"/>
              </a:rPr>
              <a:t>&lt;dest&gt;/base(&lt;src&gt;)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multiple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resources are specified, either directly or due to the use of a wildcard, then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must be a directory, and it must end with a slash </a:t>
            </a:r>
            <a:r>
              <a:rPr lang="en-US" sz="950">
                <a:solidFill>
                  <a:srgbClr val="33444C"/>
                </a:solidFill>
                <a:highlight>
                  <a:srgbClr val="FFFFFF"/>
                </a:highlight>
                <a:latin typeface="Courier New"/>
                <a:ea typeface="Courier New"/>
                <a:cs typeface="Courier New"/>
                <a:sym typeface="Courier New"/>
              </a:rPr>
              <a: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does not end with a trailing slash, it will be considered a regular file and the contents of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will be written at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doesn’t exist, it is created along with all missing directories in its path.</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361" name="Google Shape;1361;p3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84" name="Google Shape;58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
        <p:cNvGrpSpPr/>
        <p:nvPr/>
      </p:nvGrpSpPr>
      <p:grpSpPr>
        <a:xfrm>
          <a:off x="0" y="0"/>
          <a:ext cx="0" cy="0"/>
          <a:chOff x="0" y="0"/>
          <a:chExt cx="0" cy="0"/>
        </a:xfrm>
      </p:grpSpPr>
      <p:sp>
        <p:nvSpPr>
          <p:cNvPr id="1383" name="Google Shape;1383;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4" name="Google Shape;1384;p4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Explain COPY</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The </a:t>
            </a:r>
            <a:r>
              <a:rPr lang="en-US" sz="950">
                <a:latin typeface="Courier New"/>
                <a:ea typeface="Courier New"/>
                <a:cs typeface="Courier New"/>
                <a:sym typeface="Courier New"/>
              </a:rPr>
              <a:t>COPY</a:t>
            </a:r>
            <a:r>
              <a:rPr lang="en-US" sz="1050">
                <a:solidFill>
                  <a:srgbClr val="33444C"/>
                </a:solidFill>
                <a:highlight>
                  <a:srgbClr val="FFFFFF"/>
                </a:highlight>
                <a:latin typeface="Open Sans"/>
                <a:ea typeface="Open Sans"/>
                <a:cs typeface="Open Sans"/>
                <a:sym typeface="Open Sans"/>
              </a:rPr>
              <a:t> instruction copies new files or directories from </a:t>
            </a:r>
            <a:r>
              <a:rPr lang="en-US" sz="950">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and adds them to the filesystem of the container at the path </a:t>
            </a:r>
            <a:r>
              <a:rPr lang="en-US" sz="950">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COPY has two forms: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COPY [--chown=&lt;user&gt;:&lt;group&gt;] &lt;src&gt;... &lt;dest&gt;</a:t>
            </a:r>
            <a:endParaRPr sz="950">
              <a:solidFill>
                <a:srgbClr val="33444C"/>
              </a:solidFill>
              <a:highlight>
                <a:srgbClr val="FFFFFF"/>
              </a:highlight>
              <a:latin typeface="Courier New"/>
              <a:ea typeface="Courier New"/>
              <a:cs typeface="Courier New"/>
              <a:sym typeface="Courier New"/>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COPY [--chown=&lt;user&gt;:&lt;group&gt;] ["&lt;src&gt;",... "&lt;dest&gt;"]</a:t>
            </a:r>
            <a:endParaRPr sz="950">
              <a:solidFill>
                <a:srgbClr val="33444C"/>
              </a:solidFill>
              <a:highlight>
                <a:srgbClr val="FFFFFF"/>
              </a:highlight>
              <a:latin typeface="Courier New"/>
              <a:ea typeface="Courier New"/>
              <a:cs typeface="Courier New"/>
              <a:sym typeface="Courier New"/>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385" name="Google Shape;1385;p4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9" name="Google Shape;1409;p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COPY</a:t>
            </a:r>
            <a:endParaRPr sz="1050">
              <a:solidFill>
                <a:srgbClr val="33444C"/>
              </a:solidFill>
              <a:highlight>
                <a:schemeClr val="lt1"/>
              </a:highlight>
              <a:latin typeface="Open Sans"/>
              <a:ea typeface="Open Sans"/>
              <a:cs typeface="Open Sans"/>
              <a:sym typeface="Open Sans"/>
            </a:endParaRPr>
          </a:p>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Also explain the COPY vs ADD (</a:t>
            </a:r>
            <a:r>
              <a:rPr lang="en-US" sz="700">
                <a:solidFill>
                  <a:srgbClr val="333333"/>
                </a:solidFill>
                <a:highlight>
                  <a:srgbClr val="F7FAFD"/>
                </a:highlight>
                <a:latin typeface="Open Sans"/>
                <a:ea typeface="Open Sans"/>
                <a:cs typeface="Open Sans"/>
                <a:sym typeface="Open Sans"/>
              </a:rPr>
              <a:t>COPY</a:t>
            </a:r>
            <a:r>
              <a:rPr lang="en-US" sz="700">
                <a:solidFill>
                  <a:srgbClr val="3A4044"/>
                </a:solidFill>
                <a:highlight>
                  <a:srgbClr val="FFFFFF"/>
                </a:highlight>
                <a:latin typeface="Open Sans"/>
                <a:ea typeface="Open Sans"/>
                <a:cs typeface="Open Sans"/>
                <a:sym typeface="Open Sans"/>
              </a:rPr>
              <a:t> takes in a </a:t>
            </a:r>
            <a:r>
              <a:rPr lang="en-US" sz="700" i="1">
                <a:solidFill>
                  <a:srgbClr val="3A4044"/>
                </a:solidFill>
                <a:highlight>
                  <a:srgbClr val="FFFFFF"/>
                </a:highlight>
                <a:latin typeface="Open Sans"/>
                <a:ea typeface="Open Sans"/>
                <a:cs typeface="Open Sans"/>
                <a:sym typeface="Open Sans"/>
              </a:rPr>
              <a:t>src</a:t>
            </a:r>
            <a:r>
              <a:rPr lang="en-US" sz="700">
                <a:solidFill>
                  <a:srgbClr val="3A4044"/>
                </a:solidFill>
                <a:highlight>
                  <a:srgbClr val="FFFFFF"/>
                </a:highlight>
                <a:latin typeface="Open Sans"/>
                <a:ea typeface="Open Sans"/>
                <a:cs typeface="Open Sans"/>
                <a:sym typeface="Open Sans"/>
              </a:rPr>
              <a:t> and </a:t>
            </a:r>
            <a:r>
              <a:rPr lang="en-US" sz="700" i="1">
                <a:solidFill>
                  <a:srgbClr val="3A4044"/>
                </a:solidFill>
                <a:highlight>
                  <a:srgbClr val="FFFFFF"/>
                </a:highlight>
                <a:latin typeface="Open Sans"/>
                <a:ea typeface="Open Sans"/>
                <a:cs typeface="Open Sans"/>
                <a:sym typeface="Open Sans"/>
              </a:rPr>
              <a:t>destination</a:t>
            </a:r>
            <a:r>
              <a:rPr lang="en-US" sz="700">
                <a:solidFill>
                  <a:srgbClr val="3A4044"/>
                </a:solidFill>
                <a:highlight>
                  <a:srgbClr val="FFFFFF"/>
                </a:highlight>
                <a:latin typeface="Open Sans"/>
                <a:ea typeface="Open Sans"/>
                <a:cs typeface="Open Sans"/>
                <a:sym typeface="Open Sans"/>
              </a:rPr>
              <a:t>. It only lets you copy in a local file or directory from your host (the machine building the Docker image) into the Docker image itself.</a:t>
            </a:r>
            <a:endParaRPr sz="700">
              <a:solidFill>
                <a:srgbClr val="3A4044"/>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US" sz="700">
                <a:solidFill>
                  <a:srgbClr val="333333"/>
                </a:solidFill>
                <a:highlight>
                  <a:srgbClr val="F7FAFD"/>
                </a:highlight>
                <a:latin typeface="Open Sans"/>
                <a:ea typeface="Open Sans"/>
                <a:cs typeface="Open Sans"/>
                <a:sym typeface="Open Sans"/>
              </a:rPr>
              <a:t>ADD</a:t>
            </a:r>
            <a:r>
              <a:rPr lang="en-US" sz="700">
                <a:solidFill>
                  <a:srgbClr val="3A4044"/>
                </a:solidFill>
                <a:highlight>
                  <a:srgbClr val="FFFFFF"/>
                </a:highlight>
                <a:latin typeface="Open Sans"/>
                <a:ea typeface="Open Sans"/>
                <a:cs typeface="Open Sans"/>
                <a:sym typeface="Open Sans"/>
              </a:rPr>
              <a:t> lets you do that too, but it also supports 2 other sources. First, you can use a URL instead of a local file / directory. Secondly, you can extract a tar file from the source directly into the destination.</a:t>
            </a:r>
            <a:r>
              <a:rPr lang="en-US" sz="1050">
                <a:solidFill>
                  <a:srgbClr val="33444C"/>
                </a:solidFill>
                <a:highlight>
                  <a:schemeClr val="lt1"/>
                </a:highlight>
                <a:latin typeface="Open Sans"/>
                <a:ea typeface="Open Sans"/>
                <a:cs typeface="Open Sans"/>
                <a:sym typeface="Open Sans"/>
              </a:rPr>
              <a:t>)</a:t>
            </a:r>
            <a:endParaRPr sz="1050">
              <a:solidFill>
                <a:srgbClr val="33444C"/>
              </a:solidFill>
              <a:highlight>
                <a:schemeClr val="lt1"/>
              </a:highlight>
              <a:latin typeface="Open Sans"/>
              <a:ea typeface="Open Sans"/>
              <a:cs typeface="Open Sans"/>
              <a:sym typeface="Open Sans"/>
            </a:endParaRPr>
          </a:p>
          <a:p>
            <a:pPr marL="0" lvl="0" indent="0" algn="l" rtl="0">
              <a:lnSpc>
                <a:spcPct val="171428"/>
              </a:lnSpc>
              <a:spcBef>
                <a:spcPts val="1900"/>
              </a:spcBef>
              <a:spcAft>
                <a:spcPts val="0"/>
              </a:spcAft>
              <a:buClr>
                <a:schemeClr val="dk1"/>
              </a:buClr>
              <a:buSzPts val="1100"/>
              <a:buFont typeface="Arial"/>
              <a:buNone/>
            </a:pPr>
            <a:r>
              <a:rPr lang="en-US" sz="950">
                <a:solidFill>
                  <a:srgbClr val="33444C"/>
                </a:solidFill>
                <a:highlight>
                  <a:srgbClr val="FFFFFF"/>
                </a:highlight>
                <a:latin typeface="Courier New"/>
                <a:ea typeface="Courier New"/>
                <a:cs typeface="Courier New"/>
                <a:sym typeface="Courier New"/>
              </a:rPr>
              <a:t>COPY</a:t>
            </a:r>
            <a:r>
              <a:rPr lang="en-US" sz="1050">
                <a:solidFill>
                  <a:srgbClr val="33444C"/>
                </a:solidFill>
                <a:highlight>
                  <a:srgbClr val="FFFFFF"/>
                </a:highlight>
                <a:latin typeface="Open Sans"/>
                <a:ea typeface="Open Sans"/>
                <a:cs typeface="Open Sans"/>
                <a:sym typeface="Open Sans"/>
              </a:rPr>
              <a:t> obeys the following rules: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path must be inside the </a:t>
            </a:r>
            <a:r>
              <a:rPr lang="en-US" sz="1050" i="1">
                <a:solidFill>
                  <a:srgbClr val="33444C"/>
                </a:solidFill>
                <a:highlight>
                  <a:srgbClr val="FFFFFF"/>
                </a:highlight>
                <a:latin typeface="Open Sans"/>
                <a:ea typeface="Open Sans"/>
                <a:cs typeface="Open Sans"/>
                <a:sym typeface="Open Sans"/>
              </a:rPr>
              <a:t>context</a:t>
            </a:r>
            <a:r>
              <a:rPr lang="en-US" sz="1050">
                <a:solidFill>
                  <a:srgbClr val="33444C"/>
                </a:solidFill>
                <a:highlight>
                  <a:srgbClr val="FFFFFF"/>
                </a:highlight>
                <a:latin typeface="Open Sans"/>
                <a:ea typeface="Open Sans"/>
                <a:cs typeface="Open Sans"/>
                <a:sym typeface="Open Sans"/>
              </a:rPr>
              <a:t> of the build; you cannot </a:t>
            </a:r>
            <a:r>
              <a:rPr lang="en-US" sz="950">
                <a:solidFill>
                  <a:srgbClr val="33444C"/>
                </a:solidFill>
                <a:highlight>
                  <a:srgbClr val="FFFFFF"/>
                </a:highlight>
                <a:latin typeface="Courier New"/>
                <a:ea typeface="Courier New"/>
                <a:cs typeface="Courier New"/>
                <a:sym typeface="Courier New"/>
              </a:rPr>
              <a:t>COPY ../something /something</a:t>
            </a:r>
            <a:r>
              <a:rPr lang="en-US" sz="1050">
                <a:solidFill>
                  <a:srgbClr val="33444C"/>
                </a:solidFill>
                <a:highlight>
                  <a:srgbClr val="FFFFFF"/>
                </a:highlight>
                <a:latin typeface="Open Sans"/>
                <a:ea typeface="Open Sans"/>
                <a:cs typeface="Open Sans"/>
                <a:sym typeface="Open Sans"/>
              </a:rPr>
              <a:t>, because the first step of a </a:t>
            </a:r>
            <a:r>
              <a:rPr lang="en-US" sz="950">
                <a:solidFill>
                  <a:srgbClr val="33444C"/>
                </a:solidFill>
                <a:highlight>
                  <a:srgbClr val="FFFFFF"/>
                </a:highlight>
                <a:latin typeface="Courier New"/>
                <a:ea typeface="Courier New"/>
                <a:cs typeface="Courier New"/>
                <a:sym typeface="Courier New"/>
              </a:rPr>
              <a:t>docker build</a:t>
            </a:r>
            <a:r>
              <a:rPr lang="en-US" sz="1050">
                <a:solidFill>
                  <a:srgbClr val="33444C"/>
                </a:solidFill>
                <a:highlight>
                  <a:srgbClr val="FFFFFF"/>
                </a:highlight>
                <a:latin typeface="Open Sans"/>
                <a:ea typeface="Open Sans"/>
                <a:cs typeface="Open Sans"/>
                <a:sym typeface="Open Sans"/>
              </a:rPr>
              <a:t> is to send the context directory (and subdirectories) to the docker daemon.</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is a directory, the entire contents of the directory are copied, including filesystem metadata.</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is any other kind of file, it is copied individually along with its metadata. In this case, if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ends with a trailing slash </a:t>
            </a:r>
            <a:r>
              <a:rPr lang="en-US" sz="950">
                <a:solidFill>
                  <a:srgbClr val="33444C"/>
                </a:solidFill>
                <a:highlight>
                  <a:srgbClr val="FFFFFF"/>
                </a:highlight>
                <a:latin typeface="Courier New"/>
                <a:ea typeface="Courier New"/>
                <a:cs typeface="Courier New"/>
                <a:sym typeface="Courier New"/>
              </a:rPr>
              <a:t>/</a:t>
            </a:r>
            <a:r>
              <a:rPr lang="en-US" sz="1050">
                <a:solidFill>
                  <a:srgbClr val="33444C"/>
                </a:solidFill>
                <a:highlight>
                  <a:srgbClr val="FFFFFF"/>
                </a:highlight>
                <a:latin typeface="Open Sans"/>
                <a:ea typeface="Open Sans"/>
                <a:cs typeface="Open Sans"/>
                <a:sym typeface="Open Sans"/>
              </a:rPr>
              <a:t>, it will be considered a directory and the contents of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will be written at </a:t>
            </a:r>
            <a:r>
              <a:rPr lang="en-US" sz="950">
                <a:solidFill>
                  <a:srgbClr val="33444C"/>
                </a:solidFill>
                <a:highlight>
                  <a:srgbClr val="FFFFFF"/>
                </a:highlight>
                <a:latin typeface="Courier New"/>
                <a:ea typeface="Courier New"/>
                <a:cs typeface="Courier New"/>
                <a:sym typeface="Courier New"/>
              </a:rPr>
              <a:t>&lt;dest&gt;/base(&lt;src&gt;)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multiple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resources are specified, either directly or due to the use of a wildcard, then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must be a directory, and it must end with a slash </a:t>
            </a:r>
            <a:r>
              <a:rPr lang="en-US" sz="950">
                <a:solidFill>
                  <a:srgbClr val="33444C"/>
                </a:solidFill>
                <a:highlight>
                  <a:srgbClr val="FFFFFF"/>
                </a:highlight>
                <a:latin typeface="Courier New"/>
                <a:ea typeface="Courier New"/>
                <a:cs typeface="Courier New"/>
                <a:sym typeface="Courier New"/>
              </a:rPr>
              <a: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does not end with a trailing slash, it will be considered a regular file and the contents of </a:t>
            </a:r>
            <a:r>
              <a:rPr lang="en-US" sz="950">
                <a:solidFill>
                  <a:srgbClr val="33444C"/>
                </a:solidFill>
                <a:highlight>
                  <a:srgbClr val="FFFFFF"/>
                </a:highlight>
                <a:latin typeface="Courier New"/>
                <a:ea typeface="Courier New"/>
                <a:cs typeface="Courier New"/>
                <a:sym typeface="Courier New"/>
              </a:rPr>
              <a:t>&lt;src&gt;</a:t>
            </a:r>
            <a:r>
              <a:rPr lang="en-US" sz="1050">
                <a:solidFill>
                  <a:srgbClr val="33444C"/>
                </a:solidFill>
                <a:highlight>
                  <a:srgbClr val="FFFFFF"/>
                </a:highlight>
                <a:latin typeface="Open Sans"/>
                <a:ea typeface="Open Sans"/>
                <a:cs typeface="Open Sans"/>
                <a:sym typeface="Open Sans"/>
              </a:rPr>
              <a:t> will be written at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1050">
                <a:solidFill>
                  <a:srgbClr val="33444C"/>
                </a:solidFill>
                <a:highlight>
                  <a:srgbClr val="FFFFFF"/>
                </a:highlight>
                <a:latin typeface="Open Sans"/>
                <a:ea typeface="Open Sans"/>
                <a:cs typeface="Open Sans"/>
                <a:sym typeface="Open Sans"/>
              </a:rPr>
              <a:t>If </a:t>
            </a:r>
            <a:r>
              <a:rPr lang="en-US" sz="950">
                <a:solidFill>
                  <a:srgbClr val="33444C"/>
                </a:solidFill>
                <a:highlight>
                  <a:srgbClr val="FFFFFF"/>
                </a:highlight>
                <a:latin typeface="Courier New"/>
                <a:ea typeface="Courier New"/>
                <a:cs typeface="Courier New"/>
                <a:sym typeface="Courier New"/>
              </a:rPr>
              <a:t>&lt;dest&gt;</a:t>
            </a:r>
            <a:r>
              <a:rPr lang="en-US" sz="1050">
                <a:solidFill>
                  <a:srgbClr val="33444C"/>
                </a:solidFill>
                <a:highlight>
                  <a:srgbClr val="FFFFFF"/>
                </a:highlight>
                <a:latin typeface="Open Sans"/>
                <a:ea typeface="Open Sans"/>
                <a:cs typeface="Open Sans"/>
                <a:sym typeface="Open Sans"/>
              </a:rPr>
              <a:t> doesn’t exist, it is created along with all missing directories in its path.</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410" name="Google Shape;1410;p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3" name="Google Shape;1433;p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EXPOSE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EXPOSE</a:t>
            </a:r>
            <a:r>
              <a:rPr lang="en-US" sz="1050">
                <a:solidFill>
                  <a:srgbClr val="33444C"/>
                </a:solidFill>
                <a:highlight>
                  <a:srgbClr val="FFFFFF"/>
                </a:highlight>
                <a:latin typeface="Open Sans"/>
                <a:ea typeface="Open Sans"/>
                <a:cs typeface="Open Sans"/>
                <a:sym typeface="Open Sans"/>
              </a:rPr>
              <a:t> instruction informs Docker that the container listens on the specified network ports at runtime. You can specify whether the port listens on TCP or UDP, and the default is TCP if the protocol is not specified.</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EXPOSE</a:t>
            </a:r>
            <a:r>
              <a:rPr lang="en-US" sz="1050">
                <a:solidFill>
                  <a:srgbClr val="33444C"/>
                </a:solidFill>
                <a:highlight>
                  <a:srgbClr val="FFFFFF"/>
                </a:highlight>
                <a:latin typeface="Open Sans"/>
                <a:ea typeface="Open Sans"/>
                <a:cs typeface="Open Sans"/>
                <a:sym typeface="Open Sans"/>
              </a:rPr>
              <a:t> instruction does not actually publish the port.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By default, </a:t>
            </a:r>
            <a:r>
              <a:rPr lang="en-US" sz="950">
                <a:solidFill>
                  <a:srgbClr val="33444C"/>
                </a:solidFill>
                <a:highlight>
                  <a:srgbClr val="FFFFFF"/>
                </a:highlight>
                <a:latin typeface="Courier New"/>
                <a:ea typeface="Courier New"/>
                <a:cs typeface="Courier New"/>
                <a:sym typeface="Courier New"/>
              </a:rPr>
              <a:t>EXPOSE</a:t>
            </a:r>
            <a:r>
              <a:rPr lang="en-US" sz="1050">
                <a:solidFill>
                  <a:srgbClr val="33444C"/>
                </a:solidFill>
                <a:highlight>
                  <a:srgbClr val="FFFFFF"/>
                </a:highlight>
                <a:latin typeface="Open Sans"/>
                <a:ea typeface="Open Sans"/>
                <a:cs typeface="Open Sans"/>
                <a:sym typeface="Open Sans"/>
              </a:rPr>
              <a:t> assumes TCP. You can also specify UDP:</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EXPOSE 80/udp</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800"/>
              </a:spcBef>
              <a:spcAft>
                <a:spcPts val="0"/>
              </a:spcAft>
              <a:buSzPts val="1100"/>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To expose on both TCP and UDP, include two lines:</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EXPOSE 80/tcp</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EXPOSE 80/udp</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In this case, if you use </a:t>
            </a:r>
            <a:r>
              <a:rPr lang="en-US" sz="950">
                <a:solidFill>
                  <a:srgbClr val="33444C"/>
                </a:solidFill>
                <a:highlight>
                  <a:srgbClr val="FFFFFF"/>
                </a:highlight>
                <a:latin typeface="Courier New"/>
                <a:ea typeface="Courier New"/>
                <a:cs typeface="Courier New"/>
                <a:sym typeface="Courier New"/>
              </a:rPr>
              <a:t>-P</a:t>
            </a:r>
            <a:r>
              <a:rPr lang="en-US" sz="1050">
                <a:solidFill>
                  <a:srgbClr val="33444C"/>
                </a:solidFill>
                <a:highlight>
                  <a:srgbClr val="FFFFFF"/>
                </a:highlight>
                <a:latin typeface="Open Sans"/>
                <a:ea typeface="Open Sans"/>
                <a:cs typeface="Open Sans"/>
                <a:sym typeface="Open Sans"/>
              </a:rPr>
              <a:t> with </a:t>
            </a:r>
            <a:r>
              <a:rPr lang="en-US" sz="950">
                <a:solidFill>
                  <a:srgbClr val="33444C"/>
                </a:solidFill>
                <a:highlight>
                  <a:srgbClr val="FFFFFF"/>
                </a:highlight>
                <a:latin typeface="Courier New"/>
                <a:ea typeface="Courier New"/>
                <a:cs typeface="Courier New"/>
                <a:sym typeface="Courier New"/>
              </a:rPr>
              <a:t>docker run</a:t>
            </a:r>
            <a:r>
              <a:rPr lang="en-US" sz="1050">
                <a:solidFill>
                  <a:srgbClr val="33444C"/>
                </a:solidFill>
                <a:highlight>
                  <a:srgbClr val="FFFFFF"/>
                </a:highlight>
                <a:latin typeface="Open Sans"/>
                <a:ea typeface="Open Sans"/>
                <a:cs typeface="Open Sans"/>
                <a:sym typeface="Open Sans"/>
              </a:rPr>
              <a:t>, the port will be exposed once for TCP and once for UDP. Remember that </a:t>
            </a:r>
            <a:r>
              <a:rPr lang="en-US" sz="950">
                <a:solidFill>
                  <a:srgbClr val="33444C"/>
                </a:solidFill>
                <a:highlight>
                  <a:srgbClr val="FFFFFF"/>
                </a:highlight>
                <a:latin typeface="Courier New"/>
                <a:ea typeface="Courier New"/>
                <a:cs typeface="Courier New"/>
                <a:sym typeface="Courier New"/>
              </a:rPr>
              <a:t>-P</a:t>
            </a:r>
            <a:r>
              <a:rPr lang="en-US" sz="1050">
                <a:solidFill>
                  <a:srgbClr val="33444C"/>
                </a:solidFill>
                <a:highlight>
                  <a:srgbClr val="FFFFFF"/>
                </a:highlight>
                <a:latin typeface="Open Sans"/>
                <a:ea typeface="Open Sans"/>
                <a:cs typeface="Open Sans"/>
                <a:sym typeface="Open Sans"/>
              </a:rPr>
              <a:t> uses an ephemeral high-ordered host port on the host, so the port will not be the same for TCP and UDP.</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Regardless of the </a:t>
            </a:r>
            <a:r>
              <a:rPr lang="en-US" sz="950">
                <a:solidFill>
                  <a:srgbClr val="33444C"/>
                </a:solidFill>
                <a:highlight>
                  <a:srgbClr val="FFFFFF"/>
                </a:highlight>
                <a:latin typeface="Courier New"/>
                <a:ea typeface="Courier New"/>
                <a:cs typeface="Courier New"/>
                <a:sym typeface="Courier New"/>
              </a:rPr>
              <a:t>EXPOSE</a:t>
            </a:r>
            <a:r>
              <a:rPr lang="en-US" sz="1050">
                <a:solidFill>
                  <a:srgbClr val="33444C"/>
                </a:solidFill>
                <a:highlight>
                  <a:srgbClr val="FFFFFF"/>
                </a:highlight>
                <a:latin typeface="Open Sans"/>
                <a:ea typeface="Open Sans"/>
                <a:cs typeface="Open Sans"/>
                <a:sym typeface="Open Sans"/>
              </a:rPr>
              <a:t> settings, you can override them at runtime by using the </a:t>
            </a:r>
            <a:r>
              <a:rPr lang="en-US" sz="950">
                <a:solidFill>
                  <a:srgbClr val="33444C"/>
                </a:solidFill>
                <a:highlight>
                  <a:srgbClr val="FFFFFF"/>
                </a:highlight>
                <a:latin typeface="Courier New"/>
                <a:ea typeface="Courier New"/>
                <a:cs typeface="Courier New"/>
                <a:sym typeface="Courier New"/>
              </a:rPr>
              <a:t>-p</a:t>
            </a:r>
            <a:r>
              <a:rPr lang="en-US" sz="1050">
                <a:solidFill>
                  <a:srgbClr val="33444C"/>
                </a:solidFill>
                <a:highlight>
                  <a:srgbClr val="FFFFFF"/>
                </a:highlight>
                <a:latin typeface="Open Sans"/>
                <a:ea typeface="Open Sans"/>
                <a:cs typeface="Open Sans"/>
                <a:sym typeface="Open Sans"/>
              </a:rPr>
              <a:t> flag. For example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docker run </a:t>
            </a:r>
            <a:r>
              <a:rPr lang="en-US" sz="1000">
                <a:solidFill>
                  <a:srgbClr val="8B008B"/>
                </a:solidFill>
                <a:highlight>
                  <a:srgbClr val="F5F5F5"/>
                </a:highlight>
                <a:latin typeface="Courier New"/>
                <a:ea typeface="Courier New"/>
                <a:cs typeface="Courier New"/>
                <a:sym typeface="Courier New"/>
              </a:rPr>
              <a:t>-p</a:t>
            </a:r>
            <a:r>
              <a:rPr lang="en-US" sz="1000">
                <a:solidFill>
                  <a:srgbClr val="333333"/>
                </a:solidFill>
                <a:highlight>
                  <a:srgbClr val="F5F5F5"/>
                </a:highlight>
                <a:latin typeface="Courier New"/>
                <a:ea typeface="Courier New"/>
                <a:cs typeface="Courier New"/>
                <a:sym typeface="Courier New"/>
              </a:rPr>
              <a:t> 80:80/tcp </a:t>
            </a:r>
            <a:r>
              <a:rPr lang="en-US" sz="1000">
                <a:solidFill>
                  <a:srgbClr val="8B008B"/>
                </a:solidFill>
                <a:highlight>
                  <a:srgbClr val="F5F5F5"/>
                </a:highlight>
                <a:latin typeface="Courier New"/>
                <a:ea typeface="Courier New"/>
                <a:cs typeface="Courier New"/>
                <a:sym typeface="Courier New"/>
              </a:rPr>
              <a:t>-p</a:t>
            </a:r>
            <a:r>
              <a:rPr lang="en-US" sz="1000">
                <a:solidFill>
                  <a:srgbClr val="333333"/>
                </a:solidFill>
                <a:highlight>
                  <a:srgbClr val="F5F5F5"/>
                </a:highlight>
                <a:latin typeface="Courier New"/>
                <a:ea typeface="Courier New"/>
                <a:cs typeface="Courier New"/>
                <a:sym typeface="Courier New"/>
              </a:rPr>
              <a:t> 80:80/udp ...</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a:p>
        </p:txBody>
      </p:sp>
      <p:sp>
        <p:nvSpPr>
          <p:cNvPr id="1434" name="Google Shape;1434;p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8" name="Google Shape;1458;p4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ENV</a:t>
            </a:r>
            <a:endParaRPr sz="10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00">
                <a:solidFill>
                  <a:srgbClr val="33444C"/>
                </a:solidFill>
                <a:highlight>
                  <a:srgbClr val="FFFFFF"/>
                </a:highlight>
                <a:latin typeface="Open Sans"/>
                <a:ea typeface="Open Sans"/>
                <a:cs typeface="Open Sans"/>
                <a:sym typeface="Open Sans"/>
              </a:rPr>
              <a:t>The </a:t>
            </a:r>
            <a:r>
              <a:rPr lang="en-US" sz="1000">
                <a:latin typeface="Open Sans"/>
                <a:ea typeface="Open Sans"/>
                <a:cs typeface="Open Sans"/>
                <a:sym typeface="Open Sans"/>
              </a:rPr>
              <a:t>ENV</a:t>
            </a:r>
            <a:r>
              <a:rPr lang="en-US" sz="1000">
                <a:solidFill>
                  <a:srgbClr val="33444C"/>
                </a:solidFill>
                <a:highlight>
                  <a:srgbClr val="FFFFFF"/>
                </a:highlight>
                <a:latin typeface="Open Sans"/>
                <a:ea typeface="Open Sans"/>
                <a:cs typeface="Open Sans"/>
                <a:sym typeface="Open Sans"/>
              </a:rPr>
              <a:t> instruction sets the environment variable </a:t>
            </a:r>
            <a:r>
              <a:rPr lang="en-US" sz="1000">
                <a:latin typeface="Open Sans"/>
                <a:ea typeface="Open Sans"/>
                <a:cs typeface="Open Sans"/>
                <a:sym typeface="Open Sans"/>
              </a:rPr>
              <a:t>&lt;key&gt;</a:t>
            </a:r>
            <a:r>
              <a:rPr lang="en-US" sz="1000">
                <a:solidFill>
                  <a:srgbClr val="33444C"/>
                </a:solidFill>
                <a:highlight>
                  <a:srgbClr val="FFFFFF"/>
                </a:highlight>
                <a:latin typeface="Open Sans"/>
                <a:ea typeface="Open Sans"/>
                <a:cs typeface="Open Sans"/>
                <a:sym typeface="Open Sans"/>
              </a:rPr>
              <a:t> to the value </a:t>
            </a:r>
            <a:r>
              <a:rPr lang="en-US" sz="1000">
                <a:latin typeface="Open Sans"/>
                <a:ea typeface="Open Sans"/>
                <a:cs typeface="Open Sans"/>
                <a:sym typeface="Open Sans"/>
              </a:rPr>
              <a:t>&lt;value&gt;</a:t>
            </a:r>
            <a:r>
              <a:rPr lang="en-US" sz="1000">
                <a:solidFill>
                  <a:srgbClr val="33444C"/>
                </a:solidFill>
                <a:highlight>
                  <a:srgbClr val="FFFFFF"/>
                </a:highlight>
                <a:latin typeface="Open Sans"/>
                <a:ea typeface="Open Sans"/>
                <a:cs typeface="Open Sans"/>
                <a:sym typeface="Open Sans"/>
              </a:rPr>
              <a:t>. This value will be in the environment for all subsequent instructions in the build stage and can be replaced inline in many as well.</a:t>
            </a:r>
            <a:endParaRPr sz="10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00">
                <a:solidFill>
                  <a:srgbClr val="33444C"/>
                </a:solidFill>
                <a:highlight>
                  <a:srgbClr val="FFFFFF"/>
                </a:highlight>
                <a:latin typeface="Open Sans"/>
                <a:ea typeface="Open Sans"/>
                <a:cs typeface="Open Sans"/>
                <a:sym typeface="Open Sans"/>
              </a:rPr>
              <a:t>Syntax:</a:t>
            </a:r>
            <a:endParaRPr sz="10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100"/>
              <a:buNone/>
            </a:pPr>
            <a:r>
              <a:rPr lang="en-US" sz="1000" i="1">
                <a:solidFill>
                  <a:srgbClr val="434343"/>
                </a:solidFill>
                <a:latin typeface="Open Sans"/>
                <a:ea typeface="Open Sans"/>
                <a:cs typeface="Open Sans"/>
                <a:sym typeface="Open Sans"/>
              </a:rPr>
              <a:t>ENV &lt;key&gt; &lt;value&gt;</a:t>
            </a:r>
            <a:endParaRPr sz="1000" i="1">
              <a:solidFill>
                <a:srgbClr val="434343"/>
              </a:solidFill>
              <a:latin typeface="Open Sans"/>
              <a:ea typeface="Open Sans"/>
              <a:cs typeface="Open Sans"/>
              <a:sym typeface="Open Sans"/>
            </a:endParaRPr>
          </a:p>
          <a:p>
            <a:pPr marL="0" marR="88900" lvl="0" indent="0" algn="l" rtl="0">
              <a:lnSpc>
                <a:spcPct val="142857"/>
              </a:lnSpc>
              <a:spcBef>
                <a:spcPts val="0"/>
              </a:spcBef>
              <a:spcAft>
                <a:spcPts val="0"/>
              </a:spcAft>
              <a:buSzPts val="1100"/>
              <a:buNone/>
            </a:pPr>
            <a:r>
              <a:rPr lang="en-US" sz="1000" i="1">
                <a:solidFill>
                  <a:srgbClr val="434343"/>
                </a:solidFill>
                <a:latin typeface="Open Sans"/>
                <a:ea typeface="Open Sans"/>
                <a:cs typeface="Open Sans"/>
                <a:sym typeface="Open Sans"/>
              </a:rPr>
              <a:t>ENV &lt;key&gt;=&lt;value&gt;</a:t>
            </a:r>
            <a:endParaRPr sz="1000" i="1">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SzPts val="1100"/>
              <a:buNone/>
            </a:pPr>
            <a:endParaRPr sz="1000" i="1">
              <a:solidFill>
                <a:srgbClr val="434343"/>
              </a:solidFill>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00">
                <a:solidFill>
                  <a:srgbClr val="33444C"/>
                </a:solidFill>
                <a:highlight>
                  <a:srgbClr val="FFFFFF"/>
                </a:highlight>
                <a:latin typeface="Open Sans"/>
                <a:ea typeface="Open Sans"/>
                <a:cs typeface="Open Sans"/>
                <a:sym typeface="Open Sans"/>
              </a:rPr>
              <a:t>The </a:t>
            </a:r>
            <a:r>
              <a:rPr lang="en-US" sz="1000">
                <a:solidFill>
                  <a:srgbClr val="33444C"/>
                </a:solidFill>
                <a:highlight>
                  <a:srgbClr val="FFFFFF"/>
                </a:highlight>
                <a:latin typeface="Courier New"/>
                <a:ea typeface="Courier New"/>
                <a:cs typeface="Courier New"/>
                <a:sym typeface="Courier New"/>
              </a:rPr>
              <a:t>ENV</a:t>
            </a:r>
            <a:r>
              <a:rPr lang="en-US" sz="1000">
                <a:solidFill>
                  <a:srgbClr val="33444C"/>
                </a:solidFill>
                <a:highlight>
                  <a:srgbClr val="FFFFFF"/>
                </a:highlight>
                <a:latin typeface="Open Sans"/>
                <a:ea typeface="Open Sans"/>
                <a:cs typeface="Open Sans"/>
                <a:sym typeface="Open Sans"/>
              </a:rPr>
              <a:t> instruction has two forms. The first form, </a:t>
            </a:r>
            <a:r>
              <a:rPr lang="en-US" sz="1000">
                <a:solidFill>
                  <a:srgbClr val="33444C"/>
                </a:solidFill>
                <a:highlight>
                  <a:srgbClr val="FFFFFF"/>
                </a:highlight>
                <a:latin typeface="Courier New"/>
                <a:ea typeface="Courier New"/>
                <a:cs typeface="Courier New"/>
                <a:sym typeface="Courier New"/>
              </a:rPr>
              <a:t>ENV &lt;key&gt; &lt;value&gt;</a:t>
            </a:r>
            <a:r>
              <a:rPr lang="en-US" sz="1000">
                <a:solidFill>
                  <a:srgbClr val="33444C"/>
                </a:solidFill>
                <a:highlight>
                  <a:srgbClr val="FFFFFF"/>
                </a:highlight>
                <a:latin typeface="Open Sans"/>
                <a:ea typeface="Open Sans"/>
                <a:cs typeface="Open Sans"/>
                <a:sym typeface="Open Sans"/>
              </a:rPr>
              <a:t>, will set a single variable to a value. The entire string after the first space will be treated as the </a:t>
            </a:r>
            <a:r>
              <a:rPr lang="en-US" sz="1000">
                <a:solidFill>
                  <a:srgbClr val="33444C"/>
                </a:solidFill>
                <a:highlight>
                  <a:srgbClr val="FFFFFF"/>
                </a:highlight>
                <a:latin typeface="Courier New"/>
                <a:ea typeface="Courier New"/>
                <a:cs typeface="Courier New"/>
                <a:sym typeface="Courier New"/>
              </a:rPr>
              <a:t>&lt;value&gt;</a:t>
            </a:r>
            <a:r>
              <a:rPr lang="en-US" sz="1000">
                <a:solidFill>
                  <a:srgbClr val="33444C"/>
                </a:solidFill>
                <a:highlight>
                  <a:srgbClr val="FFFFFF"/>
                </a:highlight>
                <a:latin typeface="Open Sans"/>
                <a:ea typeface="Open Sans"/>
                <a:cs typeface="Open Sans"/>
                <a:sym typeface="Open Sans"/>
              </a:rPr>
              <a:t> - including whitespace characters. The value will be interpreted for other environment variables, so quote characters will be removed if they are not escaped.</a:t>
            </a:r>
            <a:endParaRPr sz="100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00">
                <a:solidFill>
                  <a:srgbClr val="33444C"/>
                </a:solidFill>
                <a:highlight>
                  <a:srgbClr val="FFFFFF"/>
                </a:highlight>
                <a:latin typeface="Open Sans"/>
                <a:ea typeface="Open Sans"/>
                <a:cs typeface="Open Sans"/>
                <a:sym typeface="Open Sans"/>
              </a:rPr>
              <a:t>The second form, </a:t>
            </a:r>
            <a:r>
              <a:rPr lang="en-US" sz="1000">
                <a:solidFill>
                  <a:srgbClr val="33444C"/>
                </a:solidFill>
                <a:highlight>
                  <a:srgbClr val="FFFFFF"/>
                </a:highlight>
                <a:latin typeface="Courier New"/>
                <a:ea typeface="Courier New"/>
                <a:cs typeface="Courier New"/>
                <a:sym typeface="Courier New"/>
              </a:rPr>
              <a:t>ENV &lt;key&gt;=&lt;value&gt; ...</a:t>
            </a:r>
            <a:r>
              <a:rPr lang="en-US" sz="1000">
                <a:solidFill>
                  <a:srgbClr val="33444C"/>
                </a:solidFill>
                <a:highlight>
                  <a:srgbClr val="FFFFFF"/>
                </a:highlight>
                <a:latin typeface="Open Sans"/>
                <a:ea typeface="Open Sans"/>
                <a:cs typeface="Open Sans"/>
                <a:sym typeface="Open Sans"/>
              </a:rPr>
              <a:t>, allows for multiple variables to be set at one time. Notice that the second form uses the equals sign (=) in the syntax, while the first form does not. Like command line parsing, quotes and backslashes can be used to include spaces within values.</a:t>
            </a:r>
            <a:endParaRPr sz="100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00">
                <a:solidFill>
                  <a:srgbClr val="33444C"/>
                </a:solidFill>
                <a:highlight>
                  <a:srgbClr val="FFFFFF"/>
                </a:highlight>
                <a:latin typeface="Open Sans"/>
                <a:ea typeface="Open Sans"/>
                <a:cs typeface="Open Sans"/>
                <a:sym typeface="Open Sans"/>
              </a:rPr>
              <a:t>For example:</a:t>
            </a:r>
            <a:endParaRPr sz="1000">
              <a:solidFill>
                <a:srgbClr val="33444C"/>
              </a:solidFill>
              <a:highlight>
                <a:srgbClr val="FFFFFF"/>
              </a:highlight>
              <a:latin typeface="Open Sans"/>
              <a:ea typeface="Open Sans"/>
              <a:cs typeface="Open Sans"/>
              <a:sym typeface="Open Sans"/>
            </a:endParaRPr>
          </a:p>
          <a:p>
            <a:pPr marL="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ENV myName="John Doe" myDog=Rex\ The\ Dog \</a:t>
            </a:r>
            <a:endParaRPr sz="1000">
              <a:solidFill>
                <a:srgbClr val="333333"/>
              </a:solidFill>
              <a:highlight>
                <a:srgbClr val="F5F5F5"/>
              </a:highlight>
              <a:latin typeface="Courier New"/>
              <a:ea typeface="Courier New"/>
              <a:cs typeface="Courier New"/>
              <a:sym typeface="Courier New"/>
            </a:endParaRPr>
          </a:p>
          <a:p>
            <a:pPr marL="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    myCat=fluffy</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SzPts val="1100"/>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00">
                <a:solidFill>
                  <a:srgbClr val="33444C"/>
                </a:solidFill>
                <a:highlight>
                  <a:srgbClr val="FFFFFF"/>
                </a:highlight>
                <a:latin typeface="Open Sans"/>
                <a:ea typeface="Open Sans"/>
                <a:cs typeface="Open Sans"/>
                <a:sym typeface="Open Sans"/>
              </a:rPr>
              <a:t>and</a:t>
            </a:r>
            <a:endParaRPr sz="1000">
              <a:solidFill>
                <a:srgbClr val="33444C"/>
              </a:solidFill>
              <a:highlight>
                <a:srgbClr val="FFFFFF"/>
              </a:highlight>
              <a:latin typeface="Open Sans"/>
              <a:ea typeface="Open Sans"/>
              <a:cs typeface="Open Sans"/>
              <a:sym typeface="Open Sans"/>
            </a:endParaRPr>
          </a:p>
          <a:p>
            <a:pPr marL="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ENV myName John Doe</a:t>
            </a:r>
            <a:endParaRPr sz="1000">
              <a:solidFill>
                <a:srgbClr val="333333"/>
              </a:solidFill>
              <a:highlight>
                <a:srgbClr val="F5F5F5"/>
              </a:highlight>
              <a:latin typeface="Courier New"/>
              <a:ea typeface="Courier New"/>
              <a:cs typeface="Courier New"/>
              <a:sym typeface="Courier New"/>
            </a:endParaRPr>
          </a:p>
          <a:p>
            <a:pPr marL="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ENV myDog Rex The Dog</a:t>
            </a:r>
            <a:endParaRPr sz="1000">
              <a:solidFill>
                <a:srgbClr val="333333"/>
              </a:solidFill>
              <a:highlight>
                <a:srgbClr val="F5F5F5"/>
              </a:highlight>
              <a:latin typeface="Courier New"/>
              <a:ea typeface="Courier New"/>
              <a:cs typeface="Courier New"/>
              <a:sym typeface="Courier New"/>
            </a:endParaRPr>
          </a:p>
          <a:p>
            <a:pPr marL="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ENV myCat fluffy</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SzPts val="1100"/>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00">
                <a:solidFill>
                  <a:srgbClr val="33444C"/>
                </a:solidFill>
                <a:highlight>
                  <a:srgbClr val="FFFFFF"/>
                </a:highlight>
                <a:latin typeface="Open Sans"/>
                <a:ea typeface="Open Sans"/>
                <a:cs typeface="Open Sans"/>
                <a:sym typeface="Open Sans"/>
              </a:rPr>
              <a:t>will yield the same net results in the final image.</a:t>
            </a:r>
            <a:endParaRPr sz="100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00">
                <a:solidFill>
                  <a:srgbClr val="33444C"/>
                </a:solidFill>
                <a:highlight>
                  <a:srgbClr val="FFFFFF"/>
                </a:highlight>
                <a:latin typeface="Open Sans"/>
                <a:ea typeface="Open Sans"/>
                <a:cs typeface="Open Sans"/>
                <a:sym typeface="Open Sans"/>
              </a:rPr>
              <a:t>The environment variables set using </a:t>
            </a:r>
            <a:r>
              <a:rPr lang="en-US" sz="1000">
                <a:solidFill>
                  <a:srgbClr val="33444C"/>
                </a:solidFill>
                <a:highlight>
                  <a:srgbClr val="FFFFFF"/>
                </a:highlight>
                <a:latin typeface="Courier New"/>
                <a:ea typeface="Courier New"/>
                <a:cs typeface="Courier New"/>
                <a:sym typeface="Courier New"/>
              </a:rPr>
              <a:t>ENV</a:t>
            </a:r>
            <a:r>
              <a:rPr lang="en-US" sz="1000">
                <a:solidFill>
                  <a:srgbClr val="33444C"/>
                </a:solidFill>
                <a:highlight>
                  <a:srgbClr val="FFFFFF"/>
                </a:highlight>
                <a:latin typeface="Open Sans"/>
                <a:ea typeface="Open Sans"/>
                <a:cs typeface="Open Sans"/>
                <a:sym typeface="Open Sans"/>
              </a:rPr>
              <a:t> will persist when a container is run from the resulting image. You can view the values using </a:t>
            </a:r>
            <a:r>
              <a:rPr lang="en-US" sz="1000">
                <a:solidFill>
                  <a:srgbClr val="33444C"/>
                </a:solidFill>
                <a:highlight>
                  <a:srgbClr val="FFFFFF"/>
                </a:highlight>
                <a:latin typeface="Courier New"/>
                <a:ea typeface="Courier New"/>
                <a:cs typeface="Courier New"/>
                <a:sym typeface="Courier New"/>
              </a:rPr>
              <a:t>docker inspect</a:t>
            </a:r>
            <a:r>
              <a:rPr lang="en-US" sz="1000">
                <a:solidFill>
                  <a:srgbClr val="33444C"/>
                </a:solidFill>
                <a:highlight>
                  <a:srgbClr val="FFFFFF"/>
                </a:highlight>
                <a:latin typeface="Open Sans"/>
                <a:ea typeface="Open Sans"/>
                <a:cs typeface="Open Sans"/>
                <a:sym typeface="Open Sans"/>
              </a:rPr>
              <a:t>, and change them using </a:t>
            </a:r>
            <a:r>
              <a:rPr lang="en-US" sz="1000">
                <a:solidFill>
                  <a:srgbClr val="33444C"/>
                </a:solidFill>
                <a:highlight>
                  <a:srgbClr val="FFFFFF"/>
                </a:highlight>
                <a:latin typeface="Courier New"/>
                <a:ea typeface="Courier New"/>
                <a:cs typeface="Courier New"/>
                <a:sym typeface="Courier New"/>
              </a:rPr>
              <a:t>docker run --env &lt;key&gt;=&lt;value&gt;</a:t>
            </a:r>
            <a:r>
              <a:rPr lang="en-US" sz="1000">
                <a:solidFill>
                  <a:srgbClr val="33444C"/>
                </a:solidFill>
                <a:highlight>
                  <a:srgbClr val="FFFFFF"/>
                </a:highlight>
                <a:latin typeface="Open Sans"/>
                <a:ea typeface="Open Sans"/>
                <a:cs typeface="Open Sans"/>
                <a:sym typeface="Open Sans"/>
              </a:rPr>
              <a:t>.</a:t>
            </a:r>
            <a:endParaRPr sz="1000">
              <a:solidFill>
                <a:srgbClr val="33444C"/>
              </a:solidFill>
              <a:highlight>
                <a:srgbClr val="FFFFFF"/>
              </a:highlight>
              <a:latin typeface="Open Sans"/>
              <a:ea typeface="Open Sans"/>
              <a:cs typeface="Open Sans"/>
              <a:sym typeface="Open Sans"/>
            </a:endParaRPr>
          </a:p>
          <a:p>
            <a:pPr marL="0" marR="88900" lvl="0" indent="0" algn="l" rtl="0">
              <a:lnSpc>
                <a:spcPct val="142857"/>
              </a:lnSpc>
              <a:spcBef>
                <a:spcPts val="800"/>
              </a:spcBef>
              <a:spcAft>
                <a:spcPts val="800"/>
              </a:spcAft>
              <a:buClr>
                <a:schemeClr val="dk1"/>
              </a:buClr>
              <a:buSzPts val="1100"/>
              <a:buFont typeface="Arial"/>
              <a:buNone/>
            </a:pPr>
            <a:endParaRPr sz="1000">
              <a:solidFill>
                <a:srgbClr val="434343"/>
              </a:solidFill>
              <a:latin typeface="Open Sans"/>
              <a:ea typeface="Open Sans"/>
              <a:cs typeface="Open Sans"/>
              <a:sym typeface="Open Sans"/>
            </a:endParaRPr>
          </a:p>
        </p:txBody>
      </p:sp>
      <p:sp>
        <p:nvSpPr>
          <p:cNvPr id="1459" name="Google Shape;1459;p4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2" name="Google Shape;1482;p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USER</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The </a:t>
            </a:r>
            <a:r>
              <a:rPr lang="en-US" sz="950">
                <a:latin typeface="Courier New"/>
                <a:ea typeface="Courier New"/>
                <a:cs typeface="Courier New"/>
                <a:sym typeface="Courier New"/>
              </a:rPr>
              <a:t>USER</a:t>
            </a:r>
            <a:r>
              <a:rPr lang="en-US" sz="1050">
                <a:solidFill>
                  <a:srgbClr val="33444C"/>
                </a:solidFill>
                <a:highlight>
                  <a:srgbClr val="FFFFFF"/>
                </a:highlight>
                <a:latin typeface="Open Sans"/>
                <a:ea typeface="Open Sans"/>
                <a:cs typeface="Open Sans"/>
                <a:sym typeface="Open Sans"/>
              </a:rPr>
              <a:t> instruction sets the user name (or UID) and optionally the user group (or GID) to use when running the image and for any </a:t>
            </a:r>
            <a:r>
              <a:rPr lang="en-US" sz="950">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a:t>
            </a:r>
            <a:r>
              <a:rPr lang="en-US" sz="950">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and </a:t>
            </a:r>
            <a:r>
              <a:rPr lang="en-US" sz="950">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instructions that follow it in the </a:t>
            </a:r>
            <a:r>
              <a:rPr lang="en-US" sz="950">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00">
              <a:solidFill>
                <a:srgbClr val="333333"/>
              </a:solidFill>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latin typeface="Courier New"/>
                <a:ea typeface="Courier New"/>
                <a:cs typeface="Courier New"/>
                <a:sym typeface="Courier New"/>
              </a:rPr>
              <a:t>Syntax:</a:t>
            </a:r>
            <a:endParaRPr sz="1000">
              <a:solidFill>
                <a:srgbClr val="333333"/>
              </a:solidFill>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i="1">
                <a:solidFill>
                  <a:srgbClr val="333333"/>
                </a:solidFill>
                <a:latin typeface="Courier New"/>
                <a:ea typeface="Courier New"/>
                <a:cs typeface="Courier New"/>
                <a:sym typeface="Courier New"/>
              </a:rPr>
              <a:t>USER &lt;user&gt;[:&lt;group&gt;] or</a:t>
            </a:r>
            <a:endParaRPr sz="1000" i="1">
              <a:solidFill>
                <a:srgbClr val="333333"/>
              </a:solidFill>
              <a:latin typeface="Courier New"/>
              <a:ea typeface="Courier New"/>
              <a:cs typeface="Courier New"/>
              <a:sym typeface="Courier New"/>
            </a:endParaRPr>
          </a:p>
          <a:p>
            <a:pPr marL="0" marR="88900" lvl="0" indent="0" algn="l" rtl="0">
              <a:lnSpc>
                <a:spcPct val="142857"/>
              </a:lnSpc>
              <a:spcBef>
                <a:spcPts val="0"/>
              </a:spcBef>
              <a:spcAft>
                <a:spcPts val="0"/>
              </a:spcAft>
              <a:buClr>
                <a:schemeClr val="dk1"/>
              </a:buClr>
              <a:buSzPts val="1100"/>
              <a:buFont typeface="Arial"/>
              <a:buNone/>
            </a:pPr>
            <a:r>
              <a:rPr lang="en-US" sz="1000" i="1">
                <a:solidFill>
                  <a:srgbClr val="333333"/>
                </a:solidFill>
                <a:latin typeface="Courier New"/>
                <a:ea typeface="Courier New"/>
                <a:cs typeface="Courier New"/>
                <a:sym typeface="Courier New"/>
              </a:rPr>
              <a:t>USER &lt;UID&gt;[:&lt;GID&gt;]</a:t>
            </a:r>
            <a:endParaRPr sz="1000">
              <a:solidFill>
                <a:srgbClr val="333333"/>
              </a:solidFill>
              <a:latin typeface="Courier New"/>
              <a:ea typeface="Courier New"/>
              <a:cs typeface="Courier New"/>
              <a:sym typeface="Courier New"/>
            </a:endParaRPr>
          </a:p>
          <a:p>
            <a:pPr marL="190500" marR="190500" lvl="0" indent="0" algn="l" rtl="0">
              <a:lnSpc>
                <a:spcPct val="171428"/>
              </a:lnSpc>
              <a:spcBef>
                <a:spcPts val="800"/>
              </a:spcBef>
              <a:spcAft>
                <a:spcPts val="0"/>
              </a:spcAft>
              <a:buClr>
                <a:schemeClr val="dk1"/>
              </a:buClr>
              <a:buSzPts val="1100"/>
              <a:buFont typeface="Arial"/>
              <a:buNone/>
            </a:pPr>
            <a:r>
              <a:rPr lang="en-US" sz="1050" b="1">
                <a:solidFill>
                  <a:srgbClr val="33444C"/>
                </a:solidFill>
                <a:highlight>
                  <a:srgbClr val="FFFFFF"/>
                </a:highlight>
                <a:latin typeface="Open Sans"/>
                <a:ea typeface="Open Sans"/>
                <a:cs typeface="Open Sans"/>
                <a:sym typeface="Open Sans"/>
              </a:rPr>
              <a:t>Warning</a:t>
            </a:r>
            <a:r>
              <a:rPr lang="en-US" sz="1050">
                <a:solidFill>
                  <a:srgbClr val="33444C"/>
                </a:solidFill>
                <a:highlight>
                  <a:srgbClr val="FFFFFF"/>
                </a:highlight>
                <a:latin typeface="Open Sans"/>
                <a:ea typeface="Open Sans"/>
                <a:cs typeface="Open Sans"/>
                <a:sym typeface="Open Sans"/>
              </a:rPr>
              <a:t>: When the user doesn’t have a primary group then the image (or the next instructions) will be run with the </a:t>
            </a:r>
            <a:r>
              <a:rPr lang="en-US" sz="950">
                <a:solidFill>
                  <a:srgbClr val="33444C"/>
                </a:solidFill>
                <a:highlight>
                  <a:srgbClr val="FFFFFF"/>
                </a:highlight>
                <a:latin typeface="Courier New"/>
                <a:ea typeface="Courier New"/>
                <a:cs typeface="Courier New"/>
                <a:sym typeface="Courier New"/>
              </a:rPr>
              <a:t>root</a:t>
            </a:r>
            <a:r>
              <a:rPr lang="en-US" sz="1050">
                <a:solidFill>
                  <a:srgbClr val="33444C"/>
                </a:solidFill>
                <a:highlight>
                  <a:srgbClr val="FFFFFF"/>
                </a:highlight>
                <a:latin typeface="Open Sans"/>
                <a:ea typeface="Open Sans"/>
                <a:cs typeface="Open Sans"/>
                <a:sym typeface="Open Sans"/>
              </a:rPr>
              <a:t> group.</a:t>
            </a:r>
            <a:endParaRPr sz="1050">
              <a:solidFill>
                <a:srgbClr val="33444C"/>
              </a:solidFill>
              <a:highlight>
                <a:srgbClr val="FFFFFF"/>
              </a:highlight>
              <a:latin typeface="Open Sans"/>
              <a:ea typeface="Open Sans"/>
              <a:cs typeface="Open Sans"/>
              <a:sym typeface="Open Sans"/>
            </a:endParaRPr>
          </a:p>
          <a:p>
            <a:pPr marL="190500" marR="190500" lvl="0" indent="0" algn="l" rtl="0">
              <a:lnSpc>
                <a:spcPct val="171428"/>
              </a:lnSpc>
              <a:spcBef>
                <a:spcPts val="15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On Windows, the user must be created first if it’s not a built-in account. This can be done with the </a:t>
            </a:r>
            <a:r>
              <a:rPr lang="en-US" sz="950">
                <a:solidFill>
                  <a:srgbClr val="33444C"/>
                </a:solidFill>
                <a:highlight>
                  <a:srgbClr val="FFFFFF"/>
                </a:highlight>
                <a:latin typeface="Courier New"/>
                <a:ea typeface="Courier New"/>
                <a:cs typeface="Courier New"/>
                <a:sym typeface="Courier New"/>
              </a:rPr>
              <a:t>net user</a:t>
            </a:r>
            <a:r>
              <a:rPr lang="en-US" sz="1050">
                <a:solidFill>
                  <a:srgbClr val="33444C"/>
                </a:solidFill>
                <a:highlight>
                  <a:srgbClr val="FFFFFF"/>
                </a:highlight>
                <a:latin typeface="Open Sans"/>
                <a:ea typeface="Open Sans"/>
                <a:cs typeface="Open Sans"/>
                <a:sym typeface="Open Sans"/>
              </a:rPr>
              <a:t> command called as part of a Dockerfile.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15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FROM microsoft/windowsservercore</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 Create Windows user in the container</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RUN net user /add patrick</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 Set it for subsequent commands</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0"/>
              </a:spcBef>
              <a:spcAft>
                <a:spcPts val="0"/>
              </a:spcAft>
              <a:buClr>
                <a:schemeClr val="dk1"/>
              </a:buClr>
              <a:buSzPts val="1100"/>
              <a:buFont typeface="Arial"/>
              <a:buNone/>
            </a:pPr>
            <a:r>
              <a:rPr lang="en-US" sz="1000">
                <a:solidFill>
                  <a:srgbClr val="333333"/>
                </a:solidFill>
                <a:highlight>
                  <a:srgbClr val="F5F5F5"/>
                </a:highlight>
                <a:latin typeface="Courier New"/>
                <a:ea typeface="Courier New"/>
                <a:cs typeface="Courier New"/>
                <a:sym typeface="Courier New"/>
              </a:rPr>
              <a:t>    USER patrick</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483" name="Google Shape;1483;p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6" name="Google Shape;1506;p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VOLUME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The </a:t>
            </a:r>
            <a:r>
              <a:rPr lang="en-US" sz="950">
                <a:latin typeface="Courier New"/>
                <a:ea typeface="Courier New"/>
                <a:cs typeface="Courier New"/>
                <a:sym typeface="Courier New"/>
              </a:rPr>
              <a:t>VOLUME</a:t>
            </a:r>
            <a:r>
              <a:rPr lang="en-US" sz="1050">
                <a:solidFill>
                  <a:srgbClr val="33444C"/>
                </a:solidFill>
                <a:highlight>
                  <a:srgbClr val="FFFFFF"/>
                </a:highlight>
                <a:latin typeface="Open Sans"/>
                <a:ea typeface="Open Sans"/>
                <a:cs typeface="Open Sans"/>
                <a:sym typeface="Open Sans"/>
              </a:rPr>
              <a:t> instruction creates a mount point with the specified name and marks it as holding externally mounted volumes from native host or other containers.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0"/>
              </a:spcBef>
              <a:spcAft>
                <a:spcPts val="0"/>
              </a:spcAft>
              <a:buClr>
                <a:schemeClr val="dk1"/>
              </a:buClr>
              <a:buSzPts val="1100"/>
              <a:buFont typeface="Arial"/>
              <a:buNone/>
            </a:pPr>
            <a:r>
              <a:rPr lang="en-US" sz="1000">
                <a:solidFill>
                  <a:srgbClr val="333333"/>
                </a:solidFill>
                <a:highlight>
                  <a:srgbClr val="F5F5F5"/>
                </a:highlight>
                <a:latin typeface="Courier New"/>
                <a:ea typeface="Courier New"/>
                <a:cs typeface="Courier New"/>
                <a:sym typeface="Courier New"/>
              </a:rPr>
              <a:t>VOLUME ["/data"]</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docker run</a:t>
            </a:r>
            <a:r>
              <a:rPr lang="en-US" sz="1050">
                <a:solidFill>
                  <a:srgbClr val="33444C"/>
                </a:solidFill>
                <a:highlight>
                  <a:srgbClr val="FFFFFF"/>
                </a:highlight>
                <a:latin typeface="Open Sans"/>
                <a:ea typeface="Open Sans"/>
                <a:cs typeface="Open Sans"/>
                <a:sym typeface="Open Sans"/>
              </a:rPr>
              <a:t> command initializes the newly created volume with any data that exists at the specified location within the base image. For example, consider the following Dockerfile snippet: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ubuntu</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RUN mkdir /myvol</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RUN echo "hello world" &gt; /myvol/greeting</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VOLUME /myvol</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This Dockerfile results in an image that causes </a:t>
            </a:r>
            <a:r>
              <a:rPr lang="en-US" sz="950">
                <a:solidFill>
                  <a:srgbClr val="33444C"/>
                </a:solidFill>
                <a:highlight>
                  <a:srgbClr val="FFFFFF"/>
                </a:highlight>
                <a:latin typeface="Courier New"/>
                <a:ea typeface="Courier New"/>
                <a:cs typeface="Courier New"/>
                <a:sym typeface="Courier New"/>
              </a:rPr>
              <a:t>docker run</a:t>
            </a:r>
            <a:r>
              <a:rPr lang="en-US" sz="1050">
                <a:solidFill>
                  <a:srgbClr val="33444C"/>
                </a:solidFill>
                <a:highlight>
                  <a:srgbClr val="FFFFFF"/>
                </a:highlight>
                <a:latin typeface="Open Sans"/>
                <a:ea typeface="Open Sans"/>
                <a:cs typeface="Open Sans"/>
                <a:sym typeface="Open Sans"/>
              </a:rPr>
              <a:t> to create a new mount point at </a:t>
            </a:r>
            <a:r>
              <a:rPr lang="en-US" sz="950">
                <a:solidFill>
                  <a:srgbClr val="33444C"/>
                </a:solidFill>
                <a:highlight>
                  <a:srgbClr val="FFFFFF"/>
                </a:highlight>
                <a:latin typeface="Courier New"/>
                <a:ea typeface="Courier New"/>
                <a:cs typeface="Courier New"/>
                <a:sym typeface="Courier New"/>
              </a:rPr>
              <a:t>/myvol</a:t>
            </a:r>
            <a:r>
              <a:rPr lang="en-US" sz="1050">
                <a:solidFill>
                  <a:srgbClr val="33444C"/>
                </a:solidFill>
                <a:highlight>
                  <a:srgbClr val="FFFFFF"/>
                </a:highlight>
                <a:latin typeface="Open Sans"/>
                <a:ea typeface="Open Sans"/>
                <a:cs typeface="Open Sans"/>
                <a:sym typeface="Open Sans"/>
              </a:rPr>
              <a:t> and copy the </a:t>
            </a:r>
            <a:r>
              <a:rPr lang="en-US" sz="950">
                <a:solidFill>
                  <a:srgbClr val="33444C"/>
                </a:solidFill>
                <a:highlight>
                  <a:srgbClr val="FFFFFF"/>
                </a:highlight>
                <a:latin typeface="Courier New"/>
                <a:ea typeface="Courier New"/>
                <a:cs typeface="Courier New"/>
                <a:sym typeface="Courier New"/>
              </a:rPr>
              <a:t>greeting</a:t>
            </a:r>
            <a:r>
              <a:rPr lang="en-US" sz="1050">
                <a:solidFill>
                  <a:srgbClr val="33444C"/>
                </a:solidFill>
                <a:highlight>
                  <a:srgbClr val="FFFFFF"/>
                </a:highlight>
                <a:latin typeface="Open Sans"/>
                <a:ea typeface="Open Sans"/>
                <a:cs typeface="Open Sans"/>
                <a:sym typeface="Open Sans"/>
              </a:rPr>
              <a:t> file into the newly created volume.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507" name="Google Shape;1507;p4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8"/>
        <p:cNvGrpSpPr/>
        <p:nvPr/>
      </p:nvGrpSpPr>
      <p:grpSpPr>
        <a:xfrm>
          <a:off x="0" y="0"/>
          <a:ext cx="0" cy="0"/>
          <a:chOff x="0" y="0"/>
          <a:chExt cx="0" cy="0"/>
        </a:xfrm>
      </p:grpSpPr>
      <p:sp>
        <p:nvSpPr>
          <p:cNvPr id="1529" name="Google Shape;1529;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0" name="Google Shape;1530;p4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WORKDIR</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The </a:t>
            </a:r>
            <a:r>
              <a:rPr lang="en-US" sz="950">
                <a:latin typeface="Courier New"/>
                <a:ea typeface="Courier New"/>
                <a:cs typeface="Courier New"/>
                <a:sym typeface="Courier New"/>
              </a:rPr>
              <a:t>WORKDIR</a:t>
            </a:r>
            <a:r>
              <a:rPr lang="en-US" sz="1050">
                <a:solidFill>
                  <a:srgbClr val="33444C"/>
                </a:solidFill>
                <a:highlight>
                  <a:srgbClr val="FFFFFF"/>
                </a:highlight>
                <a:latin typeface="Open Sans"/>
                <a:ea typeface="Open Sans"/>
                <a:cs typeface="Open Sans"/>
                <a:sym typeface="Open Sans"/>
              </a:rPr>
              <a:t> instruction sets the working directory for any </a:t>
            </a:r>
            <a:r>
              <a:rPr lang="en-US" sz="950">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a:t>
            </a:r>
            <a:r>
              <a:rPr lang="en-US" sz="950">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a:t>
            </a:r>
            <a:r>
              <a:rPr lang="en-US" sz="950">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a:t>
            </a:r>
            <a:r>
              <a:rPr lang="en-US" sz="950">
                <a:latin typeface="Courier New"/>
                <a:ea typeface="Courier New"/>
                <a:cs typeface="Courier New"/>
                <a:sym typeface="Courier New"/>
              </a:rPr>
              <a:t>COPY</a:t>
            </a:r>
            <a:r>
              <a:rPr lang="en-US" sz="1050">
                <a:solidFill>
                  <a:srgbClr val="33444C"/>
                </a:solidFill>
                <a:highlight>
                  <a:srgbClr val="FFFFFF"/>
                </a:highlight>
                <a:latin typeface="Open Sans"/>
                <a:ea typeface="Open Sans"/>
                <a:cs typeface="Open Sans"/>
                <a:sym typeface="Open Sans"/>
              </a:rPr>
              <a:t> and </a:t>
            </a:r>
            <a:r>
              <a:rPr lang="en-US" sz="950">
                <a:latin typeface="Courier New"/>
                <a:ea typeface="Courier New"/>
                <a:cs typeface="Courier New"/>
                <a:sym typeface="Courier New"/>
              </a:rPr>
              <a:t>ADD</a:t>
            </a:r>
            <a:r>
              <a:rPr lang="en-US" sz="1050">
                <a:solidFill>
                  <a:srgbClr val="33444C"/>
                </a:solidFill>
                <a:highlight>
                  <a:srgbClr val="FFFFFF"/>
                </a:highlight>
                <a:latin typeface="Open Sans"/>
                <a:ea typeface="Open Sans"/>
                <a:cs typeface="Open Sans"/>
                <a:sym typeface="Open Sans"/>
              </a:rPr>
              <a:t> instructions that follow it in the </a:t>
            </a:r>
            <a:r>
              <a:rPr lang="en-US" sz="950">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If the </a:t>
            </a:r>
            <a:r>
              <a:rPr lang="en-US" sz="950">
                <a:latin typeface="Courier New"/>
                <a:ea typeface="Courier New"/>
                <a:cs typeface="Courier New"/>
                <a:sym typeface="Courier New"/>
              </a:rPr>
              <a:t>WORKDIR</a:t>
            </a:r>
            <a:r>
              <a:rPr lang="en-US" sz="1050">
                <a:solidFill>
                  <a:srgbClr val="33444C"/>
                </a:solidFill>
                <a:highlight>
                  <a:srgbClr val="FFFFFF"/>
                </a:highlight>
                <a:latin typeface="Open Sans"/>
                <a:ea typeface="Open Sans"/>
                <a:cs typeface="Open Sans"/>
                <a:sym typeface="Open Sans"/>
              </a:rPr>
              <a:t> doesn’t exist, it will be created even if it’s not used in any subsequent </a:t>
            </a:r>
            <a:r>
              <a:rPr lang="en-US" sz="950">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instruction.</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0"/>
              </a:spcBef>
              <a:spcAft>
                <a:spcPts val="0"/>
              </a:spcAft>
              <a:buClr>
                <a:schemeClr val="dk1"/>
              </a:buClr>
              <a:buSzPts val="1100"/>
              <a:buFont typeface="Arial"/>
              <a:buNone/>
            </a:pPr>
            <a:r>
              <a:rPr lang="en-US" sz="1000">
                <a:solidFill>
                  <a:srgbClr val="333333"/>
                </a:solidFill>
                <a:highlight>
                  <a:srgbClr val="F5F5F5"/>
                </a:highlight>
                <a:latin typeface="Courier New"/>
                <a:ea typeface="Courier New"/>
                <a:cs typeface="Courier New"/>
                <a:sym typeface="Courier New"/>
              </a:rPr>
              <a:t>WORKDIR /path/to/workdir</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WORKDIR</a:t>
            </a:r>
            <a:r>
              <a:rPr lang="en-US" sz="1050">
                <a:solidFill>
                  <a:srgbClr val="33444C"/>
                </a:solidFill>
                <a:highlight>
                  <a:srgbClr val="FFFFFF"/>
                </a:highlight>
                <a:latin typeface="Open Sans"/>
                <a:ea typeface="Open Sans"/>
                <a:cs typeface="Open Sans"/>
                <a:sym typeface="Open Sans"/>
              </a:rPr>
              <a:t> instruction can be used multiple times in a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If a relative path is provided, it will be relative to the path of the previous </a:t>
            </a:r>
            <a:r>
              <a:rPr lang="en-US" sz="950">
                <a:solidFill>
                  <a:srgbClr val="33444C"/>
                </a:solidFill>
                <a:highlight>
                  <a:srgbClr val="FFFFFF"/>
                </a:highlight>
                <a:latin typeface="Courier New"/>
                <a:ea typeface="Courier New"/>
                <a:cs typeface="Courier New"/>
                <a:sym typeface="Courier New"/>
              </a:rPr>
              <a:t>WORKDIR</a:t>
            </a:r>
            <a:r>
              <a:rPr lang="en-US" sz="1050">
                <a:solidFill>
                  <a:srgbClr val="33444C"/>
                </a:solidFill>
                <a:highlight>
                  <a:srgbClr val="FFFFFF"/>
                </a:highlight>
                <a:latin typeface="Open Sans"/>
                <a:ea typeface="Open Sans"/>
                <a:cs typeface="Open Sans"/>
                <a:sym typeface="Open Sans"/>
              </a:rPr>
              <a:t> instruction. For example: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WORKDIR /a</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WORKDIR b</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WORKDIR c</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RUN pwd</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WORKDIR</a:t>
            </a:r>
            <a:r>
              <a:rPr lang="en-US" sz="1050">
                <a:solidFill>
                  <a:srgbClr val="33444C"/>
                </a:solidFill>
                <a:highlight>
                  <a:srgbClr val="FFFFFF"/>
                </a:highlight>
                <a:latin typeface="Open Sans"/>
                <a:ea typeface="Open Sans"/>
                <a:cs typeface="Open Sans"/>
                <a:sym typeface="Open Sans"/>
              </a:rPr>
              <a:t> instruction can resolve environment variables previously set using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You can only use environment variables explicitly set in the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For example: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ENV DIRPATH /path</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WORKDIR $DIRPATH/$DIRNAME</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RUN pwd</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The output of the final </a:t>
            </a:r>
            <a:r>
              <a:rPr lang="en-US" sz="950">
                <a:solidFill>
                  <a:srgbClr val="33444C"/>
                </a:solidFill>
                <a:highlight>
                  <a:srgbClr val="FFFFFF"/>
                </a:highlight>
                <a:latin typeface="Courier New"/>
                <a:ea typeface="Courier New"/>
                <a:cs typeface="Courier New"/>
                <a:sym typeface="Courier New"/>
              </a:rPr>
              <a:t>pwd</a:t>
            </a:r>
            <a:r>
              <a:rPr lang="en-US" sz="1050">
                <a:solidFill>
                  <a:srgbClr val="33444C"/>
                </a:solidFill>
                <a:highlight>
                  <a:srgbClr val="FFFFFF"/>
                </a:highlight>
                <a:latin typeface="Open Sans"/>
                <a:ea typeface="Open Sans"/>
                <a:cs typeface="Open Sans"/>
                <a:sym typeface="Open Sans"/>
              </a:rPr>
              <a:t> command in this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would be </a:t>
            </a:r>
            <a:r>
              <a:rPr lang="en-US" sz="950">
                <a:solidFill>
                  <a:srgbClr val="33444C"/>
                </a:solidFill>
                <a:highlight>
                  <a:srgbClr val="FFFFFF"/>
                </a:highlight>
                <a:latin typeface="Courier New"/>
                <a:ea typeface="Courier New"/>
                <a:cs typeface="Courier New"/>
                <a:sym typeface="Courier New"/>
              </a:rPr>
              <a:t>/path/$DIRNAME</a:t>
            </a:r>
            <a:endParaRPr sz="950">
              <a:solidFill>
                <a:srgbClr val="33444C"/>
              </a:solidFill>
              <a:highlight>
                <a:srgbClr val="FFFFFF"/>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19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531" name="Google Shape;1531;p4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
        <p:cNvGrpSpPr/>
        <p:nvPr/>
      </p:nvGrpSpPr>
      <p:grpSpPr>
        <a:xfrm>
          <a:off x="0" y="0"/>
          <a:ext cx="0" cy="0"/>
          <a:chOff x="0" y="0"/>
          <a:chExt cx="0" cy="0"/>
        </a:xfrm>
      </p:grpSpPr>
      <p:sp>
        <p:nvSpPr>
          <p:cNvPr id="1553" name="Google Shape;1553;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4" name="Google Shape;1554;p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ARG</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The </a:t>
            </a:r>
            <a:r>
              <a:rPr lang="en-US" sz="950">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defines a variable that users can pass at build-time to the builder with the </a:t>
            </a:r>
            <a:r>
              <a:rPr lang="en-US" sz="950">
                <a:latin typeface="Courier New"/>
                <a:ea typeface="Courier New"/>
                <a:cs typeface="Courier New"/>
                <a:sym typeface="Courier New"/>
              </a:rPr>
              <a:t>docker build</a:t>
            </a:r>
            <a:r>
              <a:rPr lang="en-US" sz="1050">
                <a:solidFill>
                  <a:srgbClr val="33444C"/>
                </a:solidFill>
                <a:highlight>
                  <a:srgbClr val="FFFFFF"/>
                </a:highlight>
                <a:latin typeface="Open Sans"/>
                <a:ea typeface="Open Sans"/>
                <a:cs typeface="Open Sans"/>
                <a:sym typeface="Open Sans"/>
              </a:rPr>
              <a:t> command using the </a:t>
            </a:r>
            <a:r>
              <a:rPr lang="en-US" sz="950">
                <a:latin typeface="Courier New"/>
                <a:ea typeface="Courier New"/>
                <a:cs typeface="Courier New"/>
                <a:sym typeface="Courier New"/>
              </a:rPr>
              <a:t>--build-arg &lt;varname&gt;=&lt;value&gt;</a:t>
            </a:r>
            <a:r>
              <a:rPr lang="en-US" sz="1050">
                <a:solidFill>
                  <a:srgbClr val="33444C"/>
                </a:solidFill>
                <a:highlight>
                  <a:srgbClr val="FFFFFF"/>
                </a:highlight>
                <a:latin typeface="Open Sans"/>
                <a:ea typeface="Open Sans"/>
                <a:cs typeface="Open Sans"/>
                <a:sym typeface="Open Sans"/>
              </a:rPr>
              <a:t> flag. If a user specifies a build argument that was not defined in the Dockerfile, the build outputs a warning.</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ARG &lt;name&gt;[=&lt;default value&gt;]</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800"/>
              </a:spcBef>
              <a:spcAft>
                <a:spcPts val="0"/>
              </a:spcAft>
              <a:buSzPts val="1100"/>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A Dockerfile may include one or more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instructions. For example, the following is a valid Dockerfile: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FROM busybox</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ARG user1</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ARG buildno</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555" name="Google Shape;1555;p4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6"/>
        <p:cNvGrpSpPr/>
        <p:nvPr/>
      </p:nvGrpSpPr>
      <p:grpSpPr>
        <a:xfrm>
          <a:off x="0" y="0"/>
          <a:ext cx="0" cy="0"/>
          <a:chOff x="0" y="0"/>
          <a:chExt cx="0" cy="0"/>
        </a:xfrm>
      </p:grpSpPr>
      <p:sp>
        <p:nvSpPr>
          <p:cNvPr id="1577" name="Google Shape;1577;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8" name="Google Shape;1578;p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1500"/>
              </a:spcBef>
              <a:spcAft>
                <a:spcPts val="0"/>
              </a:spcAft>
              <a:buClr>
                <a:schemeClr val="dk1"/>
              </a:buClr>
              <a:buSzPts val="1100"/>
              <a:buFont typeface="Arial"/>
              <a:buNone/>
            </a:pPr>
            <a:r>
              <a:rPr lang="en-US" sz="1050">
                <a:solidFill>
                  <a:srgbClr val="33444C"/>
                </a:solidFill>
                <a:highlight>
                  <a:schemeClr val="lt1"/>
                </a:highlight>
                <a:latin typeface="Open Sans"/>
                <a:ea typeface="Open Sans"/>
                <a:cs typeface="Open Sans"/>
                <a:sym typeface="Open Sans"/>
              </a:rPr>
              <a:t>Explain the default values of ARG</a:t>
            </a:r>
            <a:endParaRPr sz="1050">
              <a:solidFill>
                <a:srgbClr val="33444C"/>
              </a:solidFill>
              <a:highlight>
                <a:schemeClr val="lt1"/>
              </a:highlight>
              <a:latin typeface="Open Sans"/>
              <a:ea typeface="Open Sans"/>
              <a:cs typeface="Open Sans"/>
              <a:sym typeface="Open Sans"/>
            </a:endParaRPr>
          </a:p>
          <a:p>
            <a:pPr marL="0" lvl="0" indent="0" algn="l" rtl="0">
              <a:lnSpc>
                <a:spcPct val="150000"/>
              </a:lnSpc>
              <a:spcBef>
                <a:spcPts val="1500"/>
              </a:spcBef>
              <a:spcAft>
                <a:spcPts val="0"/>
              </a:spcAft>
              <a:buClr>
                <a:schemeClr val="dk1"/>
              </a:buClr>
              <a:buSzPts val="1100"/>
              <a:buFont typeface="Arial"/>
              <a:buNone/>
            </a:pPr>
            <a:r>
              <a:rPr lang="en-US" sz="1650">
                <a:solidFill>
                  <a:srgbClr val="33444C"/>
                </a:solidFill>
                <a:highlight>
                  <a:srgbClr val="FFFFFF"/>
                </a:highlight>
                <a:latin typeface="Arial"/>
                <a:ea typeface="Arial"/>
                <a:cs typeface="Arial"/>
                <a:sym typeface="Arial"/>
              </a:rPr>
              <a:t>Default values</a:t>
            </a:r>
            <a:endParaRPr sz="165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can optionally include a default value: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busybox</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ARG user1=someuser</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ARG buildno=1</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If 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has a default value and if there is no value passed at build-time, the builder uses the default.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579" name="Google Shape;1579;p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0"/>
        <p:cNvGrpSpPr/>
        <p:nvPr/>
      </p:nvGrpSpPr>
      <p:grpSpPr>
        <a:xfrm>
          <a:off x="0" y="0"/>
          <a:ext cx="0" cy="0"/>
          <a:chOff x="0" y="0"/>
          <a:chExt cx="0" cy="0"/>
        </a:xfrm>
      </p:grpSpPr>
      <p:sp>
        <p:nvSpPr>
          <p:cNvPr id="1601" name="Google Shape;1601;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2" name="Google Shape;1602;p4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the scope of ARG</a:t>
            </a:r>
            <a:endParaRPr sz="1650">
              <a:solidFill>
                <a:srgbClr val="33444C"/>
              </a:solidFill>
              <a:highlight>
                <a:srgbClr val="FFFFFF"/>
              </a:highlight>
              <a:latin typeface="Arial"/>
              <a:ea typeface="Arial"/>
              <a:cs typeface="Arial"/>
              <a:sym typeface="Arial"/>
            </a:endParaRPr>
          </a:p>
          <a:p>
            <a:pPr marL="0" lvl="0" indent="0" algn="l" rtl="0">
              <a:lnSpc>
                <a:spcPct val="150000"/>
              </a:lnSpc>
              <a:spcBef>
                <a:spcPts val="1500"/>
              </a:spcBef>
              <a:spcAft>
                <a:spcPts val="0"/>
              </a:spcAft>
              <a:buClr>
                <a:schemeClr val="dk1"/>
              </a:buClr>
              <a:buSzPts val="1100"/>
              <a:buFont typeface="Arial"/>
              <a:buNone/>
            </a:pPr>
            <a:r>
              <a:rPr lang="en-US" sz="1650">
                <a:solidFill>
                  <a:srgbClr val="33444C"/>
                </a:solidFill>
                <a:highlight>
                  <a:srgbClr val="FFFFFF"/>
                </a:highlight>
                <a:latin typeface="Arial"/>
                <a:ea typeface="Arial"/>
                <a:cs typeface="Arial"/>
                <a:sym typeface="Arial"/>
              </a:rPr>
              <a:t>Scope</a:t>
            </a:r>
            <a:endParaRPr sz="165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variable definition comes into effect from the line on which it is defined in the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not from the argument’s use on the command-line or elsewhere. For example, consider this Dockerfile: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1 FROM busybox</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2 USER ${user:-some_user}</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3 ARG user</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4 USER $user</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latin typeface="Courier New"/>
                <a:ea typeface="Courier New"/>
                <a:cs typeface="Courier New"/>
                <a:sym typeface="Courier New"/>
              </a:rPr>
              <a:t>USER</a:t>
            </a:r>
            <a:r>
              <a:rPr lang="en-US" sz="1050">
                <a:solidFill>
                  <a:srgbClr val="33444C"/>
                </a:solidFill>
                <a:highlight>
                  <a:srgbClr val="FFFFFF"/>
                </a:highlight>
                <a:latin typeface="Open Sans"/>
                <a:ea typeface="Open Sans"/>
                <a:cs typeface="Open Sans"/>
                <a:sym typeface="Open Sans"/>
              </a:rPr>
              <a:t> at line 2 evaluates to </a:t>
            </a:r>
            <a:r>
              <a:rPr lang="en-US" sz="950">
                <a:latin typeface="Courier New"/>
                <a:ea typeface="Courier New"/>
                <a:cs typeface="Courier New"/>
                <a:sym typeface="Courier New"/>
              </a:rPr>
              <a:t>some_user</a:t>
            </a:r>
            <a:r>
              <a:rPr lang="en-US" sz="1050">
                <a:solidFill>
                  <a:srgbClr val="33444C"/>
                </a:solidFill>
                <a:highlight>
                  <a:srgbClr val="FFFFFF"/>
                </a:highlight>
                <a:latin typeface="Open Sans"/>
                <a:ea typeface="Open Sans"/>
                <a:cs typeface="Open Sans"/>
                <a:sym typeface="Open Sans"/>
              </a:rPr>
              <a:t> as the </a:t>
            </a:r>
            <a:r>
              <a:rPr lang="en-US" sz="950">
                <a:latin typeface="Courier New"/>
                <a:ea typeface="Courier New"/>
                <a:cs typeface="Courier New"/>
                <a:sym typeface="Courier New"/>
              </a:rPr>
              <a:t>user</a:t>
            </a:r>
            <a:r>
              <a:rPr lang="en-US" sz="1050">
                <a:solidFill>
                  <a:srgbClr val="33444C"/>
                </a:solidFill>
                <a:highlight>
                  <a:srgbClr val="FFFFFF"/>
                </a:highlight>
                <a:latin typeface="Open Sans"/>
                <a:ea typeface="Open Sans"/>
                <a:cs typeface="Open Sans"/>
                <a:sym typeface="Open Sans"/>
              </a:rPr>
              <a:t> variable is defined on the subsequent line 3. The </a:t>
            </a:r>
            <a:r>
              <a:rPr lang="en-US" sz="950">
                <a:latin typeface="Courier New"/>
                <a:ea typeface="Courier New"/>
                <a:cs typeface="Courier New"/>
                <a:sym typeface="Courier New"/>
              </a:rPr>
              <a:t>USER</a:t>
            </a:r>
            <a:r>
              <a:rPr lang="en-US" sz="1050">
                <a:solidFill>
                  <a:srgbClr val="33444C"/>
                </a:solidFill>
                <a:highlight>
                  <a:srgbClr val="FFFFFF"/>
                </a:highlight>
                <a:latin typeface="Open Sans"/>
                <a:ea typeface="Open Sans"/>
                <a:cs typeface="Open Sans"/>
                <a:sym typeface="Open Sans"/>
              </a:rPr>
              <a:t> at line 4 evaluates to </a:t>
            </a:r>
            <a:r>
              <a:rPr lang="en-US" sz="950">
                <a:latin typeface="Courier New"/>
                <a:ea typeface="Courier New"/>
                <a:cs typeface="Courier New"/>
                <a:sym typeface="Courier New"/>
              </a:rPr>
              <a:t>what_user</a:t>
            </a:r>
            <a:r>
              <a:rPr lang="en-US" sz="1050">
                <a:solidFill>
                  <a:srgbClr val="33444C"/>
                </a:solidFill>
                <a:highlight>
                  <a:srgbClr val="FFFFFF"/>
                </a:highlight>
                <a:latin typeface="Open Sans"/>
                <a:ea typeface="Open Sans"/>
                <a:cs typeface="Open Sans"/>
                <a:sym typeface="Open Sans"/>
              </a:rPr>
              <a:t> as </a:t>
            </a:r>
            <a:r>
              <a:rPr lang="en-US" sz="950">
                <a:latin typeface="Courier New"/>
                <a:ea typeface="Courier New"/>
                <a:cs typeface="Courier New"/>
                <a:sym typeface="Courier New"/>
              </a:rPr>
              <a:t>user</a:t>
            </a:r>
            <a:r>
              <a:rPr lang="en-US" sz="1050">
                <a:solidFill>
                  <a:srgbClr val="33444C"/>
                </a:solidFill>
                <a:highlight>
                  <a:srgbClr val="FFFFFF"/>
                </a:highlight>
                <a:latin typeface="Open Sans"/>
                <a:ea typeface="Open Sans"/>
                <a:cs typeface="Open Sans"/>
                <a:sym typeface="Open Sans"/>
              </a:rPr>
              <a:t> is defined and the </a:t>
            </a:r>
            <a:r>
              <a:rPr lang="en-US" sz="950">
                <a:latin typeface="Courier New"/>
                <a:ea typeface="Courier New"/>
                <a:cs typeface="Courier New"/>
                <a:sym typeface="Courier New"/>
              </a:rPr>
              <a:t>what_user</a:t>
            </a:r>
            <a:r>
              <a:rPr lang="en-US" sz="1050">
                <a:solidFill>
                  <a:srgbClr val="33444C"/>
                </a:solidFill>
                <a:highlight>
                  <a:srgbClr val="FFFFFF"/>
                </a:highlight>
                <a:latin typeface="Open Sans"/>
                <a:ea typeface="Open Sans"/>
                <a:cs typeface="Open Sans"/>
                <a:sym typeface="Open Sans"/>
              </a:rPr>
              <a:t> value was passed on the command line. Prior to its definition by an </a:t>
            </a:r>
            <a:r>
              <a:rPr lang="en-US" sz="950">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any use of a variable results in an empty string.</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A user builds this file by calling:</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 docker build --build-arg user=what_user .</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goes out of scope at the end of the build stage where it was defined. To use an arg in multiple stages, each stage must include the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FROM busybox</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ARG SETTINGS</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RUN ./run/setup $SETTINGS</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FROM busybox</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ARG SETTINGS</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RUN ./run/other $SETTINGS</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1900"/>
              </a:spcBef>
              <a:spcAft>
                <a:spcPts val="0"/>
              </a:spcAft>
              <a:buSzPts val="1400"/>
              <a:buNone/>
            </a:pPr>
            <a:endParaRPr sz="1650">
              <a:solidFill>
                <a:srgbClr val="33444C"/>
              </a:solidFill>
              <a:highlight>
                <a:srgbClr val="FFFFFF"/>
              </a:highlight>
              <a:latin typeface="Arial"/>
              <a:ea typeface="Arial"/>
              <a:cs typeface="Arial"/>
              <a:sym typeface="Arial"/>
            </a:endParaRPr>
          </a:p>
        </p:txBody>
      </p:sp>
      <p:sp>
        <p:nvSpPr>
          <p:cNvPr id="1603" name="Google Shape;1603;p4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9" name="Google Shape;58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object types</a:t>
            </a:r>
            <a:endParaRPr/>
          </a:p>
          <a:p>
            <a:pPr marL="0" lvl="0" indent="0" algn="l" rtl="0">
              <a:lnSpc>
                <a:spcPct val="100000"/>
              </a:lnSpc>
              <a:spcBef>
                <a:spcPts val="0"/>
              </a:spcBef>
              <a:spcAft>
                <a:spcPts val="0"/>
              </a:spcAft>
              <a:buSzPts val="1400"/>
              <a:buNone/>
            </a:pPr>
            <a:r>
              <a:rPr lang="en-US"/>
              <a:t>Docker consists of various objects. these objects are required to fulfill the objective of using Docker.</a:t>
            </a:r>
            <a:endParaRPr/>
          </a:p>
          <a:p>
            <a:pPr marL="0" lvl="0" indent="0" algn="l" rtl="0">
              <a:lnSpc>
                <a:spcPct val="100000"/>
              </a:lnSpc>
              <a:spcBef>
                <a:spcPts val="0"/>
              </a:spcBef>
              <a:spcAft>
                <a:spcPts val="0"/>
              </a:spcAft>
              <a:buSzPts val="1400"/>
              <a:buNone/>
            </a:pPr>
            <a:endParaRPr/>
          </a:p>
        </p:txBody>
      </p:sp>
      <p:sp>
        <p:nvSpPr>
          <p:cNvPr id="590" name="Google Shape;590;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6" name="Google Shape;1626;p5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the variables of ARG</a:t>
            </a:r>
            <a:endParaRPr sz="1650">
              <a:solidFill>
                <a:srgbClr val="33444C"/>
              </a:solidFill>
              <a:highlight>
                <a:srgbClr val="FFFFFF"/>
              </a:highlight>
              <a:latin typeface="Arial"/>
              <a:ea typeface="Arial"/>
              <a:cs typeface="Arial"/>
              <a:sym typeface="Arial"/>
            </a:endParaRPr>
          </a:p>
          <a:p>
            <a:pPr marL="0" lvl="0" indent="0" algn="l" rtl="0">
              <a:lnSpc>
                <a:spcPct val="150000"/>
              </a:lnSpc>
              <a:spcBef>
                <a:spcPts val="1500"/>
              </a:spcBef>
              <a:spcAft>
                <a:spcPts val="0"/>
              </a:spcAft>
              <a:buClr>
                <a:schemeClr val="dk1"/>
              </a:buClr>
              <a:buSzPts val="1100"/>
              <a:buFont typeface="Arial"/>
              <a:buNone/>
            </a:pPr>
            <a:r>
              <a:rPr lang="en-US" sz="1650">
                <a:solidFill>
                  <a:srgbClr val="33444C"/>
                </a:solidFill>
                <a:highlight>
                  <a:srgbClr val="FFFFFF"/>
                </a:highlight>
                <a:latin typeface="Arial"/>
                <a:ea typeface="Arial"/>
                <a:cs typeface="Arial"/>
                <a:sym typeface="Arial"/>
              </a:rPr>
              <a:t>Using ARG variables</a:t>
            </a:r>
            <a:endParaRPr sz="165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You can use 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or an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instruction to specify variables that are available to the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instruction. Environment variables defined using the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instruction always override 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of the same name. Consider this Dockerfile with an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and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1 FROM ubuntu</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2 ARG CONT_IMG_VER</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3 ENV CONT_IMG_VER v1.0.0</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4 RUN echo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Then, assume this image is built with this command:</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docker build --build-arg CONT_IMG_VER=v2.0.1 .</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In this case, the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instruction uses </a:t>
            </a:r>
            <a:r>
              <a:rPr lang="en-US" sz="950">
                <a:solidFill>
                  <a:srgbClr val="33444C"/>
                </a:solidFill>
                <a:highlight>
                  <a:srgbClr val="FFFFFF"/>
                </a:highlight>
                <a:latin typeface="Courier New"/>
                <a:ea typeface="Courier New"/>
                <a:cs typeface="Courier New"/>
                <a:sym typeface="Courier New"/>
              </a:rPr>
              <a:t>v1.0.0</a:t>
            </a:r>
            <a:r>
              <a:rPr lang="en-US" sz="1050">
                <a:solidFill>
                  <a:srgbClr val="33444C"/>
                </a:solidFill>
                <a:highlight>
                  <a:srgbClr val="FFFFFF"/>
                </a:highlight>
                <a:latin typeface="Open Sans"/>
                <a:ea typeface="Open Sans"/>
                <a:cs typeface="Open Sans"/>
                <a:sym typeface="Open Sans"/>
              </a:rPr>
              <a:t> instead of the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setting passed by the user:</a:t>
            </a:r>
            <a:r>
              <a:rPr lang="en-US" sz="950">
                <a:solidFill>
                  <a:srgbClr val="33444C"/>
                </a:solidFill>
                <a:highlight>
                  <a:srgbClr val="FFFFFF"/>
                </a:highlight>
                <a:latin typeface="Courier New"/>
                <a:ea typeface="Courier New"/>
                <a:cs typeface="Courier New"/>
                <a:sym typeface="Courier New"/>
              </a:rPr>
              <a:t>v2.0.1</a:t>
            </a:r>
            <a:r>
              <a:rPr lang="en-US" sz="1050">
                <a:solidFill>
                  <a:srgbClr val="33444C"/>
                </a:solidFill>
                <a:highlight>
                  <a:srgbClr val="FFFFFF"/>
                </a:highlight>
                <a:latin typeface="Open Sans"/>
                <a:ea typeface="Open Sans"/>
                <a:cs typeface="Open Sans"/>
                <a:sym typeface="Open Sans"/>
              </a:rPr>
              <a:t> This behavior is similar to a shell script where a locally scoped variable overrides the variables passed as arguments or inherited from environment, from its point of definition.</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Using the example above but a different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specification you can create more useful interactions between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and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instructions: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1 FROM ubuntu</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2 ARG CONT_IMG_VER</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3 ENV CONT_IMG_VER ${CONT_IMG_VER:-v1.0.0}</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4 RUN echo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Unlike 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values are always persisted in the built image. Consider a docker build without the </a:t>
            </a:r>
            <a:r>
              <a:rPr lang="en-US" sz="950">
                <a:solidFill>
                  <a:srgbClr val="33444C"/>
                </a:solidFill>
                <a:highlight>
                  <a:srgbClr val="FFFFFF"/>
                </a:highlight>
                <a:latin typeface="Courier New"/>
                <a:ea typeface="Courier New"/>
                <a:cs typeface="Courier New"/>
                <a:sym typeface="Courier New"/>
              </a:rPr>
              <a:t>--build-arg</a:t>
            </a:r>
            <a:r>
              <a:rPr lang="en-US" sz="1050">
                <a:solidFill>
                  <a:srgbClr val="33444C"/>
                </a:solidFill>
                <a:highlight>
                  <a:srgbClr val="FFFFFF"/>
                </a:highlight>
                <a:latin typeface="Open Sans"/>
                <a:ea typeface="Open Sans"/>
                <a:cs typeface="Open Sans"/>
                <a:sym typeface="Open Sans"/>
              </a:rPr>
              <a:t> flag:</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docker build .</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Using this Dockerfile example, </a:t>
            </a:r>
            <a:r>
              <a:rPr lang="en-US" sz="950">
                <a:solidFill>
                  <a:srgbClr val="33444C"/>
                </a:solidFill>
                <a:highlight>
                  <a:srgbClr val="FFFFFF"/>
                </a:highlight>
                <a:latin typeface="Courier New"/>
                <a:ea typeface="Courier New"/>
                <a:cs typeface="Courier New"/>
                <a:sym typeface="Courier New"/>
              </a:rPr>
              <a:t>CONT_IMG_VER</a:t>
            </a:r>
            <a:r>
              <a:rPr lang="en-US" sz="1050">
                <a:solidFill>
                  <a:srgbClr val="33444C"/>
                </a:solidFill>
                <a:highlight>
                  <a:srgbClr val="FFFFFF"/>
                </a:highlight>
                <a:latin typeface="Open Sans"/>
                <a:ea typeface="Open Sans"/>
                <a:cs typeface="Open Sans"/>
                <a:sym typeface="Open Sans"/>
              </a:rPr>
              <a:t> is still persisted in the image but its value would be </a:t>
            </a:r>
            <a:r>
              <a:rPr lang="en-US" sz="950">
                <a:solidFill>
                  <a:srgbClr val="33444C"/>
                </a:solidFill>
                <a:highlight>
                  <a:srgbClr val="FFFFFF"/>
                </a:highlight>
                <a:latin typeface="Courier New"/>
                <a:ea typeface="Courier New"/>
                <a:cs typeface="Courier New"/>
                <a:sym typeface="Courier New"/>
              </a:rPr>
              <a:t>v1.0.0</a:t>
            </a:r>
            <a:r>
              <a:rPr lang="en-US" sz="1050">
                <a:solidFill>
                  <a:srgbClr val="33444C"/>
                </a:solidFill>
                <a:highlight>
                  <a:srgbClr val="FFFFFF"/>
                </a:highlight>
                <a:latin typeface="Open Sans"/>
                <a:ea typeface="Open Sans"/>
                <a:cs typeface="Open Sans"/>
                <a:sym typeface="Open Sans"/>
              </a:rPr>
              <a:t> as it is the default set in line 3 by the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instruction.</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650">
              <a:solidFill>
                <a:srgbClr val="33444C"/>
              </a:solidFill>
              <a:highlight>
                <a:srgbClr val="FFFFFF"/>
              </a:highlight>
              <a:latin typeface="Arial"/>
              <a:ea typeface="Arial"/>
              <a:cs typeface="Arial"/>
              <a:sym typeface="Arial"/>
            </a:endParaRPr>
          </a:p>
        </p:txBody>
      </p:sp>
      <p:sp>
        <p:nvSpPr>
          <p:cNvPr id="1627" name="Google Shape;1627;p5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8"/>
        <p:cNvGrpSpPr/>
        <p:nvPr/>
      </p:nvGrpSpPr>
      <p:grpSpPr>
        <a:xfrm>
          <a:off x="0" y="0"/>
          <a:ext cx="0" cy="0"/>
          <a:chOff x="0" y="0"/>
          <a:chExt cx="0" cy="0"/>
        </a:xfrm>
      </p:grpSpPr>
      <p:sp>
        <p:nvSpPr>
          <p:cNvPr id="1649" name="Google Shape;1649;p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0" name="Google Shape;1650;p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1500"/>
              </a:spcBef>
              <a:spcAft>
                <a:spcPts val="0"/>
              </a:spcAft>
              <a:buClr>
                <a:schemeClr val="dk1"/>
              </a:buClr>
              <a:buSzPts val="1100"/>
              <a:buFont typeface="Arial"/>
              <a:buNone/>
            </a:pPr>
            <a:r>
              <a:rPr lang="en-US" sz="1650">
                <a:solidFill>
                  <a:srgbClr val="33444C"/>
                </a:solidFill>
                <a:highlight>
                  <a:srgbClr val="FFFFFF"/>
                </a:highlight>
                <a:latin typeface="Arial"/>
                <a:ea typeface="Arial"/>
                <a:cs typeface="Arial"/>
                <a:sym typeface="Arial"/>
              </a:rPr>
              <a:t>Explain the predefined ARG variables</a:t>
            </a:r>
            <a:endParaRPr sz="1650">
              <a:solidFill>
                <a:srgbClr val="33444C"/>
              </a:solidFill>
              <a:highlight>
                <a:srgbClr val="FFFFFF"/>
              </a:highlight>
              <a:latin typeface="Arial"/>
              <a:ea typeface="Arial"/>
              <a:cs typeface="Arial"/>
              <a:sym typeface="Arial"/>
            </a:endParaRPr>
          </a:p>
          <a:p>
            <a:pPr marL="0" lvl="0" indent="0" algn="l" rtl="0">
              <a:lnSpc>
                <a:spcPct val="150000"/>
              </a:lnSpc>
              <a:spcBef>
                <a:spcPts val="1500"/>
              </a:spcBef>
              <a:spcAft>
                <a:spcPts val="0"/>
              </a:spcAft>
              <a:buClr>
                <a:schemeClr val="dk1"/>
              </a:buClr>
              <a:buSzPts val="1100"/>
              <a:buFont typeface="Arial"/>
              <a:buNone/>
            </a:pPr>
            <a:r>
              <a:rPr lang="en-US" sz="1650">
                <a:solidFill>
                  <a:srgbClr val="33444C"/>
                </a:solidFill>
                <a:highlight>
                  <a:srgbClr val="FFFFFF"/>
                </a:highlight>
                <a:latin typeface="Arial"/>
                <a:ea typeface="Arial"/>
                <a:cs typeface="Arial"/>
                <a:sym typeface="Arial"/>
              </a:rPr>
              <a:t>Predefined ARGs</a:t>
            </a:r>
            <a:endParaRPr sz="165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Docker has a set of predefined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variables that you can use without a corresponding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in the Dockerfile.</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HTTP_PROXY</a:t>
            </a:r>
            <a:endParaRPr sz="950">
              <a:solidFill>
                <a:srgbClr val="33444C"/>
              </a:solidFill>
              <a:highlight>
                <a:srgbClr val="FFFFFF"/>
              </a:highlight>
              <a:latin typeface="Courier New"/>
              <a:ea typeface="Courier New"/>
              <a:cs typeface="Courier New"/>
              <a:sym typeface="Courier New"/>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http_proxy</a:t>
            </a:r>
            <a:endParaRPr sz="950">
              <a:solidFill>
                <a:srgbClr val="33444C"/>
              </a:solidFill>
              <a:highlight>
                <a:srgbClr val="FFFFFF"/>
              </a:highlight>
              <a:latin typeface="Courier New"/>
              <a:ea typeface="Courier New"/>
              <a:cs typeface="Courier New"/>
              <a:sym typeface="Courier New"/>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HTTPS_PROXY</a:t>
            </a:r>
            <a:endParaRPr sz="950">
              <a:solidFill>
                <a:srgbClr val="33444C"/>
              </a:solidFill>
              <a:highlight>
                <a:srgbClr val="FFFFFF"/>
              </a:highlight>
              <a:latin typeface="Courier New"/>
              <a:ea typeface="Courier New"/>
              <a:cs typeface="Courier New"/>
              <a:sym typeface="Courier New"/>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https_proxy</a:t>
            </a:r>
            <a:endParaRPr sz="950">
              <a:solidFill>
                <a:srgbClr val="33444C"/>
              </a:solidFill>
              <a:highlight>
                <a:srgbClr val="FFFFFF"/>
              </a:highlight>
              <a:latin typeface="Courier New"/>
              <a:ea typeface="Courier New"/>
              <a:cs typeface="Courier New"/>
              <a:sym typeface="Courier New"/>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FTP_PROXY</a:t>
            </a:r>
            <a:endParaRPr sz="950">
              <a:solidFill>
                <a:srgbClr val="33444C"/>
              </a:solidFill>
              <a:highlight>
                <a:srgbClr val="FFFFFF"/>
              </a:highlight>
              <a:latin typeface="Courier New"/>
              <a:ea typeface="Courier New"/>
              <a:cs typeface="Courier New"/>
              <a:sym typeface="Courier New"/>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ftp_proxy</a:t>
            </a:r>
            <a:endParaRPr sz="950">
              <a:solidFill>
                <a:srgbClr val="33444C"/>
              </a:solidFill>
              <a:highlight>
                <a:srgbClr val="FFFFFF"/>
              </a:highlight>
              <a:latin typeface="Courier New"/>
              <a:ea typeface="Courier New"/>
              <a:cs typeface="Courier New"/>
              <a:sym typeface="Courier New"/>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NO_PROXY</a:t>
            </a:r>
            <a:endParaRPr sz="950">
              <a:solidFill>
                <a:srgbClr val="33444C"/>
              </a:solidFill>
              <a:highlight>
                <a:srgbClr val="FFFFFF"/>
              </a:highlight>
              <a:latin typeface="Courier New"/>
              <a:ea typeface="Courier New"/>
              <a:cs typeface="Courier New"/>
              <a:sym typeface="Courier New"/>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no_proxy</a:t>
            </a:r>
            <a:endParaRPr sz="950">
              <a:solidFill>
                <a:srgbClr val="33444C"/>
              </a:solidFill>
              <a:highlight>
                <a:srgbClr val="FFFFFF"/>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To use these, simply pass them on the command line using the flag:</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--build-arg &lt;varname&gt;=&lt;value&gt;</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By default, these pre-defined variables are excluded from the output of </a:t>
            </a:r>
            <a:r>
              <a:rPr lang="en-US" sz="950">
                <a:solidFill>
                  <a:srgbClr val="33444C"/>
                </a:solidFill>
                <a:highlight>
                  <a:srgbClr val="FFFFFF"/>
                </a:highlight>
                <a:latin typeface="Courier New"/>
                <a:ea typeface="Courier New"/>
                <a:cs typeface="Courier New"/>
                <a:sym typeface="Courier New"/>
              </a:rPr>
              <a:t>docker history</a:t>
            </a:r>
            <a:r>
              <a:rPr lang="en-US" sz="1050">
                <a:solidFill>
                  <a:srgbClr val="33444C"/>
                </a:solidFill>
                <a:highlight>
                  <a:srgbClr val="FFFFFF"/>
                </a:highlight>
                <a:latin typeface="Open Sans"/>
                <a:ea typeface="Open Sans"/>
                <a:cs typeface="Open Sans"/>
                <a:sym typeface="Open Sans"/>
              </a:rPr>
              <a:t>. Excluding them reduces the risk of accidentally leaking sensitive authentication information in an </a:t>
            </a:r>
            <a:r>
              <a:rPr lang="en-US" sz="950">
                <a:solidFill>
                  <a:srgbClr val="33444C"/>
                </a:solidFill>
                <a:highlight>
                  <a:srgbClr val="FFFFFF"/>
                </a:highlight>
                <a:latin typeface="Courier New"/>
                <a:ea typeface="Courier New"/>
                <a:cs typeface="Courier New"/>
                <a:sym typeface="Courier New"/>
              </a:rPr>
              <a:t>HTTP_PROXY</a:t>
            </a:r>
            <a:r>
              <a:rPr lang="en-US" sz="1050">
                <a:solidFill>
                  <a:srgbClr val="33444C"/>
                </a:solidFill>
                <a:highlight>
                  <a:srgbClr val="FFFFFF"/>
                </a:highlight>
                <a:latin typeface="Open Sans"/>
                <a:ea typeface="Open Sans"/>
                <a:cs typeface="Open Sans"/>
                <a:sym typeface="Open Sans"/>
              </a:rPr>
              <a:t> variable.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For example, consider building the following Dockerfile using </a:t>
            </a:r>
            <a:r>
              <a:rPr lang="en-US" sz="950">
                <a:solidFill>
                  <a:srgbClr val="33444C"/>
                </a:solidFill>
                <a:highlight>
                  <a:srgbClr val="FFFFFF"/>
                </a:highlight>
                <a:latin typeface="Courier New"/>
                <a:ea typeface="Courier New"/>
                <a:cs typeface="Courier New"/>
                <a:sym typeface="Courier New"/>
              </a:rPr>
              <a:t>--build-arg HTTP_PROXY=http://user:pass@proxy.lon.example.com</a:t>
            </a:r>
            <a:endParaRPr sz="950">
              <a:solidFill>
                <a:srgbClr val="33444C"/>
              </a:solidFill>
              <a:highlight>
                <a:srgbClr val="FFFFFF"/>
              </a:highlight>
              <a:latin typeface="Courier New"/>
              <a:ea typeface="Courier New"/>
              <a:cs typeface="Courier New"/>
              <a:sym typeface="Courier New"/>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ubuntu</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RUN echo "Hello World"</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In this case, the value of the </a:t>
            </a:r>
            <a:r>
              <a:rPr lang="en-US" sz="950">
                <a:solidFill>
                  <a:srgbClr val="33444C"/>
                </a:solidFill>
                <a:highlight>
                  <a:srgbClr val="FFFFFF"/>
                </a:highlight>
                <a:latin typeface="Courier New"/>
                <a:ea typeface="Courier New"/>
                <a:cs typeface="Courier New"/>
                <a:sym typeface="Courier New"/>
              </a:rPr>
              <a:t>HTTP_PROXY</a:t>
            </a:r>
            <a:r>
              <a:rPr lang="en-US" sz="1050">
                <a:solidFill>
                  <a:srgbClr val="33444C"/>
                </a:solidFill>
                <a:highlight>
                  <a:srgbClr val="FFFFFF"/>
                </a:highlight>
                <a:latin typeface="Open Sans"/>
                <a:ea typeface="Open Sans"/>
                <a:cs typeface="Open Sans"/>
                <a:sym typeface="Open Sans"/>
              </a:rPr>
              <a:t> variable is not available in the </a:t>
            </a:r>
            <a:r>
              <a:rPr lang="en-US" sz="950">
                <a:solidFill>
                  <a:srgbClr val="33444C"/>
                </a:solidFill>
                <a:highlight>
                  <a:srgbClr val="FFFFFF"/>
                </a:highlight>
                <a:latin typeface="Courier New"/>
                <a:ea typeface="Courier New"/>
                <a:cs typeface="Courier New"/>
                <a:sym typeface="Courier New"/>
              </a:rPr>
              <a:t>docker history</a:t>
            </a:r>
            <a:r>
              <a:rPr lang="en-US" sz="1050">
                <a:solidFill>
                  <a:srgbClr val="33444C"/>
                </a:solidFill>
                <a:highlight>
                  <a:srgbClr val="FFFFFF"/>
                </a:highlight>
                <a:latin typeface="Open Sans"/>
                <a:ea typeface="Open Sans"/>
                <a:cs typeface="Open Sans"/>
                <a:sym typeface="Open Sans"/>
              </a:rPr>
              <a:t> and is not cached. If you were to change location, and your proxy server changed to </a:t>
            </a:r>
            <a:r>
              <a:rPr lang="en-US" sz="950">
                <a:solidFill>
                  <a:srgbClr val="33444C"/>
                </a:solidFill>
                <a:highlight>
                  <a:srgbClr val="FFFFFF"/>
                </a:highlight>
                <a:latin typeface="Courier New"/>
                <a:ea typeface="Courier New"/>
                <a:cs typeface="Courier New"/>
                <a:sym typeface="Courier New"/>
              </a:rPr>
              <a:t>http://user:pass@proxy.sfo.example.com</a:t>
            </a:r>
            <a:r>
              <a:rPr lang="en-US" sz="1050">
                <a:solidFill>
                  <a:srgbClr val="33444C"/>
                </a:solidFill>
                <a:highlight>
                  <a:srgbClr val="FFFFFF"/>
                </a:highlight>
                <a:latin typeface="Open Sans"/>
                <a:ea typeface="Open Sans"/>
                <a:cs typeface="Open Sans"/>
                <a:sym typeface="Open Sans"/>
              </a:rPr>
              <a:t>, a subsequent build does not result in a cache miss.</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If you need to override this behaviour then you may do so by adding 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statement in the Dockerfile as follows: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ubuntu</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ARG HTTP_PROXY</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RUN echo "Hello World"</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When building this Dockerfile, the </a:t>
            </a:r>
            <a:r>
              <a:rPr lang="en-US" sz="950">
                <a:solidFill>
                  <a:srgbClr val="33444C"/>
                </a:solidFill>
                <a:highlight>
                  <a:srgbClr val="FFFFFF"/>
                </a:highlight>
                <a:latin typeface="Courier New"/>
                <a:ea typeface="Courier New"/>
                <a:cs typeface="Courier New"/>
                <a:sym typeface="Courier New"/>
              </a:rPr>
              <a:t>HTTP_PROXY</a:t>
            </a:r>
            <a:r>
              <a:rPr lang="en-US" sz="1050">
                <a:solidFill>
                  <a:srgbClr val="33444C"/>
                </a:solidFill>
                <a:highlight>
                  <a:srgbClr val="FFFFFF"/>
                </a:highlight>
                <a:latin typeface="Open Sans"/>
                <a:ea typeface="Open Sans"/>
                <a:cs typeface="Open Sans"/>
                <a:sym typeface="Open Sans"/>
              </a:rPr>
              <a:t> is preserved in the </a:t>
            </a:r>
            <a:r>
              <a:rPr lang="en-US" sz="950">
                <a:solidFill>
                  <a:srgbClr val="33444C"/>
                </a:solidFill>
                <a:highlight>
                  <a:srgbClr val="FFFFFF"/>
                </a:highlight>
                <a:latin typeface="Courier New"/>
                <a:ea typeface="Courier New"/>
                <a:cs typeface="Courier New"/>
                <a:sym typeface="Courier New"/>
              </a:rPr>
              <a:t>docker history</a:t>
            </a:r>
            <a:r>
              <a:rPr lang="en-US" sz="1050">
                <a:solidFill>
                  <a:srgbClr val="33444C"/>
                </a:solidFill>
                <a:highlight>
                  <a:srgbClr val="FFFFFF"/>
                </a:highlight>
                <a:latin typeface="Open Sans"/>
                <a:ea typeface="Open Sans"/>
                <a:cs typeface="Open Sans"/>
                <a:sym typeface="Open Sans"/>
              </a:rPr>
              <a:t>, and changing its value invalidates the build cache.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650">
              <a:solidFill>
                <a:srgbClr val="33444C"/>
              </a:solidFill>
              <a:highlight>
                <a:srgbClr val="FFFFFF"/>
              </a:highlight>
              <a:latin typeface="Arial"/>
              <a:ea typeface="Arial"/>
              <a:cs typeface="Arial"/>
              <a:sym typeface="Arial"/>
            </a:endParaRPr>
          </a:p>
        </p:txBody>
      </p:sp>
      <p:sp>
        <p:nvSpPr>
          <p:cNvPr id="1651" name="Google Shape;1651;p5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2"/>
        <p:cNvGrpSpPr/>
        <p:nvPr/>
      </p:nvGrpSpPr>
      <p:grpSpPr>
        <a:xfrm>
          <a:off x="0" y="0"/>
          <a:ext cx="0" cy="0"/>
          <a:chOff x="0" y="0"/>
          <a:chExt cx="0" cy="0"/>
        </a:xfrm>
      </p:grpSpPr>
      <p:sp>
        <p:nvSpPr>
          <p:cNvPr id="1673" name="Google Shape;1673;p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74" name="Google Shape;1674;p5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SzPts val="1100"/>
              <a:buNone/>
            </a:pPr>
            <a:r>
              <a:rPr lang="en-US" sz="1050">
                <a:solidFill>
                  <a:srgbClr val="33444C"/>
                </a:solidFill>
                <a:highlight>
                  <a:schemeClr val="lt1"/>
                </a:highlight>
                <a:latin typeface="Open Sans"/>
                <a:ea typeface="Open Sans"/>
                <a:cs typeface="Open Sans"/>
                <a:sym typeface="Open Sans"/>
              </a:rPr>
              <a:t>Explain the automatic platform ARG variables</a:t>
            </a:r>
            <a:endParaRPr sz="1050">
              <a:solidFill>
                <a:srgbClr val="33444C"/>
              </a:solidFill>
              <a:highlight>
                <a:schemeClr val="lt1"/>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This feature is only available when using the BuildKit backend.</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following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variables are set automatically:</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TARGETPLATFORM</a:t>
            </a:r>
            <a:r>
              <a:rPr lang="en-US" sz="1050">
                <a:solidFill>
                  <a:srgbClr val="33444C"/>
                </a:solidFill>
                <a:highlight>
                  <a:srgbClr val="FFFFFF"/>
                </a:highlight>
                <a:latin typeface="Open Sans"/>
                <a:ea typeface="Open Sans"/>
                <a:cs typeface="Open Sans"/>
                <a:sym typeface="Open Sans"/>
              </a:rPr>
              <a:t> - platform of the build result. Eg </a:t>
            </a:r>
            <a:r>
              <a:rPr lang="en-US" sz="950">
                <a:solidFill>
                  <a:srgbClr val="33444C"/>
                </a:solidFill>
                <a:highlight>
                  <a:srgbClr val="FFFFFF"/>
                </a:highlight>
                <a:latin typeface="Courier New"/>
                <a:ea typeface="Courier New"/>
                <a:cs typeface="Courier New"/>
                <a:sym typeface="Courier New"/>
              </a:rPr>
              <a:t>linux/amd64</a:t>
            </a:r>
            <a:r>
              <a:rPr lang="en-US" sz="1050">
                <a:solidFill>
                  <a:srgbClr val="33444C"/>
                </a:solidFill>
                <a:highlight>
                  <a:srgbClr val="FFFFFF"/>
                </a:highlight>
                <a:latin typeface="Open Sans"/>
                <a:ea typeface="Open Sans"/>
                <a:cs typeface="Open Sans"/>
                <a:sym typeface="Open Sans"/>
              </a:rPr>
              <a:t>, </a:t>
            </a:r>
            <a:r>
              <a:rPr lang="en-US" sz="950">
                <a:solidFill>
                  <a:srgbClr val="33444C"/>
                </a:solidFill>
                <a:highlight>
                  <a:srgbClr val="FFFFFF"/>
                </a:highlight>
                <a:latin typeface="Courier New"/>
                <a:ea typeface="Courier New"/>
                <a:cs typeface="Courier New"/>
                <a:sym typeface="Courier New"/>
              </a:rPr>
              <a:t>linux/arm/v7</a:t>
            </a:r>
            <a:r>
              <a:rPr lang="en-US" sz="1050">
                <a:solidFill>
                  <a:srgbClr val="33444C"/>
                </a:solidFill>
                <a:highlight>
                  <a:srgbClr val="FFFFFF"/>
                </a:highlight>
                <a:latin typeface="Open Sans"/>
                <a:ea typeface="Open Sans"/>
                <a:cs typeface="Open Sans"/>
                <a:sym typeface="Open Sans"/>
              </a:rPr>
              <a:t>, </a:t>
            </a:r>
            <a:r>
              <a:rPr lang="en-US" sz="950">
                <a:solidFill>
                  <a:srgbClr val="33444C"/>
                </a:solidFill>
                <a:highlight>
                  <a:srgbClr val="FFFFFF"/>
                </a:highlight>
                <a:latin typeface="Courier New"/>
                <a:ea typeface="Courier New"/>
                <a:cs typeface="Courier New"/>
                <a:sym typeface="Courier New"/>
              </a:rPr>
              <a:t>windows/amd64</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TARGETOS</a:t>
            </a:r>
            <a:r>
              <a:rPr lang="en-US" sz="1050">
                <a:solidFill>
                  <a:srgbClr val="33444C"/>
                </a:solidFill>
                <a:highlight>
                  <a:srgbClr val="FFFFFF"/>
                </a:highlight>
                <a:latin typeface="Open Sans"/>
                <a:ea typeface="Open Sans"/>
                <a:cs typeface="Open Sans"/>
                <a:sym typeface="Open Sans"/>
              </a:rPr>
              <a:t> - OS component of TARGETPLATFORM</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TARGETARCH</a:t>
            </a:r>
            <a:r>
              <a:rPr lang="en-US" sz="1050">
                <a:solidFill>
                  <a:srgbClr val="33444C"/>
                </a:solidFill>
                <a:highlight>
                  <a:srgbClr val="FFFFFF"/>
                </a:highlight>
                <a:latin typeface="Open Sans"/>
                <a:ea typeface="Open Sans"/>
                <a:cs typeface="Open Sans"/>
                <a:sym typeface="Open Sans"/>
              </a:rPr>
              <a:t> - architecture component of TARGETPLATFORM</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TARGETVARIANT</a:t>
            </a:r>
            <a:r>
              <a:rPr lang="en-US" sz="1050">
                <a:solidFill>
                  <a:srgbClr val="33444C"/>
                </a:solidFill>
                <a:highlight>
                  <a:srgbClr val="FFFFFF"/>
                </a:highlight>
                <a:latin typeface="Open Sans"/>
                <a:ea typeface="Open Sans"/>
                <a:cs typeface="Open Sans"/>
                <a:sym typeface="Open Sans"/>
              </a:rPr>
              <a:t> - variant component of TARGETPLATFORM</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BUILDPLATFORM</a:t>
            </a:r>
            <a:r>
              <a:rPr lang="en-US" sz="1050">
                <a:solidFill>
                  <a:srgbClr val="33444C"/>
                </a:solidFill>
                <a:highlight>
                  <a:srgbClr val="FFFFFF"/>
                </a:highlight>
                <a:latin typeface="Open Sans"/>
                <a:ea typeface="Open Sans"/>
                <a:cs typeface="Open Sans"/>
                <a:sym typeface="Open Sans"/>
              </a:rPr>
              <a:t> - platform of the node performing the build.</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BUILDOS</a:t>
            </a:r>
            <a:r>
              <a:rPr lang="en-US" sz="1050">
                <a:solidFill>
                  <a:srgbClr val="33444C"/>
                </a:solidFill>
                <a:highlight>
                  <a:srgbClr val="FFFFFF"/>
                </a:highlight>
                <a:latin typeface="Open Sans"/>
                <a:ea typeface="Open Sans"/>
                <a:cs typeface="Open Sans"/>
                <a:sym typeface="Open Sans"/>
              </a:rPr>
              <a:t> - OS component of BUILDPLATFORM</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BUILDARCH</a:t>
            </a:r>
            <a:r>
              <a:rPr lang="en-US" sz="1050">
                <a:solidFill>
                  <a:srgbClr val="33444C"/>
                </a:solidFill>
                <a:highlight>
                  <a:srgbClr val="FFFFFF"/>
                </a:highlight>
                <a:latin typeface="Open Sans"/>
                <a:ea typeface="Open Sans"/>
                <a:cs typeface="Open Sans"/>
                <a:sym typeface="Open Sans"/>
              </a:rPr>
              <a:t> - architecture component of BUILDPLATFORM</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BUILDVARIANT</a:t>
            </a:r>
            <a:r>
              <a:rPr lang="en-US" sz="1050">
                <a:solidFill>
                  <a:srgbClr val="33444C"/>
                </a:solidFill>
                <a:highlight>
                  <a:srgbClr val="FFFFFF"/>
                </a:highlight>
                <a:latin typeface="Open Sans"/>
                <a:ea typeface="Open Sans"/>
                <a:cs typeface="Open Sans"/>
                <a:sym typeface="Open Sans"/>
              </a:rPr>
              <a:t> - variant component of BUILDPLATFORM</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These arguments are defined in the global scope so are not automatically available inside build stages or for your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commands. To expose one of these arguments inside the build stage redefine it without value.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For example: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FROM alpine</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ARG TARGETPLATFORM</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0"/>
              </a:spcBef>
              <a:spcAft>
                <a:spcPts val="800"/>
              </a:spcAft>
              <a:buSzPts val="1100"/>
              <a:buNone/>
            </a:pPr>
            <a:r>
              <a:rPr lang="en-US" sz="1000">
                <a:solidFill>
                  <a:srgbClr val="333333"/>
                </a:solidFill>
                <a:highlight>
                  <a:srgbClr val="F5F5F5"/>
                </a:highlight>
                <a:latin typeface="Courier New"/>
                <a:ea typeface="Courier New"/>
                <a:cs typeface="Courier New"/>
                <a:sym typeface="Courier New"/>
              </a:rPr>
              <a:t>RUN echo "I'm building for $TARGETPLATFORM"</a:t>
            </a:r>
            <a:endParaRPr sz="1650">
              <a:solidFill>
                <a:srgbClr val="33444C"/>
              </a:solidFill>
              <a:highlight>
                <a:srgbClr val="FFFFFF"/>
              </a:highlight>
              <a:latin typeface="Arial"/>
              <a:ea typeface="Arial"/>
              <a:cs typeface="Arial"/>
              <a:sym typeface="Arial"/>
            </a:endParaRPr>
          </a:p>
        </p:txBody>
      </p:sp>
      <p:sp>
        <p:nvSpPr>
          <p:cNvPr id="1675" name="Google Shape;1675;p5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7"/>
        <p:cNvGrpSpPr/>
        <p:nvPr/>
      </p:nvGrpSpPr>
      <p:grpSpPr>
        <a:xfrm>
          <a:off x="0" y="0"/>
          <a:ext cx="0" cy="0"/>
          <a:chOff x="0" y="0"/>
          <a:chExt cx="0" cy="0"/>
        </a:xfrm>
      </p:grpSpPr>
      <p:sp>
        <p:nvSpPr>
          <p:cNvPr id="1698" name="Google Shape;1698;p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9" name="Google Shape;1699;p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1500"/>
              </a:spcBef>
              <a:spcAft>
                <a:spcPts val="0"/>
              </a:spcAft>
              <a:buSzPts val="1100"/>
              <a:buNone/>
            </a:pPr>
            <a:r>
              <a:rPr lang="en-US" sz="1650">
                <a:solidFill>
                  <a:srgbClr val="33444C"/>
                </a:solidFill>
                <a:highlight>
                  <a:srgbClr val="FFFFFF"/>
                </a:highlight>
                <a:latin typeface="Arial"/>
                <a:ea typeface="Arial"/>
                <a:cs typeface="Arial"/>
                <a:sym typeface="Arial"/>
              </a:rPr>
              <a:t>Explain Impact on build caching</a:t>
            </a:r>
            <a:endParaRPr sz="165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variables are not persisted into the built image as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variables are. However,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variables do impact the build cache in similar ways. If a Dockerfile defines 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variable whose value is different from a previous build, then a “cache miss” occurs upon its first usage, not its definition. In particular, all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instructions following 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use the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variable implicitly (as an environment variable), thus can cause a cache miss. All predefined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variables are exempt from caching unless there is a matching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statement in the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For example, consider these two Dockerfile: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1 FROM ubuntu</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8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2 ARG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3 RUN echo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1 FROM ubuntu</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2 ARG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3 RUN echo hello</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SzPts val="1100"/>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If you specify </a:t>
            </a:r>
            <a:r>
              <a:rPr lang="en-US" sz="950">
                <a:solidFill>
                  <a:srgbClr val="33444C"/>
                </a:solidFill>
                <a:highlight>
                  <a:srgbClr val="FFFFFF"/>
                </a:highlight>
                <a:latin typeface="Courier New"/>
                <a:ea typeface="Courier New"/>
                <a:cs typeface="Courier New"/>
                <a:sym typeface="Courier New"/>
              </a:rPr>
              <a:t>--build-arg CONT_IMG_VER=&lt;value&gt;</a:t>
            </a:r>
            <a:r>
              <a:rPr lang="en-US" sz="1050">
                <a:solidFill>
                  <a:srgbClr val="33444C"/>
                </a:solidFill>
                <a:highlight>
                  <a:srgbClr val="FFFFFF"/>
                </a:highlight>
                <a:latin typeface="Open Sans"/>
                <a:ea typeface="Open Sans"/>
                <a:cs typeface="Open Sans"/>
                <a:sym typeface="Open Sans"/>
              </a:rPr>
              <a:t> on the command line, in both cases, the specification on line 2 does not cause a cache miss; line 3 does cause a cache miss.</a:t>
            </a:r>
            <a:r>
              <a:rPr lang="en-US" sz="950">
                <a:solidFill>
                  <a:srgbClr val="33444C"/>
                </a:solidFill>
                <a:highlight>
                  <a:srgbClr val="FFFFFF"/>
                </a:highlight>
                <a:latin typeface="Courier New"/>
                <a:ea typeface="Courier New"/>
                <a:cs typeface="Courier New"/>
                <a:sym typeface="Courier New"/>
              </a:rPr>
              <a:t>ARG CONT_IMG_VER</a:t>
            </a:r>
            <a:r>
              <a:rPr lang="en-US" sz="1050">
                <a:solidFill>
                  <a:srgbClr val="33444C"/>
                </a:solidFill>
                <a:highlight>
                  <a:srgbClr val="FFFFFF"/>
                </a:highlight>
                <a:latin typeface="Open Sans"/>
                <a:ea typeface="Open Sans"/>
                <a:cs typeface="Open Sans"/>
                <a:sym typeface="Open Sans"/>
              </a:rPr>
              <a:t> causes the RUN line to be identified as the same as running </a:t>
            </a:r>
            <a:r>
              <a:rPr lang="en-US" sz="950">
                <a:solidFill>
                  <a:srgbClr val="33444C"/>
                </a:solidFill>
                <a:highlight>
                  <a:srgbClr val="FFFFFF"/>
                </a:highlight>
                <a:latin typeface="Courier New"/>
                <a:ea typeface="Courier New"/>
                <a:cs typeface="Courier New"/>
                <a:sym typeface="Courier New"/>
              </a:rPr>
              <a:t>CONT_IMG_VER=&lt;value&gt;</a:t>
            </a:r>
            <a:r>
              <a:rPr lang="en-US" sz="1050">
                <a:solidFill>
                  <a:srgbClr val="33444C"/>
                </a:solidFill>
                <a:highlight>
                  <a:srgbClr val="FFFFFF"/>
                </a:highlight>
                <a:latin typeface="Open Sans"/>
                <a:ea typeface="Open Sans"/>
                <a:cs typeface="Open Sans"/>
                <a:sym typeface="Open Sans"/>
              </a:rPr>
              <a:t> echo hello, so if the </a:t>
            </a:r>
            <a:r>
              <a:rPr lang="en-US" sz="950">
                <a:solidFill>
                  <a:srgbClr val="33444C"/>
                </a:solidFill>
                <a:highlight>
                  <a:srgbClr val="FFFFFF"/>
                </a:highlight>
                <a:latin typeface="Courier New"/>
                <a:ea typeface="Courier New"/>
                <a:cs typeface="Courier New"/>
                <a:sym typeface="Courier New"/>
              </a:rPr>
              <a:t>&lt;value&gt;</a:t>
            </a:r>
            <a:r>
              <a:rPr lang="en-US" sz="1050">
                <a:solidFill>
                  <a:srgbClr val="33444C"/>
                </a:solidFill>
                <a:highlight>
                  <a:srgbClr val="FFFFFF"/>
                </a:highlight>
                <a:latin typeface="Open Sans"/>
                <a:ea typeface="Open Sans"/>
                <a:cs typeface="Open Sans"/>
                <a:sym typeface="Open Sans"/>
              </a:rPr>
              <a:t> changes, we get a cache miss.</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Consider another example under the same command line: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1 FROM ubuntu</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2 ARG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3 ENV CONT_IMG_VER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4 RUN echo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In this example, the cache miss occurs on line 3. The miss happens because the variable’s value in the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references the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variable and that variable is changed through the command line. In this example, the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command causes the image to include the value.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If an </a:t>
            </a:r>
            <a:r>
              <a:rPr lang="en-US" sz="950">
                <a:solidFill>
                  <a:srgbClr val="33444C"/>
                </a:solidFill>
                <a:highlight>
                  <a:srgbClr val="FFFFFF"/>
                </a:highlight>
                <a:latin typeface="Courier New"/>
                <a:ea typeface="Courier New"/>
                <a:cs typeface="Courier New"/>
                <a:sym typeface="Courier New"/>
              </a:rPr>
              <a:t>ENV</a:t>
            </a:r>
            <a:r>
              <a:rPr lang="en-US" sz="1050">
                <a:solidFill>
                  <a:srgbClr val="33444C"/>
                </a:solidFill>
                <a:highlight>
                  <a:srgbClr val="FFFFFF"/>
                </a:highlight>
                <a:latin typeface="Open Sans"/>
                <a:ea typeface="Open Sans"/>
                <a:cs typeface="Open Sans"/>
                <a:sym typeface="Open Sans"/>
              </a:rPr>
              <a:t> instruction overrides an </a:t>
            </a:r>
            <a:r>
              <a:rPr lang="en-US" sz="950">
                <a:solidFill>
                  <a:srgbClr val="33444C"/>
                </a:solidFill>
                <a:highlight>
                  <a:srgbClr val="FFFFFF"/>
                </a:highlight>
                <a:latin typeface="Courier New"/>
                <a:ea typeface="Courier New"/>
                <a:cs typeface="Courier New"/>
                <a:sym typeface="Courier New"/>
              </a:rPr>
              <a:t>ARG</a:t>
            </a:r>
            <a:r>
              <a:rPr lang="en-US" sz="1050">
                <a:solidFill>
                  <a:srgbClr val="33444C"/>
                </a:solidFill>
                <a:highlight>
                  <a:srgbClr val="FFFFFF"/>
                </a:highlight>
                <a:latin typeface="Open Sans"/>
                <a:ea typeface="Open Sans"/>
                <a:cs typeface="Open Sans"/>
                <a:sym typeface="Open Sans"/>
              </a:rPr>
              <a:t> instruction of the same name, like this Dockerfile: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1 FROM ubuntu</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2 ARG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3 ENV CONT_IMG_VER hello</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4 RUN echo $CONT_IMG_VER</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800"/>
              </a:spcAft>
              <a:buSzPts val="1100"/>
              <a:buNone/>
            </a:pPr>
            <a:endParaRPr sz="1050">
              <a:solidFill>
                <a:srgbClr val="33444C"/>
              </a:solidFill>
              <a:highlight>
                <a:srgbClr val="FFFFFF"/>
              </a:highlight>
              <a:latin typeface="Open Sans"/>
              <a:ea typeface="Open Sans"/>
              <a:cs typeface="Open Sans"/>
              <a:sym typeface="Open Sans"/>
            </a:endParaRPr>
          </a:p>
        </p:txBody>
      </p:sp>
      <p:sp>
        <p:nvSpPr>
          <p:cNvPr id="1700" name="Google Shape;1700;p5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1"/>
        <p:cNvGrpSpPr/>
        <p:nvPr/>
      </p:nvGrpSpPr>
      <p:grpSpPr>
        <a:xfrm>
          <a:off x="0" y="0"/>
          <a:ext cx="0" cy="0"/>
          <a:chOff x="0" y="0"/>
          <a:chExt cx="0" cy="0"/>
        </a:xfrm>
      </p:grpSpPr>
      <p:sp>
        <p:nvSpPr>
          <p:cNvPr id="1722" name="Google Shape;1722;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3" name="Google Shape;1723;p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67647"/>
              </a:lnSpc>
              <a:spcBef>
                <a:spcPts val="1500"/>
              </a:spcBef>
              <a:spcAft>
                <a:spcPts val="0"/>
              </a:spcAft>
              <a:buClr>
                <a:schemeClr val="dk1"/>
              </a:buClr>
              <a:buSzPts val="1100"/>
              <a:buFont typeface="Arial"/>
              <a:buNone/>
            </a:pPr>
            <a:r>
              <a:rPr lang="en-US" sz="2100">
                <a:solidFill>
                  <a:srgbClr val="33444C"/>
                </a:solidFill>
                <a:highlight>
                  <a:srgbClr val="FFFFFF"/>
                </a:highlight>
                <a:latin typeface="Arial"/>
                <a:ea typeface="Arial"/>
                <a:cs typeface="Arial"/>
                <a:sym typeface="Arial"/>
              </a:rPr>
              <a:t>Explain ONBUILD</a:t>
            </a:r>
            <a:endParaRPr sz="2100">
              <a:solidFill>
                <a:srgbClr val="33444C"/>
              </a:solidFill>
              <a:highlight>
                <a:srgbClr val="FFFFFF"/>
              </a:highlight>
              <a:latin typeface="Arial"/>
              <a:ea typeface="Arial"/>
              <a:cs typeface="Arial"/>
              <a:sym typeface="Arial"/>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ONBUILD [INSTRUCTION]</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br>
              <a:rPr lang="en-US" sz="1000">
                <a:solidFill>
                  <a:srgbClr val="333333"/>
                </a:solidFill>
                <a:highlight>
                  <a:srgbClr val="F5F5F5"/>
                </a:highlight>
                <a:latin typeface="Courier New"/>
                <a:ea typeface="Courier New"/>
                <a:cs typeface="Courier New"/>
                <a:sym typeface="Courier New"/>
              </a:rPr>
            </a:b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ONBUILD</a:t>
            </a:r>
            <a:r>
              <a:rPr lang="en-US" sz="1050">
                <a:solidFill>
                  <a:srgbClr val="33444C"/>
                </a:solidFill>
                <a:highlight>
                  <a:srgbClr val="FFFFFF"/>
                </a:highlight>
                <a:latin typeface="Open Sans"/>
                <a:ea typeface="Open Sans"/>
                <a:cs typeface="Open Sans"/>
                <a:sym typeface="Open Sans"/>
              </a:rPr>
              <a:t> instruction adds to the image a </a:t>
            </a:r>
            <a:r>
              <a:rPr lang="en-US" sz="1050" i="1">
                <a:solidFill>
                  <a:srgbClr val="33444C"/>
                </a:solidFill>
                <a:highlight>
                  <a:srgbClr val="FFFFFF"/>
                </a:highlight>
                <a:latin typeface="Open Sans"/>
                <a:ea typeface="Open Sans"/>
                <a:cs typeface="Open Sans"/>
                <a:sym typeface="Open Sans"/>
              </a:rPr>
              <a:t>trigger</a:t>
            </a:r>
            <a:r>
              <a:rPr lang="en-US" sz="1050">
                <a:solidFill>
                  <a:srgbClr val="33444C"/>
                </a:solidFill>
                <a:highlight>
                  <a:srgbClr val="FFFFFF"/>
                </a:highlight>
                <a:latin typeface="Open Sans"/>
                <a:ea typeface="Open Sans"/>
                <a:cs typeface="Open Sans"/>
                <a:sym typeface="Open Sans"/>
              </a:rPr>
              <a:t> instruction to be executed at a later time, when the image is used as the base for another build. The trigger will be executed in the context of the downstream build, as if it had been inserted immediately after the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in the downstream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Any build instruction can be registered as a trigger.</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This is useful if you are building an image which will be used as a base to build other images, for example an application build environment or a daemon which may be customized with user-specific configuration.</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For example, if your image is a reusable Python application builder, it will require application source code to be added in a particular directory, and it might require a build script to be called </a:t>
            </a:r>
            <a:r>
              <a:rPr lang="en-US" sz="1050" i="1">
                <a:solidFill>
                  <a:srgbClr val="33444C"/>
                </a:solidFill>
                <a:highlight>
                  <a:srgbClr val="FFFFFF"/>
                </a:highlight>
                <a:latin typeface="Open Sans"/>
                <a:ea typeface="Open Sans"/>
                <a:cs typeface="Open Sans"/>
                <a:sym typeface="Open Sans"/>
              </a:rPr>
              <a:t>after</a:t>
            </a:r>
            <a:r>
              <a:rPr lang="en-US" sz="1050">
                <a:solidFill>
                  <a:srgbClr val="33444C"/>
                </a:solidFill>
                <a:highlight>
                  <a:srgbClr val="FFFFFF"/>
                </a:highlight>
                <a:latin typeface="Open Sans"/>
                <a:ea typeface="Open Sans"/>
                <a:cs typeface="Open Sans"/>
                <a:sym typeface="Open Sans"/>
              </a:rPr>
              <a:t> that. You can’t just call </a:t>
            </a:r>
            <a:r>
              <a:rPr lang="en-US" sz="950">
                <a:solidFill>
                  <a:srgbClr val="33444C"/>
                </a:solidFill>
                <a:highlight>
                  <a:srgbClr val="FFFFFF"/>
                </a:highlight>
                <a:latin typeface="Courier New"/>
                <a:ea typeface="Courier New"/>
                <a:cs typeface="Courier New"/>
                <a:sym typeface="Courier New"/>
              </a:rPr>
              <a:t>ADD</a:t>
            </a:r>
            <a:r>
              <a:rPr lang="en-US" sz="1050">
                <a:solidFill>
                  <a:srgbClr val="33444C"/>
                </a:solidFill>
                <a:highlight>
                  <a:srgbClr val="FFFFFF"/>
                </a:highlight>
                <a:latin typeface="Open Sans"/>
                <a:ea typeface="Open Sans"/>
                <a:cs typeface="Open Sans"/>
                <a:sym typeface="Open Sans"/>
              </a:rPr>
              <a:t> and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now, because you don’t yet have access to the application source code, and it will be different for each application build. You could simply provide application developers with a boilerplate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to copy-paste into their application, but that is inefficient, error-prone and difficult to update because it mixes with application-specific code.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solution is to use </a:t>
            </a:r>
            <a:r>
              <a:rPr lang="en-US" sz="950">
                <a:solidFill>
                  <a:srgbClr val="33444C"/>
                </a:solidFill>
                <a:highlight>
                  <a:srgbClr val="FFFFFF"/>
                </a:highlight>
                <a:latin typeface="Courier New"/>
                <a:ea typeface="Courier New"/>
                <a:cs typeface="Courier New"/>
                <a:sym typeface="Courier New"/>
              </a:rPr>
              <a:t>ONBUILD</a:t>
            </a:r>
            <a:r>
              <a:rPr lang="en-US" sz="1050">
                <a:solidFill>
                  <a:srgbClr val="33444C"/>
                </a:solidFill>
                <a:highlight>
                  <a:srgbClr val="FFFFFF"/>
                </a:highlight>
                <a:latin typeface="Open Sans"/>
                <a:ea typeface="Open Sans"/>
                <a:cs typeface="Open Sans"/>
                <a:sym typeface="Open Sans"/>
              </a:rPr>
              <a:t> to register advance instructions to run later, during the next build stage.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Here’s how it works: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When it encounters an </a:t>
            </a:r>
            <a:r>
              <a:rPr lang="en-US" sz="950">
                <a:solidFill>
                  <a:srgbClr val="33444C"/>
                </a:solidFill>
                <a:highlight>
                  <a:srgbClr val="FFFFFF"/>
                </a:highlight>
                <a:latin typeface="Courier New"/>
                <a:ea typeface="Courier New"/>
                <a:cs typeface="Courier New"/>
                <a:sym typeface="Courier New"/>
              </a:rPr>
              <a:t>ONBUILD</a:t>
            </a:r>
            <a:r>
              <a:rPr lang="en-US" sz="1050">
                <a:solidFill>
                  <a:srgbClr val="33444C"/>
                </a:solidFill>
                <a:highlight>
                  <a:srgbClr val="FFFFFF"/>
                </a:highlight>
                <a:latin typeface="Open Sans"/>
                <a:ea typeface="Open Sans"/>
                <a:cs typeface="Open Sans"/>
                <a:sym typeface="Open Sans"/>
              </a:rPr>
              <a:t> instruction, the builder adds a trigger to the metadata of the image being built. The instruction does not otherwise affect the current build.</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At the end of the build, a list of all triggers is stored in the image manifest, under the key </a:t>
            </a:r>
            <a:r>
              <a:rPr lang="en-US" sz="950">
                <a:solidFill>
                  <a:srgbClr val="33444C"/>
                </a:solidFill>
                <a:highlight>
                  <a:srgbClr val="FFFFFF"/>
                </a:highlight>
                <a:latin typeface="Courier New"/>
                <a:ea typeface="Courier New"/>
                <a:cs typeface="Courier New"/>
                <a:sym typeface="Courier New"/>
              </a:rPr>
              <a:t>OnBuild</a:t>
            </a:r>
            <a:r>
              <a:rPr lang="en-US" sz="1050">
                <a:solidFill>
                  <a:srgbClr val="33444C"/>
                </a:solidFill>
                <a:highlight>
                  <a:srgbClr val="FFFFFF"/>
                </a:highlight>
                <a:latin typeface="Open Sans"/>
                <a:ea typeface="Open Sans"/>
                <a:cs typeface="Open Sans"/>
                <a:sym typeface="Open Sans"/>
              </a:rPr>
              <a:t>. They can be inspected with the </a:t>
            </a:r>
            <a:r>
              <a:rPr lang="en-US" sz="950">
                <a:solidFill>
                  <a:srgbClr val="33444C"/>
                </a:solidFill>
                <a:highlight>
                  <a:srgbClr val="FFFFFF"/>
                </a:highlight>
                <a:latin typeface="Courier New"/>
                <a:ea typeface="Courier New"/>
                <a:cs typeface="Courier New"/>
                <a:sym typeface="Courier New"/>
              </a:rPr>
              <a:t>docker inspect</a:t>
            </a:r>
            <a:r>
              <a:rPr lang="en-US" sz="1050">
                <a:solidFill>
                  <a:srgbClr val="33444C"/>
                </a:solidFill>
                <a:highlight>
                  <a:srgbClr val="FFFFFF"/>
                </a:highlight>
                <a:latin typeface="Open Sans"/>
                <a:ea typeface="Open Sans"/>
                <a:cs typeface="Open Sans"/>
                <a:sym typeface="Open Sans"/>
              </a:rPr>
              <a:t> command.</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Later the image may be used as a base for a new build, using the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As part of processing the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the downstream builder looks for </a:t>
            </a:r>
            <a:r>
              <a:rPr lang="en-US" sz="950">
                <a:solidFill>
                  <a:srgbClr val="33444C"/>
                </a:solidFill>
                <a:highlight>
                  <a:srgbClr val="FFFFFF"/>
                </a:highlight>
                <a:latin typeface="Courier New"/>
                <a:ea typeface="Courier New"/>
                <a:cs typeface="Courier New"/>
                <a:sym typeface="Courier New"/>
              </a:rPr>
              <a:t>ONBUILD</a:t>
            </a:r>
            <a:r>
              <a:rPr lang="en-US" sz="1050">
                <a:solidFill>
                  <a:srgbClr val="33444C"/>
                </a:solidFill>
                <a:highlight>
                  <a:srgbClr val="FFFFFF"/>
                </a:highlight>
                <a:latin typeface="Open Sans"/>
                <a:ea typeface="Open Sans"/>
                <a:cs typeface="Open Sans"/>
                <a:sym typeface="Open Sans"/>
              </a:rPr>
              <a:t> triggers, and executes them in the same order they were registered. If any of the triggers fail, the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is aborted which in turn causes the build to fail. If all triggers succeed, the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instruction completes and the build continues as usual.</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Triggers are cleared from the final image after being executed. In other words they are not inherited by “grand-children” builds.</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For example you might add something like this: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ONBUILD ADD . /app/src</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ONBUILD RUN /usr/local/bin/python-build --dir /app/src</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190500" marR="190500" lvl="0" indent="0" algn="l" rtl="0">
              <a:lnSpc>
                <a:spcPct val="171428"/>
              </a:lnSpc>
              <a:spcBef>
                <a:spcPts val="1900"/>
              </a:spcBef>
              <a:spcAft>
                <a:spcPts val="0"/>
              </a:spcAft>
              <a:buClr>
                <a:schemeClr val="dk1"/>
              </a:buClr>
              <a:buSzPts val="1100"/>
              <a:buFont typeface="Arial"/>
              <a:buNone/>
            </a:pPr>
            <a:r>
              <a:rPr lang="en-US" sz="1050" b="1">
                <a:solidFill>
                  <a:srgbClr val="33444C"/>
                </a:solidFill>
                <a:highlight>
                  <a:srgbClr val="FFFFFF"/>
                </a:highlight>
                <a:latin typeface="Open Sans"/>
                <a:ea typeface="Open Sans"/>
                <a:cs typeface="Open Sans"/>
                <a:sym typeface="Open Sans"/>
              </a:rPr>
              <a:t>Warning</a:t>
            </a:r>
            <a:r>
              <a:rPr lang="en-US" sz="1050">
                <a:solidFill>
                  <a:srgbClr val="33444C"/>
                </a:solidFill>
                <a:highlight>
                  <a:srgbClr val="FFFFFF"/>
                </a:highlight>
                <a:latin typeface="Open Sans"/>
                <a:ea typeface="Open Sans"/>
                <a:cs typeface="Open Sans"/>
                <a:sym typeface="Open Sans"/>
              </a:rPr>
              <a:t>: Chaining </a:t>
            </a:r>
            <a:r>
              <a:rPr lang="en-US" sz="950">
                <a:solidFill>
                  <a:srgbClr val="33444C"/>
                </a:solidFill>
                <a:highlight>
                  <a:srgbClr val="FFFFFF"/>
                </a:highlight>
                <a:latin typeface="Courier New"/>
                <a:ea typeface="Courier New"/>
                <a:cs typeface="Courier New"/>
                <a:sym typeface="Courier New"/>
              </a:rPr>
              <a:t>ONBUILD</a:t>
            </a:r>
            <a:r>
              <a:rPr lang="en-US" sz="1050">
                <a:solidFill>
                  <a:srgbClr val="33444C"/>
                </a:solidFill>
                <a:highlight>
                  <a:srgbClr val="FFFFFF"/>
                </a:highlight>
                <a:latin typeface="Open Sans"/>
                <a:ea typeface="Open Sans"/>
                <a:cs typeface="Open Sans"/>
                <a:sym typeface="Open Sans"/>
              </a:rPr>
              <a:t> instructions using </a:t>
            </a:r>
            <a:r>
              <a:rPr lang="en-US" sz="950">
                <a:solidFill>
                  <a:srgbClr val="33444C"/>
                </a:solidFill>
                <a:highlight>
                  <a:srgbClr val="FFFFFF"/>
                </a:highlight>
                <a:latin typeface="Courier New"/>
                <a:ea typeface="Courier New"/>
                <a:cs typeface="Courier New"/>
                <a:sym typeface="Courier New"/>
              </a:rPr>
              <a:t>ONBUILD ONBUILD</a:t>
            </a:r>
            <a:r>
              <a:rPr lang="en-US" sz="1050">
                <a:solidFill>
                  <a:srgbClr val="33444C"/>
                </a:solidFill>
                <a:highlight>
                  <a:srgbClr val="FFFFFF"/>
                </a:highlight>
                <a:latin typeface="Open Sans"/>
                <a:ea typeface="Open Sans"/>
                <a:cs typeface="Open Sans"/>
                <a:sym typeface="Open Sans"/>
              </a:rPr>
              <a:t> isn’t allowed.</a:t>
            </a:r>
            <a:endParaRPr sz="1050">
              <a:solidFill>
                <a:srgbClr val="33444C"/>
              </a:solidFill>
              <a:highlight>
                <a:srgbClr val="FFFFFF"/>
              </a:highlight>
              <a:latin typeface="Open Sans"/>
              <a:ea typeface="Open Sans"/>
              <a:cs typeface="Open Sans"/>
              <a:sym typeface="Open Sans"/>
            </a:endParaRPr>
          </a:p>
          <a:p>
            <a:pPr marL="190500" marR="190500" lvl="0" indent="0" algn="l" rtl="0">
              <a:lnSpc>
                <a:spcPct val="171428"/>
              </a:lnSpc>
              <a:spcBef>
                <a:spcPts val="1500"/>
              </a:spcBef>
              <a:spcAft>
                <a:spcPts val="0"/>
              </a:spcAft>
              <a:buClr>
                <a:schemeClr val="dk1"/>
              </a:buClr>
              <a:buSzPts val="1100"/>
              <a:buFont typeface="Arial"/>
              <a:buNone/>
            </a:pPr>
            <a:r>
              <a:rPr lang="en-US" sz="1050" b="1">
                <a:solidFill>
                  <a:srgbClr val="33444C"/>
                </a:solidFill>
                <a:highlight>
                  <a:srgbClr val="FFFFFF"/>
                </a:highlight>
                <a:latin typeface="Open Sans"/>
                <a:ea typeface="Open Sans"/>
                <a:cs typeface="Open Sans"/>
                <a:sym typeface="Open Sans"/>
              </a:rPr>
              <a:t>Warning</a:t>
            </a:r>
            <a:r>
              <a:rPr lang="en-US" sz="1050">
                <a:solidFill>
                  <a:srgbClr val="33444C"/>
                </a:solidFill>
                <a:highlight>
                  <a:srgbClr val="FFFFFF"/>
                </a:highlight>
                <a:latin typeface="Open Sans"/>
                <a:ea typeface="Open Sans"/>
                <a:cs typeface="Open Sans"/>
                <a:sym typeface="Open Sans"/>
              </a:rPr>
              <a:t>: The </a:t>
            </a:r>
            <a:r>
              <a:rPr lang="en-US" sz="950">
                <a:solidFill>
                  <a:srgbClr val="33444C"/>
                </a:solidFill>
                <a:highlight>
                  <a:srgbClr val="FFFFFF"/>
                </a:highlight>
                <a:latin typeface="Courier New"/>
                <a:ea typeface="Courier New"/>
                <a:cs typeface="Courier New"/>
                <a:sym typeface="Courier New"/>
              </a:rPr>
              <a:t>ONBUILD</a:t>
            </a:r>
            <a:r>
              <a:rPr lang="en-US" sz="1050">
                <a:solidFill>
                  <a:srgbClr val="33444C"/>
                </a:solidFill>
                <a:highlight>
                  <a:srgbClr val="FFFFFF"/>
                </a:highlight>
                <a:latin typeface="Open Sans"/>
                <a:ea typeface="Open Sans"/>
                <a:cs typeface="Open Sans"/>
                <a:sym typeface="Open Sans"/>
              </a:rPr>
              <a:t> instruction may not trigger </a:t>
            </a:r>
            <a:r>
              <a:rPr lang="en-US" sz="950">
                <a:solidFill>
                  <a:srgbClr val="33444C"/>
                </a:solidFill>
                <a:highlight>
                  <a:srgbClr val="FFFFFF"/>
                </a:highlight>
                <a:latin typeface="Courier New"/>
                <a:ea typeface="Courier New"/>
                <a:cs typeface="Courier New"/>
                <a:sym typeface="Courier New"/>
              </a:rPr>
              <a:t>FROM</a:t>
            </a:r>
            <a:r>
              <a:rPr lang="en-US" sz="1050">
                <a:solidFill>
                  <a:srgbClr val="33444C"/>
                </a:solidFill>
                <a:highlight>
                  <a:srgbClr val="FFFFFF"/>
                </a:highlight>
                <a:latin typeface="Open Sans"/>
                <a:ea typeface="Open Sans"/>
                <a:cs typeface="Open Sans"/>
                <a:sym typeface="Open Sans"/>
              </a:rPr>
              <a:t> or </a:t>
            </a:r>
            <a:r>
              <a:rPr lang="en-US" sz="950">
                <a:solidFill>
                  <a:srgbClr val="33444C"/>
                </a:solidFill>
                <a:highlight>
                  <a:srgbClr val="FFFFFF"/>
                </a:highlight>
                <a:latin typeface="Courier New"/>
                <a:ea typeface="Courier New"/>
                <a:cs typeface="Courier New"/>
                <a:sym typeface="Courier New"/>
              </a:rPr>
              <a:t>MAINTAINER</a:t>
            </a:r>
            <a:r>
              <a:rPr lang="en-US" sz="1050">
                <a:solidFill>
                  <a:srgbClr val="33444C"/>
                </a:solidFill>
                <a:highlight>
                  <a:srgbClr val="FFFFFF"/>
                </a:highlight>
                <a:latin typeface="Open Sans"/>
                <a:ea typeface="Open Sans"/>
                <a:cs typeface="Open Sans"/>
                <a:sym typeface="Open Sans"/>
              </a:rPr>
              <a:t> instructions.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1500"/>
              </a:spcBef>
              <a:spcAft>
                <a:spcPts val="0"/>
              </a:spcAft>
              <a:buSzPts val="1400"/>
              <a:buNone/>
            </a:pPr>
            <a:endParaRPr/>
          </a:p>
        </p:txBody>
      </p:sp>
      <p:sp>
        <p:nvSpPr>
          <p:cNvPr id="1724" name="Google Shape;1724;p5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5"/>
        <p:cNvGrpSpPr/>
        <p:nvPr/>
      </p:nvGrpSpPr>
      <p:grpSpPr>
        <a:xfrm>
          <a:off x="0" y="0"/>
          <a:ext cx="0" cy="0"/>
          <a:chOff x="0" y="0"/>
          <a:chExt cx="0" cy="0"/>
        </a:xfrm>
      </p:grpSpPr>
      <p:sp>
        <p:nvSpPr>
          <p:cNvPr id="1746" name="Google Shape;1746;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7" name="Google Shape;1747;p5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STOPSIGNAL</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STOPSIGNAL signal</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800"/>
              </a:spcAft>
              <a:buSzPts val="1100"/>
              <a:buNone/>
            </a:pPr>
            <a:br>
              <a:rPr lang="en-US" sz="1000">
                <a:solidFill>
                  <a:srgbClr val="333333"/>
                </a:solidFill>
                <a:highlight>
                  <a:srgbClr val="F5F5F5"/>
                </a:highlight>
                <a:latin typeface="Courier New"/>
                <a:ea typeface="Courier New"/>
                <a:cs typeface="Courier New"/>
                <a:sym typeface="Courier New"/>
              </a:rPr>
            </a:b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STOPSIGNAL</a:t>
            </a:r>
            <a:r>
              <a:rPr lang="en-US" sz="1050">
                <a:solidFill>
                  <a:srgbClr val="33444C"/>
                </a:solidFill>
                <a:highlight>
                  <a:srgbClr val="FFFFFF"/>
                </a:highlight>
                <a:latin typeface="Open Sans"/>
                <a:ea typeface="Open Sans"/>
                <a:cs typeface="Open Sans"/>
                <a:sym typeface="Open Sans"/>
              </a:rPr>
              <a:t> instruction sets the system call signal that will be sent to the container to exit. This signal can be a valid unsigned number that matches a position in the kernel’s syscall table, for instance 9, or a signal name in the format SIGNAME, for instance SIGKILL.</a:t>
            </a:r>
            <a:endParaRPr/>
          </a:p>
        </p:txBody>
      </p:sp>
      <p:sp>
        <p:nvSpPr>
          <p:cNvPr id="1748" name="Google Shape;1748;p5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
        <p:cNvGrpSpPr/>
        <p:nvPr/>
      </p:nvGrpSpPr>
      <p:grpSpPr>
        <a:xfrm>
          <a:off x="0" y="0"/>
          <a:ext cx="0" cy="0"/>
          <a:chOff x="0" y="0"/>
          <a:chExt cx="0" cy="0"/>
        </a:xfrm>
      </p:grpSpPr>
      <p:sp>
        <p:nvSpPr>
          <p:cNvPr id="1770" name="Google Shape;1770;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1" name="Google Shape;1771;p5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Explain ENTRYPOINT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An </a:t>
            </a:r>
            <a:r>
              <a:rPr lang="en-US" sz="950">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allows you to configure a container that will run as an executable.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ENTRYPOINT has two forms: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ENTRYPOINT ["executable", "param1", "param2"]</a:t>
            </a:r>
            <a:r>
              <a:rPr lang="en-US" sz="1050">
                <a:solidFill>
                  <a:srgbClr val="33444C"/>
                </a:solidFill>
                <a:highlight>
                  <a:srgbClr val="FFFFFF"/>
                </a:highlight>
                <a:latin typeface="Open Sans"/>
                <a:ea typeface="Open Sans"/>
                <a:cs typeface="Open Sans"/>
                <a:sym typeface="Open Sans"/>
              </a:rPr>
              <a:t> (</a:t>
            </a:r>
            <a:r>
              <a:rPr lang="en-US" sz="1050" i="1">
                <a:solidFill>
                  <a:srgbClr val="33444C"/>
                </a:solidFill>
                <a:highlight>
                  <a:srgbClr val="FFFFFF"/>
                </a:highlight>
                <a:latin typeface="Open Sans"/>
                <a:ea typeface="Open Sans"/>
                <a:cs typeface="Open Sans"/>
                <a:sym typeface="Open Sans"/>
              </a:rPr>
              <a:t>exec</a:t>
            </a:r>
            <a:r>
              <a:rPr lang="en-US" sz="1050">
                <a:solidFill>
                  <a:srgbClr val="33444C"/>
                </a:solidFill>
                <a:highlight>
                  <a:srgbClr val="FFFFFF"/>
                </a:highlight>
                <a:latin typeface="Open Sans"/>
                <a:ea typeface="Open Sans"/>
                <a:cs typeface="Open Sans"/>
                <a:sym typeface="Open Sans"/>
              </a:rPr>
              <a:t> form, preferred)</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Char char="●"/>
            </a:pPr>
            <a:r>
              <a:rPr lang="en-US" sz="950">
                <a:solidFill>
                  <a:srgbClr val="33444C"/>
                </a:solidFill>
                <a:highlight>
                  <a:srgbClr val="FFFFFF"/>
                </a:highlight>
                <a:latin typeface="Courier New"/>
                <a:ea typeface="Courier New"/>
                <a:cs typeface="Courier New"/>
                <a:sym typeface="Courier New"/>
              </a:rPr>
              <a:t>ENTRYPOINT command param1 param2</a:t>
            </a:r>
            <a:r>
              <a:rPr lang="en-US" sz="1050">
                <a:solidFill>
                  <a:srgbClr val="33444C"/>
                </a:solidFill>
                <a:highlight>
                  <a:srgbClr val="FFFFFF"/>
                </a:highlight>
                <a:latin typeface="Open Sans"/>
                <a:ea typeface="Open Sans"/>
                <a:cs typeface="Open Sans"/>
                <a:sym typeface="Open Sans"/>
              </a:rPr>
              <a:t> (</a:t>
            </a:r>
            <a:r>
              <a:rPr lang="en-US" sz="1050" i="1">
                <a:solidFill>
                  <a:srgbClr val="33444C"/>
                </a:solidFill>
                <a:highlight>
                  <a:srgbClr val="FFFFFF"/>
                </a:highlight>
                <a:latin typeface="Open Sans"/>
                <a:ea typeface="Open Sans"/>
                <a:cs typeface="Open Sans"/>
                <a:sym typeface="Open Sans"/>
              </a:rPr>
              <a:t>shell</a:t>
            </a:r>
            <a:r>
              <a:rPr lang="en-US" sz="1050">
                <a:solidFill>
                  <a:srgbClr val="33444C"/>
                </a:solidFill>
                <a:highlight>
                  <a:srgbClr val="FFFFFF"/>
                </a:highlight>
                <a:latin typeface="Open Sans"/>
                <a:ea typeface="Open Sans"/>
                <a:cs typeface="Open Sans"/>
                <a:sym typeface="Open Sans"/>
              </a:rPr>
              <a:t> form)</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Command line arguments to </a:t>
            </a:r>
            <a:r>
              <a:rPr lang="en-US" sz="950">
                <a:solidFill>
                  <a:srgbClr val="33444C"/>
                </a:solidFill>
                <a:highlight>
                  <a:srgbClr val="FFFFFF"/>
                </a:highlight>
                <a:latin typeface="Courier New"/>
                <a:ea typeface="Courier New"/>
                <a:cs typeface="Courier New"/>
                <a:sym typeface="Courier New"/>
              </a:rPr>
              <a:t>docker run &lt;image&gt;</a:t>
            </a:r>
            <a:r>
              <a:rPr lang="en-US" sz="1050">
                <a:solidFill>
                  <a:srgbClr val="33444C"/>
                </a:solidFill>
                <a:highlight>
                  <a:srgbClr val="FFFFFF"/>
                </a:highlight>
                <a:latin typeface="Open Sans"/>
                <a:ea typeface="Open Sans"/>
                <a:cs typeface="Open Sans"/>
                <a:sym typeface="Open Sans"/>
              </a:rPr>
              <a:t> will be appended after all elements in an </a:t>
            </a:r>
            <a:r>
              <a:rPr lang="en-US" sz="1050" i="1">
                <a:solidFill>
                  <a:srgbClr val="33444C"/>
                </a:solidFill>
                <a:highlight>
                  <a:srgbClr val="FFFFFF"/>
                </a:highlight>
                <a:latin typeface="Open Sans"/>
                <a:ea typeface="Open Sans"/>
                <a:cs typeface="Open Sans"/>
                <a:sym typeface="Open Sans"/>
              </a:rPr>
              <a:t>exec</a:t>
            </a:r>
            <a:r>
              <a:rPr lang="en-US" sz="1050">
                <a:solidFill>
                  <a:srgbClr val="33444C"/>
                </a:solidFill>
                <a:highlight>
                  <a:srgbClr val="FFFFFF"/>
                </a:highlight>
                <a:latin typeface="Open Sans"/>
                <a:ea typeface="Open Sans"/>
                <a:cs typeface="Open Sans"/>
                <a:sym typeface="Open Sans"/>
              </a:rPr>
              <a:t> form </a:t>
            </a: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and will override all elements specified using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This allows arguments to be passed to the entry point, i.e., </a:t>
            </a:r>
            <a:r>
              <a:rPr lang="en-US" sz="950">
                <a:solidFill>
                  <a:srgbClr val="33444C"/>
                </a:solidFill>
                <a:highlight>
                  <a:srgbClr val="FFFFFF"/>
                </a:highlight>
                <a:latin typeface="Courier New"/>
                <a:ea typeface="Courier New"/>
                <a:cs typeface="Courier New"/>
                <a:sym typeface="Courier New"/>
              </a:rPr>
              <a:t>docker run &lt;image&gt; -d</a:t>
            </a:r>
            <a:r>
              <a:rPr lang="en-US" sz="1050">
                <a:solidFill>
                  <a:srgbClr val="33444C"/>
                </a:solidFill>
                <a:highlight>
                  <a:srgbClr val="FFFFFF"/>
                </a:highlight>
                <a:latin typeface="Open Sans"/>
                <a:ea typeface="Open Sans"/>
                <a:cs typeface="Open Sans"/>
                <a:sym typeface="Open Sans"/>
              </a:rPr>
              <a:t> will pass the </a:t>
            </a:r>
            <a:r>
              <a:rPr lang="en-US" sz="950">
                <a:solidFill>
                  <a:srgbClr val="33444C"/>
                </a:solidFill>
                <a:highlight>
                  <a:srgbClr val="FFFFFF"/>
                </a:highlight>
                <a:latin typeface="Courier New"/>
                <a:ea typeface="Courier New"/>
                <a:cs typeface="Courier New"/>
                <a:sym typeface="Courier New"/>
              </a:rPr>
              <a:t>-d</a:t>
            </a:r>
            <a:r>
              <a:rPr lang="en-US" sz="1050">
                <a:solidFill>
                  <a:srgbClr val="33444C"/>
                </a:solidFill>
                <a:highlight>
                  <a:srgbClr val="FFFFFF"/>
                </a:highlight>
                <a:latin typeface="Open Sans"/>
                <a:ea typeface="Open Sans"/>
                <a:cs typeface="Open Sans"/>
                <a:sym typeface="Open Sans"/>
              </a:rPr>
              <a:t> argument to the entry point. You can override the </a:t>
            </a: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instruction using the </a:t>
            </a:r>
            <a:r>
              <a:rPr lang="en-US" sz="950">
                <a:solidFill>
                  <a:srgbClr val="33444C"/>
                </a:solidFill>
                <a:highlight>
                  <a:srgbClr val="FFFFFF"/>
                </a:highlight>
                <a:latin typeface="Courier New"/>
                <a:ea typeface="Courier New"/>
                <a:cs typeface="Courier New"/>
                <a:sym typeface="Courier New"/>
              </a:rPr>
              <a:t>docker run --entrypoint</a:t>
            </a:r>
            <a:r>
              <a:rPr lang="en-US" sz="1050">
                <a:solidFill>
                  <a:srgbClr val="33444C"/>
                </a:solidFill>
                <a:highlight>
                  <a:srgbClr val="FFFFFF"/>
                </a:highlight>
                <a:latin typeface="Open Sans"/>
                <a:ea typeface="Open Sans"/>
                <a:cs typeface="Open Sans"/>
                <a:sym typeface="Open Sans"/>
              </a:rPr>
              <a:t> flag.</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1050" i="1">
                <a:solidFill>
                  <a:srgbClr val="33444C"/>
                </a:solidFill>
                <a:highlight>
                  <a:srgbClr val="FFFFFF"/>
                </a:highlight>
                <a:latin typeface="Open Sans"/>
                <a:ea typeface="Open Sans"/>
                <a:cs typeface="Open Sans"/>
                <a:sym typeface="Open Sans"/>
              </a:rPr>
              <a:t>shell</a:t>
            </a:r>
            <a:r>
              <a:rPr lang="en-US" sz="1050">
                <a:solidFill>
                  <a:srgbClr val="33444C"/>
                </a:solidFill>
                <a:highlight>
                  <a:srgbClr val="FFFFFF"/>
                </a:highlight>
                <a:latin typeface="Open Sans"/>
                <a:ea typeface="Open Sans"/>
                <a:cs typeface="Open Sans"/>
                <a:sym typeface="Open Sans"/>
              </a:rPr>
              <a:t> form prevents any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or </a:t>
            </a:r>
            <a:r>
              <a:rPr lang="en-US" sz="950">
                <a:solidFill>
                  <a:srgbClr val="33444C"/>
                </a:solidFill>
                <a:highlight>
                  <a:srgbClr val="FFFFFF"/>
                </a:highlight>
                <a:latin typeface="Courier New"/>
                <a:ea typeface="Courier New"/>
                <a:cs typeface="Courier New"/>
                <a:sym typeface="Courier New"/>
              </a:rPr>
              <a:t>run</a:t>
            </a:r>
            <a:r>
              <a:rPr lang="en-US" sz="1050">
                <a:solidFill>
                  <a:srgbClr val="33444C"/>
                </a:solidFill>
                <a:highlight>
                  <a:srgbClr val="FFFFFF"/>
                </a:highlight>
                <a:latin typeface="Open Sans"/>
                <a:ea typeface="Open Sans"/>
                <a:cs typeface="Open Sans"/>
                <a:sym typeface="Open Sans"/>
              </a:rPr>
              <a:t> command line arguments from being used, but has the disadvantage that your </a:t>
            </a: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will be started as a subcommand of </a:t>
            </a:r>
            <a:r>
              <a:rPr lang="en-US" sz="950">
                <a:solidFill>
                  <a:srgbClr val="33444C"/>
                </a:solidFill>
                <a:highlight>
                  <a:srgbClr val="FFFFFF"/>
                </a:highlight>
                <a:latin typeface="Courier New"/>
                <a:ea typeface="Courier New"/>
                <a:cs typeface="Courier New"/>
                <a:sym typeface="Courier New"/>
              </a:rPr>
              <a:t>/bin/sh -c</a:t>
            </a:r>
            <a:r>
              <a:rPr lang="en-US" sz="1050">
                <a:solidFill>
                  <a:srgbClr val="33444C"/>
                </a:solidFill>
                <a:highlight>
                  <a:srgbClr val="FFFFFF"/>
                </a:highlight>
                <a:latin typeface="Open Sans"/>
                <a:ea typeface="Open Sans"/>
                <a:cs typeface="Open Sans"/>
                <a:sym typeface="Open Sans"/>
              </a:rPr>
              <a:t>, which does not pass signals. This means that the executable will not be the container’s </a:t>
            </a:r>
            <a:r>
              <a:rPr lang="en-US" sz="950">
                <a:solidFill>
                  <a:srgbClr val="33444C"/>
                </a:solidFill>
                <a:highlight>
                  <a:srgbClr val="FFFFFF"/>
                </a:highlight>
                <a:latin typeface="Courier New"/>
                <a:ea typeface="Courier New"/>
                <a:cs typeface="Courier New"/>
                <a:sym typeface="Courier New"/>
              </a:rPr>
              <a:t>PID 1</a:t>
            </a:r>
            <a:r>
              <a:rPr lang="en-US" sz="1050">
                <a:solidFill>
                  <a:srgbClr val="33444C"/>
                </a:solidFill>
                <a:highlight>
                  <a:srgbClr val="FFFFFF"/>
                </a:highlight>
                <a:latin typeface="Open Sans"/>
                <a:ea typeface="Open Sans"/>
                <a:cs typeface="Open Sans"/>
                <a:sym typeface="Open Sans"/>
              </a:rPr>
              <a:t> - and will </a:t>
            </a:r>
            <a:r>
              <a:rPr lang="en-US" sz="1050" i="1">
                <a:solidFill>
                  <a:srgbClr val="33444C"/>
                </a:solidFill>
                <a:highlight>
                  <a:srgbClr val="FFFFFF"/>
                </a:highlight>
                <a:latin typeface="Open Sans"/>
                <a:ea typeface="Open Sans"/>
                <a:cs typeface="Open Sans"/>
                <a:sym typeface="Open Sans"/>
              </a:rPr>
              <a:t>not</a:t>
            </a:r>
            <a:r>
              <a:rPr lang="en-US" sz="1050">
                <a:solidFill>
                  <a:srgbClr val="33444C"/>
                </a:solidFill>
                <a:highlight>
                  <a:srgbClr val="FFFFFF"/>
                </a:highlight>
                <a:latin typeface="Open Sans"/>
                <a:ea typeface="Open Sans"/>
                <a:cs typeface="Open Sans"/>
                <a:sym typeface="Open Sans"/>
              </a:rPr>
              <a:t> receive Unix signals - so your executable will not receive a </a:t>
            </a:r>
            <a:r>
              <a:rPr lang="en-US" sz="950">
                <a:solidFill>
                  <a:srgbClr val="33444C"/>
                </a:solidFill>
                <a:highlight>
                  <a:srgbClr val="FFFFFF"/>
                </a:highlight>
                <a:latin typeface="Courier New"/>
                <a:ea typeface="Courier New"/>
                <a:cs typeface="Courier New"/>
                <a:sym typeface="Courier New"/>
              </a:rPr>
              <a:t>SIGTERM</a:t>
            </a:r>
            <a:r>
              <a:rPr lang="en-US" sz="1050">
                <a:solidFill>
                  <a:srgbClr val="33444C"/>
                </a:solidFill>
                <a:highlight>
                  <a:srgbClr val="FFFFFF"/>
                </a:highlight>
                <a:latin typeface="Open Sans"/>
                <a:ea typeface="Open Sans"/>
                <a:cs typeface="Open Sans"/>
                <a:sym typeface="Open Sans"/>
              </a:rPr>
              <a:t> from </a:t>
            </a:r>
            <a:r>
              <a:rPr lang="en-US" sz="950">
                <a:solidFill>
                  <a:srgbClr val="33444C"/>
                </a:solidFill>
                <a:highlight>
                  <a:srgbClr val="FFFFFF"/>
                </a:highlight>
                <a:latin typeface="Courier New"/>
                <a:ea typeface="Courier New"/>
                <a:cs typeface="Courier New"/>
                <a:sym typeface="Courier New"/>
              </a:rPr>
              <a:t>docker stop &lt;container&gt;</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Only the last </a:t>
            </a: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instruction in the </a:t>
            </a:r>
            <a:r>
              <a:rPr lang="en-US" sz="950">
                <a:solidFill>
                  <a:srgbClr val="33444C"/>
                </a:solidFill>
                <a:highlight>
                  <a:srgbClr val="FFFFFF"/>
                </a:highlight>
                <a:latin typeface="Courier New"/>
                <a:ea typeface="Courier New"/>
                <a:cs typeface="Courier New"/>
                <a:sym typeface="Courier New"/>
              </a:rPr>
              <a:t>Dockerfile</a:t>
            </a:r>
            <a:r>
              <a:rPr lang="en-US" sz="1050">
                <a:solidFill>
                  <a:srgbClr val="33444C"/>
                </a:solidFill>
                <a:highlight>
                  <a:srgbClr val="FFFFFF"/>
                </a:highlight>
                <a:latin typeface="Open Sans"/>
                <a:ea typeface="Open Sans"/>
                <a:cs typeface="Open Sans"/>
                <a:sym typeface="Open Sans"/>
              </a:rPr>
              <a:t> will have an effect.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772" name="Google Shape;1772;p5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5" name="Google Shape;1795;p5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50">
                <a:solidFill>
                  <a:srgbClr val="33444C"/>
                </a:solidFill>
                <a:highlight>
                  <a:schemeClr val="lt1"/>
                </a:highlight>
                <a:latin typeface="Open Sans"/>
                <a:ea typeface="Open Sans"/>
                <a:cs typeface="Open Sans"/>
                <a:sym typeface="Open Sans"/>
              </a:rPr>
              <a:t>Explain the rules for CMD and ENTRYPOINT cooperation</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Both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and </a:t>
            </a: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instructions define what command gets executed when running a container. </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There are few rules that describe their co-operation.</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800"/>
              </a:spcBef>
              <a:spcAft>
                <a:spcPts val="0"/>
              </a:spcAft>
              <a:buClr>
                <a:srgbClr val="33444C"/>
              </a:buClr>
              <a:buSzPts val="1050"/>
              <a:buFont typeface="Open Sans"/>
              <a:buAutoNum type="arabicPeriod"/>
            </a:pPr>
            <a:r>
              <a:rPr lang="en-US" sz="1050">
                <a:solidFill>
                  <a:srgbClr val="33444C"/>
                </a:solidFill>
                <a:highlight>
                  <a:srgbClr val="FFFFFF"/>
                </a:highlight>
                <a:latin typeface="Open Sans"/>
                <a:ea typeface="Open Sans"/>
                <a:cs typeface="Open Sans"/>
                <a:sym typeface="Open Sans"/>
              </a:rPr>
              <a:t>Dockerfile should specify at least one of </a:t>
            </a: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or </a:t>
            </a: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commands.</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should be defined when using the container as an executable.</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should be used as a way of defining default arguments for an </a:t>
            </a:r>
            <a:r>
              <a:rPr lang="en-US" sz="950">
                <a:solidFill>
                  <a:srgbClr val="33444C"/>
                </a:solidFill>
                <a:highlight>
                  <a:srgbClr val="FFFFFF"/>
                </a:highlight>
                <a:latin typeface="Courier New"/>
                <a:ea typeface="Courier New"/>
                <a:cs typeface="Courier New"/>
                <a:sym typeface="Courier New"/>
              </a:rPr>
              <a:t>ENTRYPOINT</a:t>
            </a:r>
            <a:r>
              <a:rPr lang="en-US" sz="1050">
                <a:solidFill>
                  <a:srgbClr val="33444C"/>
                </a:solidFill>
                <a:highlight>
                  <a:srgbClr val="FFFFFF"/>
                </a:highlight>
                <a:latin typeface="Open Sans"/>
                <a:ea typeface="Open Sans"/>
                <a:cs typeface="Open Sans"/>
                <a:sym typeface="Open Sans"/>
              </a:rPr>
              <a:t> command or for executing an ad-hoc command in a container.</a:t>
            </a:r>
            <a:endParaRPr sz="1050">
              <a:solidFill>
                <a:srgbClr val="33444C"/>
              </a:solidFill>
              <a:highlight>
                <a:srgbClr val="FFFFFF"/>
              </a:highlight>
              <a:latin typeface="Open Sans"/>
              <a:ea typeface="Open Sans"/>
              <a:cs typeface="Open Sans"/>
              <a:sym typeface="Open Sans"/>
            </a:endParaRPr>
          </a:p>
          <a:p>
            <a:pPr marL="457200" lvl="0" indent="-295275" algn="l" rtl="0">
              <a:lnSpc>
                <a:spcPct val="115000"/>
              </a:lnSpc>
              <a:spcBef>
                <a:spcPts val="0"/>
              </a:spcBef>
              <a:spcAft>
                <a:spcPts val="0"/>
              </a:spcAft>
              <a:buClr>
                <a:srgbClr val="33444C"/>
              </a:buClr>
              <a:buSzPts val="1050"/>
              <a:buFont typeface="Open Sans"/>
              <a:buAutoNum type="arabicPeriod"/>
            </a:pPr>
            <a:r>
              <a:rPr lang="en-US" sz="950">
                <a:solidFill>
                  <a:srgbClr val="33444C"/>
                </a:solidFill>
                <a:highlight>
                  <a:srgbClr val="FFFFFF"/>
                </a:highlight>
                <a:latin typeface="Courier New"/>
                <a:ea typeface="Courier New"/>
                <a:cs typeface="Courier New"/>
                <a:sym typeface="Courier New"/>
              </a:rPr>
              <a:t>CMD</a:t>
            </a:r>
            <a:r>
              <a:rPr lang="en-US" sz="1050">
                <a:solidFill>
                  <a:srgbClr val="33444C"/>
                </a:solidFill>
                <a:highlight>
                  <a:srgbClr val="FFFFFF"/>
                </a:highlight>
                <a:latin typeface="Open Sans"/>
                <a:ea typeface="Open Sans"/>
                <a:cs typeface="Open Sans"/>
                <a:sym typeface="Open Sans"/>
              </a:rPr>
              <a:t> will be overridden when running the container with alternative arguments.</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1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1796" name="Google Shape;1796;p5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p:cNvGrpSpPr/>
        <p:nvPr/>
      </p:nvGrpSpPr>
      <p:grpSpPr>
        <a:xfrm>
          <a:off x="0" y="0"/>
          <a:ext cx="0" cy="0"/>
          <a:chOff x="0" y="0"/>
          <a:chExt cx="0" cy="0"/>
        </a:xfrm>
      </p:grpSpPr>
      <p:sp>
        <p:nvSpPr>
          <p:cNvPr id="1818" name="Google Shape;1818;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9" name="Google Shape;1819;p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000">
                <a:solidFill>
                  <a:srgbClr val="33444C"/>
                </a:solidFill>
                <a:highlight>
                  <a:schemeClr val="lt1"/>
                </a:highlight>
                <a:latin typeface="Open Sans"/>
                <a:ea typeface="Open Sans"/>
                <a:cs typeface="Open Sans"/>
                <a:sym typeface="Open Sans"/>
              </a:rPr>
              <a:t>Explain the rules for Healthcheck</a:t>
            </a:r>
            <a:endParaRPr sz="10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00">
              <a:solidFill>
                <a:srgbClr val="33444C"/>
              </a:solidFill>
              <a:highlight>
                <a:srgbClr val="FFFFFF"/>
              </a:highlight>
              <a:latin typeface="Open Sans"/>
              <a:ea typeface="Open Sans"/>
              <a:cs typeface="Open Sans"/>
              <a:sym typeface="Open Sans"/>
            </a:endParaRPr>
          </a:p>
          <a:p>
            <a:pPr marL="0" lvl="0" indent="0" algn="l" rtl="0">
              <a:lnSpc>
                <a:spcPct val="150000"/>
              </a:lnSpc>
              <a:spcBef>
                <a:spcPts val="800"/>
              </a:spcBef>
              <a:spcAft>
                <a:spcPts val="0"/>
              </a:spcAft>
              <a:buClr>
                <a:schemeClr val="dk1"/>
              </a:buClr>
              <a:buSzPts val="1100"/>
              <a:buFont typeface="Arial"/>
              <a:buNone/>
            </a:pPr>
            <a:r>
              <a:rPr lang="en-US" sz="1000" i="1">
                <a:solidFill>
                  <a:srgbClr val="434343"/>
                </a:solidFill>
                <a:latin typeface="Open Sans"/>
                <a:ea typeface="Open Sans"/>
                <a:cs typeface="Open Sans"/>
                <a:sym typeface="Open Sans"/>
              </a:rPr>
              <a:t>HEALTHCHECK</a:t>
            </a:r>
            <a:r>
              <a:rPr lang="en-US" sz="1000">
                <a:solidFill>
                  <a:srgbClr val="434343"/>
                </a:solidFill>
                <a:latin typeface="Open Sans"/>
                <a:ea typeface="Open Sans"/>
                <a:cs typeface="Open Sans"/>
                <a:sym typeface="Open Sans"/>
              </a:rPr>
              <a:t> helps to identify whether applications are working in the desired fashion or not.</a:t>
            </a:r>
            <a:endParaRPr sz="1000">
              <a:solidFill>
                <a:srgbClr val="434343"/>
              </a:solidFill>
              <a:latin typeface="Open Sans"/>
              <a:ea typeface="Open Sans"/>
              <a:cs typeface="Open Sans"/>
              <a:sym typeface="Open Sans"/>
            </a:endParaRPr>
          </a:p>
          <a:p>
            <a:pPr marL="0" lvl="0" indent="0" algn="l" rtl="0">
              <a:lnSpc>
                <a:spcPct val="150000"/>
              </a:lnSpc>
              <a:spcBef>
                <a:spcPts val="800"/>
              </a:spcBef>
              <a:spcAft>
                <a:spcPts val="0"/>
              </a:spcAft>
              <a:buClr>
                <a:schemeClr val="dk1"/>
              </a:buClr>
              <a:buSzPts val="1100"/>
              <a:buFont typeface="Arial"/>
              <a:buNone/>
            </a:pPr>
            <a:endParaRPr sz="1000">
              <a:solidFill>
                <a:srgbClr val="434343"/>
              </a:solidFill>
              <a:latin typeface="Open Sans"/>
              <a:ea typeface="Open Sans"/>
              <a:cs typeface="Open Sans"/>
              <a:sym typeface="Open Sans"/>
            </a:endParaRPr>
          </a:p>
          <a:p>
            <a:pPr marL="0" lvl="0" indent="0" algn="l" rtl="0">
              <a:lnSpc>
                <a:spcPct val="150000"/>
              </a:lnSpc>
              <a:spcBef>
                <a:spcPts val="800"/>
              </a:spcBef>
              <a:spcAft>
                <a:spcPts val="0"/>
              </a:spcAft>
              <a:buClr>
                <a:schemeClr val="dk1"/>
              </a:buClr>
              <a:buSzPts val="1100"/>
              <a:buFont typeface="Arial"/>
              <a:buNone/>
            </a:pPr>
            <a:r>
              <a:rPr lang="en-US" sz="1000">
                <a:solidFill>
                  <a:srgbClr val="434343"/>
                </a:solidFill>
                <a:latin typeface="Open Sans"/>
                <a:ea typeface="Open Sans"/>
                <a:cs typeface="Open Sans"/>
                <a:sym typeface="Open Sans"/>
              </a:rPr>
              <a:t>Forms of </a:t>
            </a:r>
            <a:r>
              <a:rPr lang="en-US" sz="1000" i="1">
                <a:solidFill>
                  <a:srgbClr val="434343"/>
                </a:solidFill>
                <a:latin typeface="Open Sans"/>
                <a:ea typeface="Open Sans"/>
                <a:cs typeface="Open Sans"/>
                <a:sym typeface="Open Sans"/>
              </a:rPr>
              <a:t>HEALTHCHECK</a:t>
            </a:r>
            <a:r>
              <a:rPr lang="en-US" sz="1000">
                <a:solidFill>
                  <a:srgbClr val="434343"/>
                </a:solidFill>
                <a:latin typeface="Open Sans"/>
                <a:ea typeface="Open Sans"/>
                <a:cs typeface="Open Sans"/>
                <a:sym typeface="Open Sans"/>
              </a:rPr>
              <a:t> :</a:t>
            </a:r>
            <a:endParaRPr sz="1000">
              <a:solidFill>
                <a:srgbClr val="434343"/>
              </a:solidFill>
              <a:latin typeface="Open Sans"/>
              <a:ea typeface="Open Sans"/>
              <a:cs typeface="Open Sans"/>
              <a:sym typeface="Open Sans"/>
            </a:endParaRPr>
          </a:p>
          <a:p>
            <a:pPr marL="457200" lvl="0" indent="-292100" algn="l" rtl="0">
              <a:lnSpc>
                <a:spcPct val="150000"/>
              </a:lnSpc>
              <a:spcBef>
                <a:spcPts val="800"/>
              </a:spcBef>
              <a:spcAft>
                <a:spcPts val="0"/>
              </a:spcAft>
              <a:buClr>
                <a:srgbClr val="434343"/>
              </a:buClr>
              <a:buSzPts val="1000"/>
              <a:buFont typeface="Open Sans"/>
              <a:buAutoNum type="arabicPeriod"/>
            </a:pPr>
            <a:r>
              <a:rPr lang="en-US" sz="1000" i="1">
                <a:solidFill>
                  <a:srgbClr val="434343"/>
                </a:solidFill>
                <a:latin typeface="Open Sans"/>
                <a:ea typeface="Open Sans"/>
                <a:cs typeface="Open Sans"/>
                <a:sym typeface="Open Sans"/>
              </a:rPr>
              <a:t>HEALTHCHECK [OPTIONS] CMD command</a:t>
            </a:r>
            <a:r>
              <a:rPr lang="en-US" sz="1000">
                <a:solidFill>
                  <a:srgbClr val="434343"/>
                </a:solidFill>
                <a:latin typeface="Open Sans"/>
                <a:ea typeface="Open Sans"/>
                <a:cs typeface="Open Sans"/>
                <a:sym typeface="Open Sans"/>
              </a:rPr>
              <a:t>: This command helps in checking the container health by running a command inside it.</a:t>
            </a:r>
            <a:endParaRPr sz="1000">
              <a:solidFill>
                <a:srgbClr val="434343"/>
              </a:solidFill>
              <a:latin typeface="Open Sans"/>
              <a:ea typeface="Open Sans"/>
              <a:cs typeface="Open Sans"/>
              <a:sym typeface="Open Sans"/>
            </a:endParaRPr>
          </a:p>
          <a:p>
            <a:pPr marL="457200" lvl="0" indent="-292100" algn="l" rtl="0">
              <a:lnSpc>
                <a:spcPct val="150000"/>
              </a:lnSpc>
              <a:spcBef>
                <a:spcPts val="0"/>
              </a:spcBef>
              <a:spcAft>
                <a:spcPts val="0"/>
              </a:spcAft>
              <a:buClr>
                <a:srgbClr val="434343"/>
              </a:buClr>
              <a:buSzPts val="1000"/>
              <a:buFont typeface="Open Sans"/>
              <a:buAutoNum type="arabicPeriod"/>
            </a:pPr>
            <a:r>
              <a:rPr lang="en-US" sz="1000" i="1">
                <a:solidFill>
                  <a:srgbClr val="434343"/>
                </a:solidFill>
                <a:latin typeface="Open Sans"/>
                <a:ea typeface="Open Sans"/>
                <a:cs typeface="Open Sans"/>
                <a:sym typeface="Open Sans"/>
              </a:rPr>
              <a:t>HEALTHCHECK NONE</a:t>
            </a:r>
            <a:r>
              <a:rPr lang="en-US" sz="1000">
                <a:solidFill>
                  <a:srgbClr val="434343"/>
                </a:solidFill>
                <a:latin typeface="Open Sans"/>
                <a:ea typeface="Open Sans"/>
                <a:cs typeface="Open Sans"/>
                <a:sym typeface="Open Sans"/>
              </a:rPr>
              <a:t>: This disables the health check that is inherited from the base image.</a:t>
            </a:r>
            <a:endParaRPr sz="1000">
              <a:solidFill>
                <a:srgbClr val="434343"/>
              </a:solidFill>
              <a:latin typeface="Open Sans"/>
              <a:ea typeface="Open Sans"/>
              <a:cs typeface="Open Sans"/>
              <a:sym typeface="Open Sans"/>
            </a:endParaRPr>
          </a:p>
          <a:p>
            <a:pPr marL="0" lvl="0" indent="0" algn="l" rtl="0">
              <a:lnSpc>
                <a:spcPct val="200000"/>
              </a:lnSpc>
              <a:spcBef>
                <a:spcPts val="0"/>
              </a:spcBef>
              <a:spcAft>
                <a:spcPts val="0"/>
              </a:spcAft>
              <a:buClr>
                <a:schemeClr val="dk1"/>
              </a:buClr>
              <a:buSzPts val="1100"/>
              <a:buFont typeface="Arial"/>
              <a:buNone/>
            </a:pPr>
            <a:endParaRPr sz="1000">
              <a:solidFill>
                <a:srgbClr val="434343"/>
              </a:solidFill>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00">
              <a:solidFill>
                <a:srgbClr val="33444C"/>
              </a:solidFill>
              <a:highlight>
                <a:srgbClr val="FFFFFF"/>
              </a:highlight>
              <a:latin typeface="Open Sans"/>
              <a:ea typeface="Open Sans"/>
              <a:cs typeface="Open Sans"/>
              <a:sym typeface="Open Sans"/>
            </a:endParaRPr>
          </a:p>
        </p:txBody>
      </p:sp>
      <p:sp>
        <p:nvSpPr>
          <p:cNvPr id="1820" name="Google Shape;1820;p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
        <p:cNvGrpSpPr/>
        <p:nvPr/>
      </p:nvGrpSpPr>
      <p:grpSpPr>
        <a:xfrm>
          <a:off x="0" y="0"/>
          <a:ext cx="0" cy="0"/>
          <a:chOff x="0" y="0"/>
          <a:chExt cx="0" cy="0"/>
        </a:xfrm>
      </p:grpSpPr>
      <p:sp>
        <p:nvSpPr>
          <p:cNvPr id="1842" name="Google Shape;1842;p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3" name="Google Shape;1843;p5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200000"/>
              </a:lnSpc>
              <a:spcBef>
                <a:spcPts val="800"/>
              </a:spcBef>
              <a:spcAft>
                <a:spcPts val="0"/>
              </a:spcAft>
              <a:buClr>
                <a:schemeClr val="dk1"/>
              </a:buClr>
              <a:buSzPts val="2200"/>
              <a:buFont typeface="Arial"/>
              <a:buNone/>
            </a:pPr>
            <a:r>
              <a:rPr lang="en-US" sz="1100">
                <a:solidFill>
                  <a:srgbClr val="434343"/>
                </a:solidFill>
                <a:latin typeface="Open Sans"/>
                <a:ea typeface="Open Sans"/>
                <a:cs typeface="Open Sans"/>
                <a:sym typeface="Open Sans"/>
              </a:rPr>
              <a:t>Explain instructions and type of exit codes</a:t>
            </a:r>
            <a:endParaRPr sz="1100">
              <a:solidFill>
                <a:srgbClr val="434343"/>
              </a:solidFill>
              <a:latin typeface="Open Sans"/>
              <a:ea typeface="Open Sans"/>
              <a:cs typeface="Open Sans"/>
              <a:sym typeface="Open Sans"/>
            </a:endParaRPr>
          </a:p>
          <a:p>
            <a:pPr marL="0" lvl="0" indent="0" algn="l" rtl="0">
              <a:lnSpc>
                <a:spcPct val="200000"/>
              </a:lnSpc>
              <a:spcBef>
                <a:spcPts val="800"/>
              </a:spcBef>
              <a:spcAft>
                <a:spcPts val="0"/>
              </a:spcAft>
              <a:buClr>
                <a:schemeClr val="dk1"/>
              </a:buClr>
              <a:buSzPts val="2200"/>
              <a:buFont typeface="Arial"/>
              <a:buNone/>
            </a:pPr>
            <a:r>
              <a:rPr lang="en-US" sz="1100">
                <a:solidFill>
                  <a:srgbClr val="434343"/>
                </a:solidFill>
                <a:latin typeface="Open Sans"/>
                <a:ea typeface="Open Sans"/>
                <a:cs typeface="Open Sans"/>
                <a:sym typeface="Open Sans"/>
              </a:rPr>
              <a:t>Command’s exit status:</a:t>
            </a:r>
            <a:endParaRPr sz="1100">
              <a:solidFill>
                <a:srgbClr val="434343"/>
              </a:solidFill>
              <a:latin typeface="Open Sans"/>
              <a:ea typeface="Open Sans"/>
              <a:cs typeface="Open Sans"/>
              <a:sym typeface="Open Sans"/>
            </a:endParaRPr>
          </a:p>
          <a:p>
            <a:pPr marL="457200" lvl="0" indent="-298450" algn="l" rtl="0">
              <a:lnSpc>
                <a:spcPct val="200000"/>
              </a:lnSpc>
              <a:spcBef>
                <a:spcPts val="800"/>
              </a:spcBef>
              <a:spcAft>
                <a:spcPts val="0"/>
              </a:spcAft>
              <a:buClr>
                <a:srgbClr val="434343"/>
              </a:buClr>
              <a:buSzPts val="1100"/>
              <a:buFont typeface="Open Sans"/>
              <a:buChar char="●"/>
            </a:pPr>
            <a:r>
              <a:rPr lang="en-US" sz="1100">
                <a:solidFill>
                  <a:srgbClr val="434343"/>
                </a:solidFill>
                <a:latin typeface="Open Sans"/>
                <a:ea typeface="Open Sans"/>
                <a:cs typeface="Open Sans"/>
                <a:sym typeface="Open Sans"/>
              </a:rPr>
              <a:t>0: This is identified as success and conveys that the container is healthy.</a:t>
            </a:r>
            <a:endParaRPr sz="1100">
              <a:solidFill>
                <a:srgbClr val="434343"/>
              </a:solidFill>
              <a:latin typeface="Open Sans"/>
              <a:ea typeface="Open Sans"/>
              <a:cs typeface="Open Sans"/>
              <a:sym typeface="Open Sans"/>
            </a:endParaRPr>
          </a:p>
          <a:p>
            <a:pPr marL="457200" lvl="0" indent="-298450" algn="l" rtl="0">
              <a:lnSpc>
                <a:spcPct val="200000"/>
              </a:lnSpc>
              <a:spcBef>
                <a:spcPts val="0"/>
              </a:spcBef>
              <a:spcAft>
                <a:spcPts val="0"/>
              </a:spcAft>
              <a:buClr>
                <a:srgbClr val="434343"/>
              </a:buClr>
              <a:buSzPts val="1100"/>
              <a:buFont typeface="Open Sans"/>
              <a:buChar char="●"/>
            </a:pPr>
            <a:r>
              <a:rPr lang="en-US" sz="1100">
                <a:solidFill>
                  <a:srgbClr val="434343"/>
                </a:solidFill>
                <a:latin typeface="Open Sans"/>
                <a:ea typeface="Open Sans"/>
                <a:cs typeface="Open Sans"/>
                <a:sym typeface="Open Sans"/>
              </a:rPr>
              <a:t>1: This is identified as failure and conveys that the container is not healthy.</a:t>
            </a:r>
            <a:endParaRPr sz="1100">
              <a:solidFill>
                <a:srgbClr val="434343"/>
              </a:solidFill>
              <a:latin typeface="Open Sans"/>
              <a:ea typeface="Open Sans"/>
              <a:cs typeface="Open Sans"/>
              <a:sym typeface="Open Sans"/>
            </a:endParaRPr>
          </a:p>
          <a:p>
            <a:pPr marL="457200" lvl="0" indent="-298450" algn="l" rtl="0">
              <a:lnSpc>
                <a:spcPct val="200000"/>
              </a:lnSpc>
              <a:spcBef>
                <a:spcPts val="0"/>
              </a:spcBef>
              <a:spcAft>
                <a:spcPts val="0"/>
              </a:spcAft>
              <a:buClr>
                <a:srgbClr val="434343"/>
              </a:buClr>
              <a:buSzPts val="1100"/>
              <a:buFont typeface="Open Sans"/>
              <a:buChar char="●"/>
            </a:pPr>
            <a:r>
              <a:rPr lang="en-US" sz="1100">
                <a:solidFill>
                  <a:srgbClr val="434343"/>
                </a:solidFill>
                <a:latin typeface="Open Sans"/>
                <a:ea typeface="Open Sans"/>
                <a:cs typeface="Open Sans"/>
                <a:sym typeface="Open Sans"/>
              </a:rPr>
              <a:t>2: This is identified as reserved and tells not to use the exit code.</a:t>
            </a:r>
            <a:endParaRPr sz="1100"/>
          </a:p>
          <a:p>
            <a:pPr marL="0" lvl="0" indent="0" algn="l" rtl="0">
              <a:lnSpc>
                <a:spcPct val="100000"/>
              </a:lnSpc>
              <a:spcBef>
                <a:spcPts val="800"/>
              </a:spcBef>
              <a:spcAft>
                <a:spcPts val="0"/>
              </a:spcAft>
              <a:buSzPts val="1400"/>
              <a:buNone/>
            </a:pPr>
            <a:endParaRPr sz="1050">
              <a:solidFill>
                <a:srgbClr val="33444C"/>
              </a:solidFill>
              <a:highlight>
                <a:schemeClr val="lt1"/>
              </a:highlight>
              <a:latin typeface="Open Sans"/>
              <a:ea typeface="Open Sans"/>
              <a:cs typeface="Open Sans"/>
              <a:sym typeface="Open Sans"/>
            </a:endParaRPr>
          </a:p>
        </p:txBody>
      </p:sp>
      <p:sp>
        <p:nvSpPr>
          <p:cNvPr id="1844" name="Google Shape;1844;p5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p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09" name="Google Shape;60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8"/>
        <p:cNvGrpSpPr/>
        <p:nvPr/>
      </p:nvGrpSpPr>
      <p:grpSpPr>
        <a:xfrm>
          <a:off x="0" y="0"/>
          <a:ext cx="0" cy="0"/>
          <a:chOff x="0" y="0"/>
          <a:chExt cx="0" cy="0"/>
        </a:xfrm>
      </p:grpSpPr>
      <p:sp>
        <p:nvSpPr>
          <p:cNvPr id="1879" name="Google Shape;1879;p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0" name="Google Shape;1880;p6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81" name="Google Shape;1881;p6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7" name="Google Shape;1887;p6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88" name="Google Shape;1888;p6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3" name="Google Shape;1893;p6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800"/>
              </a:spcBef>
              <a:spcAft>
                <a:spcPts val="0"/>
              </a:spcAft>
              <a:buSzPts val="1100"/>
              <a:buNone/>
            </a:pPr>
            <a:r>
              <a:rPr lang="en-US" sz="1400">
                <a:solidFill>
                  <a:srgbClr val="434343"/>
                </a:solidFill>
                <a:latin typeface="Open Sans"/>
                <a:ea typeface="Open Sans"/>
                <a:cs typeface="Open Sans"/>
                <a:sym typeface="Open Sans"/>
              </a:rPr>
              <a:t>Explain layers</a:t>
            </a:r>
            <a:endParaRPr sz="1400">
              <a:solidFill>
                <a:srgbClr val="434343"/>
              </a:solidFill>
              <a:latin typeface="Open Sans"/>
              <a:ea typeface="Open Sans"/>
              <a:cs typeface="Open Sans"/>
              <a:sym typeface="Open Sans"/>
            </a:endParaRPr>
          </a:p>
          <a:p>
            <a:pPr marL="0" lvl="0" indent="0" algn="l" rtl="0">
              <a:lnSpc>
                <a:spcPct val="150000"/>
              </a:lnSpc>
              <a:spcBef>
                <a:spcPts val="800"/>
              </a:spcBef>
              <a:spcAft>
                <a:spcPts val="0"/>
              </a:spcAft>
              <a:buSzPts val="1100"/>
              <a:buNone/>
            </a:pPr>
            <a:r>
              <a:rPr lang="en-US" sz="1400">
                <a:solidFill>
                  <a:srgbClr val="434343"/>
                </a:solidFill>
                <a:latin typeface="Open Sans"/>
                <a:ea typeface="Open Sans"/>
                <a:cs typeface="Open Sans"/>
                <a:sym typeface="Open Sans"/>
              </a:rPr>
              <a:t>Different layers collaborate to form an image. In other words, image consist of different layers where each layer is a Dockerfile instruction.</a:t>
            </a:r>
            <a:endParaRPr sz="1400">
              <a:solidFill>
                <a:srgbClr val="434343"/>
              </a:solidFill>
              <a:latin typeface="Open Sans"/>
              <a:ea typeface="Open Sans"/>
              <a:cs typeface="Open Sans"/>
              <a:sym typeface="Open Sans"/>
            </a:endParaRPr>
          </a:p>
          <a:p>
            <a:pPr marL="0" lvl="0" indent="0" algn="l" rtl="0">
              <a:lnSpc>
                <a:spcPct val="150000"/>
              </a:lnSpc>
              <a:spcBef>
                <a:spcPts val="800"/>
              </a:spcBef>
              <a:spcAft>
                <a:spcPts val="0"/>
              </a:spcAft>
              <a:buSzPts val="1100"/>
              <a:buNone/>
            </a:pPr>
            <a:endParaRPr sz="1400">
              <a:solidFill>
                <a:srgbClr val="434343"/>
              </a:solidFill>
              <a:latin typeface="Open Sans"/>
              <a:ea typeface="Open Sans"/>
              <a:cs typeface="Open Sans"/>
              <a:sym typeface="Open Sans"/>
            </a:endParaRPr>
          </a:p>
          <a:p>
            <a:pPr marL="0" lvl="0" indent="0" algn="l" rtl="0">
              <a:lnSpc>
                <a:spcPct val="150000"/>
              </a:lnSpc>
              <a:spcBef>
                <a:spcPts val="800"/>
              </a:spcBef>
              <a:spcAft>
                <a:spcPts val="0"/>
              </a:spcAft>
              <a:buSzPts val="1100"/>
              <a:buNone/>
            </a:pPr>
            <a:r>
              <a:rPr lang="en-US" sz="1400">
                <a:solidFill>
                  <a:srgbClr val="434343"/>
                </a:solidFill>
                <a:latin typeface="Open Sans"/>
                <a:ea typeface="Open Sans"/>
                <a:cs typeface="Open Sans"/>
                <a:sym typeface="Open Sans"/>
              </a:rPr>
              <a:t>The first layer is made from instruction FROM (first from the bottom)</a:t>
            </a:r>
            <a:endParaRPr sz="1400">
              <a:solidFill>
                <a:srgbClr val="434343"/>
              </a:solidFill>
              <a:latin typeface="Open Sans"/>
              <a:ea typeface="Open Sans"/>
              <a:cs typeface="Open Sans"/>
              <a:sym typeface="Open Sans"/>
            </a:endParaRPr>
          </a:p>
          <a:p>
            <a:pPr marL="0" lvl="0" indent="0" algn="l" rtl="0">
              <a:lnSpc>
                <a:spcPct val="150000"/>
              </a:lnSpc>
              <a:spcBef>
                <a:spcPts val="800"/>
              </a:spcBef>
              <a:spcAft>
                <a:spcPts val="0"/>
              </a:spcAft>
              <a:buSzPts val="1100"/>
              <a:buNone/>
            </a:pPr>
            <a:r>
              <a:rPr lang="en-US" sz="1400">
                <a:solidFill>
                  <a:srgbClr val="434343"/>
                </a:solidFill>
                <a:latin typeface="Open Sans"/>
                <a:ea typeface="Open Sans"/>
                <a:cs typeface="Open Sans"/>
                <a:sym typeface="Open Sans"/>
              </a:rPr>
              <a:t>The second layer is made from instruction COPY (second from the bottom)</a:t>
            </a:r>
            <a:endParaRPr sz="1400">
              <a:solidFill>
                <a:srgbClr val="434343"/>
              </a:solidFill>
              <a:latin typeface="Open Sans"/>
              <a:ea typeface="Open Sans"/>
              <a:cs typeface="Open Sans"/>
              <a:sym typeface="Open Sans"/>
            </a:endParaRPr>
          </a:p>
          <a:p>
            <a:pPr marL="0" lvl="0" indent="0" algn="l" rtl="0">
              <a:lnSpc>
                <a:spcPct val="150000"/>
              </a:lnSpc>
              <a:spcBef>
                <a:spcPts val="800"/>
              </a:spcBef>
              <a:spcAft>
                <a:spcPts val="0"/>
              </a:spcAft>
              <a:buSzPts val="1100"/>
              <a:buNone/>
            </a:pPr>
            <a:r>
              <a:rPr lang="en-US" sz="1400">
                <a:solidFill>
                  <a:srgbClr val="434343"/>
                </a:solidFill>
                <a:latin typeface="Open Sans"/>
                <a:ea typeface="Open Sans"/>
                <a:cs typeface="Open Sans"/>
                <a:sym typeface="Open Sans"/>
              </a:rPr>
              <a:t>and so on.</a:t>
            </a:r>
            <a:endParaRPr sz="1400">
              <a:solidFill>
                <a:srgbClr val="434343"/>
              </a:solidFill>
              <a:latin typeface="Open Sans"/>
              <a:ea typeface="Open Sans"/>
              <a:cs typeface="Open Sans"/>
              <a:sym typeface="Open Sans"/>
            </a:endParaRPr>
          </a:p>
          <a:p>
            <a:pPr marL="0" lvl="0" indent="0" algn="l" rtl="0">
              <a:lnSpc>
                <a:spcPct val="150000"/>
              </a:lnSpc>
              <a:spcBef>
                <a:spcPts val="800"/>
              </a:spcBef>
              <a:spcAft>
                <a:spcPts val="800"/>
              </a:spcAft>
              <a:buClr>
                <a:schemeClr val="dk1"/>
              </a:buClr>
              <a:buSzPts val="1100"/>
              <a:buFont typeface="Arial"/>
              <a:buNone/>
            </a:pPr>
            <a:endParaRPr sz="1400">
              <a:solidFill>
                <a:srgbClr val="434343"/>
              </a:solidFill>
              <a:latin typeface="Open Sans"/>
              <a:ea typeface="Open Sans"/>
              <a:cs typeface="Open Sans"/>
              <a:sym typeface="Open Sans"/>
            </a:endParaRPr>
          </a:p>
        </p:txBody>
      </p:sp>
      <p:sp>
        <p:nvSpPr>
          <p:cNvPr id="1894" name="Google Shape;1894;p6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2"/>
        <p:cNvGrpSpPr/>
        <p:nvPr/>
      </p:nvGrpSpPr>
      <p:grpSpPr>
        <a:xfrm>
          <a:off x="0" y="0"/>
          <a:ext cx="0" cy="0"/>
          <a:chOff x="0" y="0"/>
          <a:chExt cx="0" cy="0"/>
        </a:xfrm>
      </p:grpSpPr>
      <p:sp>
        <p:nvSpPr>
          <p:cNvPr id="1933" name="Google Shape;1933;g77d18fd548_0_59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containers and layers</a:t>
            </a:r>
            <a:endParaRPr/>
          </a:p>
          <a:p>
            <a:pPr marL="0" lvl="0" indent="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The major difference between a container and an image is the top writable layer. All writes to the container that add new or modify existing data are stored in this writable layer. When the container is deleted, the writable layer is also deleted. The underlying image remains unchanged.</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containers are building blocks for applications. Each container is an image with a readable/writeable layer on top of a bunch of read-only layers. These layers (also called intermediate images) are generated when the commands in the Dockerfile are executed during the Docker image build.</a:t>
            </a:r>
            <a:endParaRPr/>
          </a:p>
        </p:txBody>
      </p:sp>
      <p:sp>
        <p:nvSpPr>
          <p:cNvPr id="1934" name="Google Shape;1934;g77d18fd548_0_5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0"/>
        <p:cNvGrpSpPr/>
        <p:nvPr/>
      </p:nvGrpSpPr>
      <p:grpSpPr>
        <a:xfrm>
          <a:off x="0" y="0"/>
          <a:ext cx="0" cy="0"/>
          <a:chOff x="0" y="0"/>
          <a:chExt cx="0" cy="0"/>
        </a:xfrm>
      </p:grpSpPr>
      <p:sp>
        <p:nvSpPr>
          <p:cNvPr id="1941" name="Google Shape;1941;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2" name="Google Shape;1942;p6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how to  identify the layers</a:t>
            </a:r>
            <a:endParaRPr/>
          </a:p>
          <a:p>
            <a:pPr marL="0" lvl="0" indent="0" algn="l" rtl="0">
              <a:lnSpc>
                <a:spcPct val="100000"/>
              </a:lnSpc>
              <a:spcBef>
                <a:spcPts val="0"/>
              </a:spcBef>
              <a:spcAft>
                <a:spcPts val="0"/>
              </a:spcAft>
              <a:buSzPts val="1400"/>
              <a:buNone/>
            </a:pPr>
            <a:r>
              <a:rPr lang="en-US"/>
              <a:t>Create at least 2 images by using Dockerfile</a:t>
            </a:r>
            <a:endParaRPr/>
          </a:p>
          <a:p>
            <a:pPr marL="0" lvl="0" indent="0" algn="l" rtl="0">
              <a:lnSpc>
                <a:spcPct val="100000"/>
              </a:lnSpc>
              <a:spcBef>
                <a:spcPts val="0"/>
              </a:spcBef>
              <a:spcAft>
                <a:spcPts val="0"/>
              </a:spcAft>
              <a:buSzPts val="1400"/>
              <a:buNone/>
            </a:pPr>
            <a:r>
              <a:rPr lang="en-US"/>
              <a:t>use these codes to first identify the image id and then use that ID in the next code to know about the layers of that particular image.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1943" name="Google Shape;1943;p6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4"/>
        <p:cNvGrpSpPr/>
        <p:nvPr/>
      </p:nvGrpSpPr>
      <p:grpSpPr>
        <a:xfrm>
          <a:off x="0" y="0"/>
          <a:ext cx="0" cy="0"/>
          <a:chOff x="0" y="0"/>
          <a:chExt cx="0" cy="0"/>
        </a:xfrm>
      </p:grpSpPr>
      <p:sp>
        <p:nvSpPr>
          <p:cNvPr id="1955" name="Google Shape;1955;g77d18fd548_0_5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container size on disk</a:t>
            </a:r>
            <a:endParaRPr/>
          </a:p>
          <a:p>
            <a:pPr marL="0" lvl="0" indent="0" algn="l" rtl="0">
              <a:lnSpc>
                <a:spcPct val="100000"/>
              </a:lnSpc>
              <a:spcBef>
                <a:spcPts val="0"/>
              </a:spcBef>
              <a:spcAft>
                <a:spcPts val="0"/>
              </a:spcAft>
              <a:buSzPts val="1400"/>
              <a:buNone/>
            </a:pPr>
            <a:r>
              <a:rPr lang="en-US"/>
              <a:t>To view the approximate size of a running container, you can use the docker ps -s command. Two different columns relate to size.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size: the amount of data (on disk) that is used for the writable layer of each container.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virtual size: the amount of data used for the read-only image data used by the container plus the container’s writable layer size. Multiple containers may share some or all read-only image data. Two containers started from the same image share 100% of the read-only data, while two containers with different images which have layers in common share those common layers. Therefore, you can’t just total the virtual sizes. This over-estimates the total disk usage by a potentially non-trivial amount.</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total disk space used by all of the running containers on disk is some combination of each container’s size and the virtual size values. If multiple containers started from the same exact image, the total size on disk for these containers would be SUM (size of containers) plus one image size (virtual size- size).</a:t>
            </a:r>
            <a:endParaRPr/>
          </a:p>
        </p:txBody>
      </p:sp>
      <p:sp>
        <p:nvSpPr>
          <p:cNvPr id="1956" name="Google Shape;1956;g77d18fd548_0_5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1"/>
        <p:cNvGrpSpPr/>
        <p:nvPr/>
      </p:nvGrpSpPr>
      <p:grpSpPr>
        <a:xfrm>
          <a:off x="0" y="0"/>
          <a:ext cx="0" cy="0"/>
          <a:chOff x="0" y="0"/>
          <a:chExt cx="0" cy="0"/>
        </a:xfrm>
      </p:grpSpPr>
      <p:sp>
        <p:nvSpPr>
          <p:cNvPr id="1962" name="Google Shape;1962;g77d18fd548_0_60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number of ways a container can take up disk space</a:t>
            </a:r>
            <a:endParaRPr/>
          </a:p>
        </p:txBody>
      </p:sp>
      <p:sp>
        <p:nvSpPr>
          <p:cNvPr id="1963" name="Google Shape;1963;g77d18fd548_0_6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8"/>
        <p:cNvGrpSpPr/>
        <p:nvPr/>
      </p:nvGrpSpPr>
      <p:grpSpPr>
        <a:xfrm>
          <a:off x="0" y="0"/>
          <a:ext cx="0" cy="0"/>
          <a:chOff x="0" y="0"/>
          <a:chExt cx="0" cy="0"/>
        </a:xfrm>
      </p:grpSpPr>
      <p:sp>
        <p:nvSpPr>
          <p:cNvPr id="1969" name="Google Shape;1969;p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0" name="Google Shape;1970;p6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71" name="Google Shape;1971;p6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4"/>
        <p:cNvGrpSpPr/>
        <p:nvPr/>
      </p:nvGrpSpPr>
      <p:grpSpPr>
        <a:xfrm>
          <a:off x="0" y="0"/>
          <a:ext cx="0" cy="0"/>
          <a:chOff x="0" y="0"/>
          <a:chExt cx="0" cy="0"/>
        </a:xfrm>
      </p:grpSpPr>
      <p:sp>
        <p:nvSpPr>
          <p:cNvPr id="1975" name="Google Shape;1975;p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6" name="Google Shape;1976;p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flattening</a:t>
            </a:r>
            <a:endParaRPr/>
          </a:p>
          <a:p>
            <a:pPr marL="0" lvl="0" indent="0" algn="l" rtl="0">
              <a:lnSpc>
                <a:spcPct val="100000"/>
              </a:lnSpc>
              <a:spcBef>
                <a:spcPts val="0"/>
              </a:spcBef>
              <a:spcAft>
                <a:spcPts val="0"/>
              </a:spcAft>
              <a:buSzPts val="1400"/>
              <a:buNone/>
            </a:pPr>
            <a:r>
              <a:rPr lang="en-US"/>
              <a:t>Here we will discuss how to flatten the image with multiple layer into single layer.</a:t>
            </a:r>
            <a:endParaRPr/>
          </a:p>
          <a:p>
            <a:pPr marL="0" lvl="0" indent="0" algn="l" rtl="0">
              <a:lnSpc>
                <a:spcPct val="100000"/>
              </a:lnSpc>
              <a:spcBef>
                <a:spcPts val="0"/>
              </a:spcBef>
              <a:spcAft>
                <a:spcPts val="0"/>
              </a:spcAft>
              <a:buSzPts val="1400"/>
              <a:buNone/>
            </a:pPr>
            <a:endParaRPr/>
          </a:p>
        </p:txBody>
      </p:sp>
      <p:sp>
        <p:nvSpPr>
          <p:cNvPr id="1977" name="Google Shape;1977;p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
        <p:cNvGrpSpPr/>
        <p:nvPr/>
      </p:nvGrpSpPr>
      <p:grpSpPr>
        <a:xfrm>
          <a:off x="0" y="0"/>
          <a:ext cx="0" cy="0"/>
          <a:chOff x="0" y="0"/>
          <a:chExt cx="0" cy="0"/>
        </a:xfrm>
      </p:grpSpPr>
      <p:sp>
        <p:nvSpPr>
          <p:cNvPr id="1999" name="Google Shape;1999;p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0" name="Google Shape;2000;p6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how to flatten the containers</a:t>
            </a:r>
            <a:endParaRPr/>
          </a:p>
          <a:p>
            <a:pPr marL="0" lvl="0" indent="0" algn="l" rtl="0">
              <a:lnSpc>
                <a:spcPct val="100000"/>
              </a:lnSpc>
              <a:spcBef>
                <a:spcPts val="0"/>
              </a:spcBef>
              <a:spcAft>
                <a:spcPts val="0"/>
              </a:spcAft>
              <a:buSzPts val="1400"/>
              <a:buNone/>
            </a:pPr>
            <a:r>
              <a:rPr lang="en-US" b="1"/>
              <a:t>Only containers can be flattened.</a:t>
            </a:r>
            <a:endParaRPr b="1"/>
          </a:p>
          <a:p>
            <a:pPr marL="0" lvl="0" indent="0" algn="l" rtl="0">
              <a:lnSpc>
                <a:spcPct val="100000"/>
              </a:lnSpc>
              <a:spcBef>
                <a:spcPts val="0"/>
              </a:spcBef>
              <a:spcAft>
                <a:spcPts val="0"/>
              </a:spcAft>
              <a:buSzPts val="1400"/>
              <a:buNone/>
            </a:pPr>
            <a:r>
              <a:rPr lang="en-US"/>
              <a:t>The images can be flattened by creating a container from an image and then export it to tarball and then importing that container back.</a:t>
            </a:r>
            <a:endParaRPr/>
          </a:p>
          <a:p>
            <a:pPr marL="0" lvl="0" indent="0" algn="l" rtl="0">
              <a:lnSpc>
                <a:spcPct val="100000"/>
              </a:lnSpc>
              <a:spcBef>
                <a:spcPts val="0"/>
              </a:spcBef>
              <a:spcAft>
                <a:spcPts val="0"/>
              </a:spcAft>
              <a:buSzPts val="1400"/>
              <a:buNone/>
            </a:pPr>
            <a:r>
              <a:rPr lang="en-US"/>
              <a:t>This method will not preserve the history of the container.</a:t>
            </a:r>
            <a:endParaRPr/>
          </a:p>
          <a:p>
            <a:pPr marL="0" lvl="0" indent="0" algn="l" rtl="0">
              <a:lnSpc>
                <a:spcPct val="100000"/>
              </a:lnSpc>
              <a:spcBef>
                <a:spcPts val="0"/>
              </a:spcBef>
              <a:spcAft>
                <a:spcPts val="0"/>
              </a:spcAft>
              <a:buSzPts val="1400"/>
              <a:buNone/>
            </a:pPr>
            <a:endParaRPr/>
          </a:p>
        </p:txBody>
      </p:sp>
      <p:sp>
        <p:nvSpPr>
          <p:cNvPr id="2001" name="Google Shape;2001;p6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4" name="Google Shape;614;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Explain the overview of image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To build your own image, you create a </a:t>
            </a:r>
            <a:r>
              <a:rPr lang="en-US" sz="1050" i="1">
                <a:solidFill>
                  <a:srgbClr val="33444C"/>
                </a:solidFill>
                <a:highlight>
                  <a:srgbClr val="FFFFFF"/>
                </a:highlight>
                <a:latin typeface="Open Sans"/>
                <a:ea typeface="Open Sans"/>
                <a:cs typeface="Open Sans"/>
                <a:sym typeface="Open Sans"/>
              </a:rPr>
              <a:t>Dockerfile</a:t>
            </a:r>
            <a:r>
              <a:rPr lang="en-US" sz="1050">
                <a:solidFill>
                  <a:srgbClr val="33444C"/>
                </a:solidFill>
                <a:highlight>
                  <a:srgbClr val="FFFFFF"/>
                </a:highlight>
                <a:latin typeface="Open Sans"/>
                <a:ea typeface="Open Sans"/>
                <a:cs typeface="Open Sans"/>
                <a:sym typeface="Open Sans"/>
              </a:rPr>
              <a:t> with a simple syntax for defining the steps needed to create the image and run it. Each instruction in a Dockerfile creates a layer in the image. When you change the Dockerfile and rebuild the image, only those layers which have changed are rebuilt. This is part of what makes images so lightweight, small, and fast, when compared to other virtualization technologies.</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An </a:t>
            </a:r>
            <a:r>
              <a:rPr lang="en-US" sz="1050" i="1">
                <a:solidFill>
                  <a:srgbClr val="33444C"/>
                </a:solidFill>
                <a:highlight>
                  <a:srgbClr val="FFFFFF"/>
                </a:highlight>
                <a:latin typeface="Open Sans"/>
                <a:ea typeface="Open Sans"/>
                <a:cs typeface="Open Sans"/>
                <a:sym typeface="Open Sans"/>
              </a:rPr>
              <a:t>image</a:t>
            </a:r>
            <a:r>
              <a:rPr lang="en-US" sz="1050">
                <a:solidFill>
                  <a:srgbClr val="33444C"/>
                </a:solidFill>
                <a:highlight>
                  <a:srgbClr val="FFFFFF"/>
                </a:highlight>
                <a:latin typeface="Open Sans"/>
                <a:ea typeface="Open Sans"/>
                <a:cs typeface="Open Sans"/>
                <a:sym typeface="Open Sans"/>
              </a:rPr>
              <a:t> is a read-only template with instructions for creating a Docker container. </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Tell dockerfile and its instructions will be discussed later in detail and there will be demos on the same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615" name="Google Shape;615;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9"/>
        <p:cNvGrpSpPr/>
        <p:nvPr/>
      </p:nvGrpSpPr>
      <p:grpSpPr>
        <a:xfrm>
          <a:off x="0" y="0"/>
          <a:ext cx="0" cy="0"/>
          <a:chOff x="0" y="0"/>
          <a:chExt cx="0" cy="0"/>
        </a:xfrm>
      </p:grpSpPr>
      <p:sp>
        <p:nvSpPr>
          <p:cNvPr id="2020" name="Google Shape;2020;p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1" name="Google Shape;2021;p6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22" name="Google Shape;2022;p6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5"/>
        <p:cNvGrpSpPr/>
        <p:nvPr/>
      </p:nvGrpSpPr>
      <p:grpSpPr>
        <a:xfrm>
          <a:off x="0" y="0"/>
          <a:ext cx="0" cy="0"/>
          <a:chOff x="0" y="0"/>
          <a:chExt cx="0" cy="0"/>
        </a:xfrm>
      </p:grpSpPr>
      <p:sp>
        <p:nvSpPr>
          <p:cNvPr id="2026" name="Google Shape;2026;p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7" name="Google Shape;2027;p6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100">
                <a:solidFill>
                  <a:srgbClr val="33444C"/>
                </a:solidFill>
                <a:highlight>
                  <a:srgbClr val="FFFFFF"/>
                </a:highlight>
                <a:latin typeface="Open Sans"/>
                <a:ea typeface="Open Sans"/>
                <a:cs typeface="Open Sans"/>
                <a:sym typeface="Open Sans"/>
              </a:rPr>
              <a:t>Explain and perform Docker Commit:</a:t>
            </a:r>
            <a:br>
              <a:rPr lang="en-US" sz="1100">
                <a:solidFill>
                  <a:srgbClr val="33444C"/>
                </a:solidFill>
                <a:highlight>
                  <a:srgbClr val="FFFFFF"/>
                </a:highlight>
                <a:latin typeface="Open Sans"/>
                <a:ea typeface="Open Sans"/>
                <a:cs typeface="Open Sans"/>
                <a:sym typeface="Open Sans"/>
              </a:rPr>
            </a:br>
            <a:endParaRPr sz="11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100">
                <a:solidFill>
                  <a:srgbClr val="33444C"/>
                </a:solidFill>
                <a:highlight>
                  <a:srgbClr val="FFFFFF"/>
                </a:highlight>
                <a:latin typeface="Open Sans"/>
                <a:ea typeface="Open Sans"/>
                <a:cs typeface="Open Sans"/>
                <a:sym typeface="Open Sans"/>
              </a:rPr>
              <a:t>It can be useful to commit a container’s file changes or settings into a new image. This allows you to debug a container by running an interactive shell, or to export a working dataset to another server.</a:t>
            </a:r>
            <a:endParaRPr sz="11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1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100">
                <a:solidFill>
                  <a:srgbClr val="33444C"/>
                </a:solidFill>
                <a:highlight>
                  <a:srgbClr val="FFFFFF"/>
                </a:highlight>
                <a:latin typeface="Open Sans"/>
                <a:ea typeface="Open Sans"/>
                <a:cs typeface="Open Sans"/>
                <a:sym typeface="Open Sans"/>
              </a:rPr>
              <a:t>By default, the container being committed and its processes will be paused while the image is committed. This reduces the likelihood of encountering data corruption during the process of creating the commit. If this behavior is undesired, set the </a:t>
            </a:r>
            <a:r>
              <a:rPr lang="en-US" sz="1100">
                <a:latin typeface="Open Sans"/>
                <a:ea typeface="Open Sans"/>
                <a:cs typeface="Open Sans"/>
                <a:sym typeface="Open Sans"/>
              </a:rPr>
              <a:t>--pause</a:t>
            </a:r>
            <a:r>
              <a:rPr lang="en-US" sz="1100">
                <a:solidFill>
                  <a:srgbClr val="33444C"/>
                </a:solidFill>
                <a:highlight>
                  <a:srgbClr val="FFFFFF"/>
                </a:highlight>
                <a:latin typeface="Open Sans"/>
                <a:ea typeface="Open Sans"/>
                <a:cs typeface="Open Sans"/>
                <a:sym typeface="Open Sans"/>
              </a:rPr>
              <a:t> option to false.</a:t>
            </a:r>
            <a:endParaRPr sz="11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1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100">
                <a:solidFill>
                  <a:srgbClr val="33444C"/>
                </a:solidFill>
                <a:highlight>
                  <a:srgbClr val="FFFFFF"/>
                </a:highlight>
                <a:latin typeface="Open Sans"/>
                <a:ea typeface="Open Sans"/>
                <a:cs typeface="Open Sans"/>
                <a:sym typeface="Open Sans"/>
              </a:rPr>
              <a:t>The </a:t>
            </a:r>
            <a:r>
              <a:rPr lang="en-US" sz="1100">
                <a:latin typeface="Open Sans"/>
                <a:ea typeface="Open Sans"/>
                <a:cs typeface="Open Sans"/>
                <a:sym typeface="Open Sans"/>
              </a:rPr>
              <a:t>--change</a:t>
            </a:r>
            <a:r>
              <a:rPr lang="en-US" sz="1100">
                <a:solidFill>
                  <a:srgbClr val="33444C"/>
                </a:solidFill>
                <a:highlight>
                  <a:srgbClr val="FFFFFF"/>
                </a:highlight>
                <a:latin typeface="Open Sans"/>
                <a:ea typeface="Open Sans"/>
                <a:cs typeface="Open Sans"/>
                <a:sym typeface="Open Sans"/>
              </a:rPr>
              <a:t> option will apply </a:t>
            </a:r>
            <a:r>
              <a:rPr lang="en-US" sz="1100">
                <a:latin typeface="Open Sans"/>
                <a:ea typeface="Open Sans"/>
                <a:cs typeface="Open Sans"/>
                <a:sym typeface="Open Sans"/>
              </a:rPr>
              <a:t>Dockerfile</a:t>
            </a:r>
            <a:r>
              <a:rPr lang="en-US" sz="1100">
                <a:solidFill>
                  <a:srgbClr val="33444C"/>
                </a:solidFill>
                <a:highlight>
                  <a:srgbClr val="FFFFFF"/>
                </a:highlight>
                <a:latin typeface="Open Sans"/>
                <a:ea typeface="Open Sans"/>
                <a:cs typeface="Open Sans"/>
                <a:sym typeface="Open Sans"/>
              </a:rPr>
              <a:t> instructions to the image that is created. Supported </a:t>
            </a:r>
            <a:r>
              <a:rPr lang="en-US" sz="1100">
                <a:latin typeface="Open Sans"/>
                <a:ea typeface="Open Sans"/>
                <a:cs typeface="Open Sans"/>
                <a:sym typeface="Open Sans"/>
              </a:rPr>
              <a:t>Dockerfile</a:t>
            </a:r>
            <a:r>
              <a:rPr lang="en-US" sz="1100">
                <a:solidFill>
                  <a:srgbClr val="33444C"/>
                </a:solidFill>
                <a:highlight>
                  <a:srgbClr val="FFFFFF"/>
                </a:highlight>
                <a:latin typeface="Open Sans"/>
                <a:ea typeface="Open Sans"/>
                <a:cs typeface="Open Sans"/>
                <a:sym typeface="Open Sans"/>
              </a:rPr>
              <a:t> instructions: </a:t>
            </a:r>
            <a:r>
              <a:rPr lang="en-US" sz="1100">
                <a:latin typeface="Open Sans"/>
                <a:ea typeface="Open Sans"/>
                <a:cs typeface="Open Sans"/>
                <a:sym typeface="Open Sans"/>
              </a:rPr>
              <a:t>CMD</a:t>
            </a:r>
            <a:r>
              <a:rPr lang="en-US" sz="1100">
                <a:solidFill>
                  <a:srgbClr val="33444C"/>
                </a:solidFill>
                <a:highlight>
                  <a:srgbClr val="FFFFFF"/>
                </a:highlight>
                <a:latin typeface="Open Sans"/>
                <a:ea typeface="Open Sans"/>
                <a:cs typeface="Open Sans"/>
                <a:sym typeface="Open Sans"/>
              </a:rPr>
              <a:t>|</a:t>
            </a:r>
            <a:r>
              <a:rPr lang="en-US" sz="1100">
                <a:latin typeface="Open Sans"/>
                <a:ea typeface="Open Sans"/>
                <a:cs typeface="Open Sans"/>
                <a:sym typeface="Open Sans"/>
              </a:rPr>
              <a:t>ENTRYPOINT</a:t>
            </a:r>
            <a:r>
              <a:rPr lang="en-US" sz="1100">
                <a:solidFill>
                  <a:srgbClr val="33444C"/>
                </a:solidFill>
                <a:highlight>
                  <a:srgbClr val="FFFFFF"/>
                </a:highlight>
                <a:latin typeface="Open Sans"/>
                <a:ea typeface="Open Sans"/>
                <a:cs typeface="Open Sans"/>
                <a:sym typeface="Open Sans"/>
              </a:rPr>
              <a:t>|</a:t>
            </a:r>
            <a:r>
              <a:rPr lang="en-US" sz="1100">
                <a:latin typeface="Open Sans"/>
                <a:ea typeface="Open Sans"/>
                <a:cs typeface="Open Sans"/>
                <a:sym typeface="Open Sans"/>
              </a:rPr>
              <a:t>ENV</a:t>
            </a:r>
            <a:r>
              <a:rPr lang="en-US" sz="1100">
                <a:solidFill>
                  <a:srgbClr val="33444C"/>
                </a:solidFill>
                <a:highlight>
                  <a:srgbClr val="FFFFFF"/>
                </a:highlight>
                <a:latin typeface="Open Sans"/>
                <a:ea typeface="Open Sans"/>
                <a:cs typeface="Open Sans"/>
                <a:sym typeface="Open Sans"/>
              </a:rPr>
              <a:t>|</a:t>
            </a:r>
            <a:r>
              <a:rPr lang="en-US" sz="1100">
                <a:latin typeface="Open Sans"/>
                <a:ea typeface="Open Sans"/>
                <a:cs typeface="Open Sans"/>
                <a:sym typeface="Open Sans"/>
              </a:rPr>
              <a:t>EXPOSE</a:t>
            </a:r>
            <a:r>
              <a:rPr lang="en-US" sz="1100">
                <a:solidFill>
                  <a:srgbClr val="33444C"/>
                </a:solidFill>
                <a:highlight>
                  <a:srgbClr val="FFFFFF"/>
                </a:highlight>
                <a:latin typeface="Open Sans"/>
                <a:ea typeface="Open Sans"/>
                <a:cs typeface="Open Sans"/>
                <a:sym typeface="Open Sans"/>
              </a:rPr>
              <a:t>|</a:t>
            </a:r>
            <a:r>
              <a:rPr lang="en-US" sz="1100">
                <a:latin typeface="Open Sans"/>
                <a:ea typeface="Open Sans"/>
                <a:cs typeface="Open Sans"/>
                <a:sym typeface="Open Sans"/>
              </a:rPr>
              <a:t>LABEL</a:t>
            </a:r>
            <a:r>
              <a:rPr lang="en-US" sz="1100">
                <a:solidFill>
                  <a:srgbClr val="33444C"/>
                </a:solidFill>
                <a:highlight>
                  <a:srgbClr val="FFFFFF"/>
                </a:highlight>
                <a:latin typeface="Open Sans"/>
                <a:ea typeface="Open Sans"/>
                <a:cs typeface="Open Sans"/>
                <a:sym typeface="Open Sans"/>
              </a:rPr>
              <a:t>|</a:t>
            </a:r>
            <a:r>
              <a:rPr lang="en-US" sz="1100">
                <a:latin typeface="Open Sans"/>
                <a:ea typeface="Open Sans"/>
                <a:cs typeface="Open Sans"/>
                <a:sym typeface="Open Sans"/>
              </a:rPr>
              <a:t>ONBUILD</a:t>
            </a:r>
            <a:r>
              <a:rPr lang="en-US" sz="1100">
                <a:solidFill>
                  <a:srgbClr val="33444C"/>
                </a:solidFill>
                <a:highlight>
                  <a:srgbClr val="FFFFFF"/>
                </a:highlight>
                <a:latin typeface="Open Sans"/>
                <a:ea typeface="Open Sans"/>
                <a:cs typeface="Open Sans"/>
                <a:sym typeface="Open Sans"/>
              </a:rPr>
              <a:t>|</a:t>
            </a:r>
            <a:r>
              <a:rPr lang="en-US" sz="1100">
                <a:latin typeface="Open Sans"/>
                <a:ea typeface="Open Sans"/>
                <a:cs typeface="Open Sans"/>
                <a:sym typeface="Open Sans"/>
              </a:rPr>
              <a:t>USER</a:t>
            </a:r>
            <a:r>
              <a:rPr lang="en-US" sz="1100">
                <a:solidFill>
                  <a:srgbClr val="33444C"/>
                </a:solidFill>
                <a:highlight>
                  <a:srgbClr val="FFFFFF"/>
                </a:highlight>
                <a:latin typeface="Open Sans"/>
                <a:ea typeface="Open Sans"/>
                <a:cs typeface="Open Sans"/>
                <a:sym typeface="Open Sans"/>
              </a:rPr>
              <a:t>|</a:t>
            </a:r>
            <a:r>
              <a:rPr lang="en-US" sz="1100">
                <a:latin typeface="Open Sans"/>
                <a:ea typeface="Open Sans"/>
                <a:cs typeface="Open Sans"/>
                <a:sym typeface="Open Sans"/>
              </a:rPr>
              <a:t>VOLUME</a:t>
            </a:r>
            <a:r>
              <a:rPr lang="en-US" sz="1100">
                <a:solidFill>
                  <a:srgbClr val="33444C"/>
                </a:solidFill>
                <a:highlight>
                  <a:srgbClr val="FFFFFF"/>
                </a:highlight>
                <a:latin typeface="Open Sans"/>
                <a:ea typeface="Open Sans"/>
                <a:cs typeface="Open Sans"/>
                <a:sym typeface="Open Sans"/>
              </a:rPr>
              <a:t>|</a:t>
            </a:r>
            <a:r>
              <a:rPr lang="en-US" sz="1100">
                <a:latin typeface="Open Sans"/>
                <a:ea typeface="Open Sans"/>
                <a:cs typeface="Open Sans"/>
                <a:sym typeface="Open Sans"/>
              </a:rPr>
              <a:t>WORKDIR</a:t>
            </a:r>
            <a:endParaRPr sz="1100">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100">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100">
                <a:latin typeface="Open Sans"/>
                <a:ea typeface="Open Sans"/>
                <a:cs typeface="Open Sans"/>
                <a:sym typeface="Open Sans"/>
              </a:rPr>
              <a:t>Commiting a container:</a:t>
            </a:r>
            <a:endParaRPr sz="1100">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100">
              <a:latin typeface="Open Sans"/>
              <a:ea typeface="Open Sans"/>
              <a:cs typeface="Open Sans"/>
              <a:sym typeface="Open Sans"/>
            </a:endParaRPr>
          </a:p>
          <a:p>
            <a:pPr marL="88900" marR="88900" lvl="0" indent="0" algn="l" rtl="0">
              <a:lnSpc>
                <a:spcPct val="142857"/>
              </a:lnSpc>
              <a:spcBef>
                <a:spcPts val="0"/>
              </a:spcBef>
              <a:spcAft>
                <a:spcPts val="0"/>
              </a:spcAft>
              <a:buClr>
                <a:schemeClr val="dk1"/>
              </a:buClr>
              <a:buSzPts val="1100"/>
              <a:buFont typeface="Arial"/>
              <a:buNone/>
            </a:pPr>
            <a:r>
              <a:rPr lang="en-US" sz="1100">
                <a:solidFill>
                  <a:srgbClr val="434343"/>
                </a:solidFill>
                <a:latin typeface="Open Sans"/>
                <a:ea typeface="Open Sans"/>
                <a:cs typeface="Open Sans"/>
                <a:sym typeface="Open Sans"/>
              </a:rPr>
              <a:t>$ docker ps</a:t>
            </a:r>
            <a:endParaRPr sz="1100">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chemeClr val="dk1"/>
              </a:buClr>
              <a:buSzPts val="1100"/>
              <a:buFont typeface="Arial"/>
              <a:buNone/>
            </a:pPr>
            <a:r>
              <a:rPr lang="en-US" sz="1100" b="1">
                <a:solidFill>
                  <a:srgbClr val="434343"/>
                </a:solidFill>
                <a:latin typeface="Open Sans"/>
                <a:ea typeface="Open Sans"/>
                <a:cs typeface="Open Sans"/>
                <a:sym typeface="Open Sans"/>
              </a:rPr>
              <a:t>$ docker commit ContainerID repository:tag</a:t>
            </a:r>
            <a:endParaRPr sz="1100" b="1">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chemeClr val="dk1"/>
              </a:buClr>
              <a:buSzPts val="1100"/>
              <a:buFont typeface="Arial"/>
              <a:buNone/>
            </a:pPr>
            <a:r>
              <a:rPr lang="en-US" sz="1100">
                <a:solidFill>
                  <a:srgbClr val="434343"/>
                </a:solidFill>
                <a:latin typeface="Open Sans"/>
                <a:ea typeface="Open Sans"/>
                <a:cs typeface="Open Sans"/>
                <a:sym typeface="Open Sans"/>
              </a:rPr>
              <a:t>$ docker images</a:t>
            </a:r>
            <a:endParaRPr sz="1100">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chemeClr val="dk1"/>
              </a:buClr>
              <a:buSzPts val="1100"/>
              <a:buFont typeface="Arial"/>
              <a:buNone/>
            </a:pPr>
            <a:endParaRPr sz="1100">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800"/>
              </a:spcAft>
              <a:buClr>
                <a:schemeClr val="dk1"/>
              </a:buClr>
              <a:buSzPts val="1100"/>
              <a:buFont typeface="Arial"/>
              <a:buNone/>
            </a:pPr>
            <a:r>
              <a:rPr lang="en-US" sz="1100">
                <a:solidFill>
                  <a:srgbClr val="434343"/>
                </a:solidFill>
                <a:latin typeface="Open Sans"/>
                <a:ea typeface="Open Sans"/>
                <a:cs typeface="Open Sans"/>
                <a:sym typeface="Open Sans"/>
              </a:rPr>
              <a:t>Tutorial: it’s in the skipped slide number 68</a:t>
            </a:r>
            <a:endParaRPr sz="1100">
              <a:solidFill>
                <a:srgbClr val="434343"/>
              </a:solidFill>
              <a:latin typeface="Open Sans"/>
              <a:ea typeface="Open Sans"/>
              <a:cs typeface="Open Sans"/>
              <a:sym typeface="Open Sans"/>
            </a:endParaRPr>
          </a:p>
        </p:txBody>
      </p:sp>
      <p:sp>
        <p:nvSpPr>
          <p:cNvPr id="2028" name="Google Shape;2028;p6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71</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5"/>
        <p:cNvGrpSpPr/>
        <p:nvPr/>
      </p:nvGrpSpPr>
      <p:grpSpPr>
        <a:xfrm>
          <a:off x="0" y="0"/>
          <a:ext cx="0" cy="0"/>
          <a:chOff x="0" y="0"/>
          <a:chExt cx="0" cy="0"/>
        </a:xfrm>
      </p:grpSpPr>
      <p:sp>
        <p:nvSpPr>
          <p:cNvPr id="2036" name="Google Shape;2036;p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7" name="Google Shape;2037;p6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40000"/>
              </a:lnSpc>
              <a:spcBef>
                <a:spcPts val="1500"/>
              </a:spcBef>
              <a:spcAft>
                <a:spcPts val="0"/>
              </a:spcAft>
              <a:buClr>
                <a:schemeClr val="dk1"/>
              </a:buClr>
              <a:buSzPts val="1100"/>
              <a:buFont typeface="Arial"/>
              <a:buNone/>
            </a:pPr>
            <a:r>
              <a:rPr lang="en-US" sz="1800" b="1">
                <a:solidFill>
                  <a:srgbClr val="333333"/>
                </a:solidFill>
                <a:latin typeface="Arial"/>
                <a:ea typeface="Arial"/>
                <a:cs typeface="Arial"/>
                <a:sym typeface="Arial"/>
              </a:rPr>
              <a:t>Pulling the image and running the container</a:t>
            </a:r>
            <a:endParaRPr sz="1800" b="1">
              <a:solidFill>
                <a:srgbClr val="333333"/>
              </a:solidFill>
              <a:latin typeface="Arial"/>
              <a:ea typeface="Arial"/>
              <a:cs typeface="Arial"/>
              <a:sym typeface="Arial"/>
            </a:endParaRPr>
          </a:p>
          <a:p>
            <a:pPr marL="0" lvl="0" indent="0" algn="l" rtl="0">
              <a:lnSpc>
                <a:spcPct val="115000"/>
              </a:lnSpc>
              <a:spcBef>
                <a:spcPts val="800"/>
              </a:spcBef>
              <a:spcAft>
                <a:spcPts val="0"/>
              </a:spcAft>
              <a:buClr>
                <a:schemeClr val="dk1"/>
              </a:buClr>
              <a:buSzPts val="1100"/>
              <a:buFont typeface="Arial"/>
              <a:buNone/>
            </a:pPr>
            <a:r>
              <a:rPr lang="en-US" sz="1350">
                <a:solidFill>
                  <a:srgbClr val="333333"/>
                </a:solidFill>
                <a:latin typeface="Arial"/>
                <a:ea typeface="Arial"/>
                <a:cs typeface="Arial"/>
                <a:sym typeface="Arial"/>
              </a:rPr>
              <a:t>The first step is to pull the latest NGINX image. This is done with the command:</a:t>
            </a:r>
            <a:br>
              <a:rPr lang="en-US" sz="1350">
                <a:solidFill>
                  <a:srgbClr val="333333"/>
                </a:solidFill>
                <a:latin typeface="Arial"/>
                <a:ea typeface="Arial"/>
                <a:cs typeface="Arial"/>
                <a:sym typeface="Arial"/>
              </a:rPr>
            </a:br>
            <a:r>
              <a:rPr lang="en-US" sz="1050">
                <a:solidFill>
                  <a:srgbClr val="778596"/>
                </a:solidFill>
                <a:latin typeface="Courier New"/>
                <a:ea typeface="Courier New"/>
                <a:cs typeface="Courier New"/>
                <a:sym typeface="Courier New"/>
              </a:rPr>
              <a:t>sudo docker pull nginx</a:t>
            </a:r>
            <a:br>
              <a:rPr lang="en-US" sz="1050">
                <a:solidFill>
                  <a:srgbClr val="778596"/>
                </a:solidFill>
                <a:latin typeface="Courier New"/>
                <a:ea typeface="Courier New"/>
                <a:cs typeface="Courier New"/>
                <a:sym typeface="Courier New"/>
              </a:rPr>
            </a:br>
            <a:br>
              <a:rPr lang="en-US" sz="1050">
                <a:solidFill>
                  <a:srgbClr val="778596"/>
                </a:solidFill>
                <a:latin typeface="Courier New"/>
                <a:ea typeface="Courier New"/>
                <a:cs typeface="Courier New"/>
                <a:sym typeface="Courier New"/>
              </a:rPr>
            </a:br>
            <a:r>
              <a:rPr lang="en-US" sz="1350">
                <a:solidFill>
                  <a:srgbClr val="333333"/>
                </a:solidFill>
                <a:latin typeface="Arial"/>
                <a:ea typeface="Arial"/>
                <a:cs typeface="Arial"/>
                <a:sym typeface="Arial"/>
              </a:rPr>
              <a:t>Once the image has downloaded, we're going to run it such that we can use the terminal window like so:</a:t>
            </a:r>
            <a:br>
              <a:rPr lang="en-US" sz="1350">
                <a:solidFill>
                  <a:srgbClr val="333333"/>
                </a:solidFill>
                <a:latin typeface="Arial"/>
                <a:ea typeface="Arial"/>
                <a:cs typeface="Arial"/>
                <a:sym typeface="Arial"/>
              </a:rPr>
            </a:br>
            <a:r>
              <a:rPr lang="en-US" sz="1050">
                <a:solidFill>
                  <a:srgbClr val="778596"/>
                </a:solidFill>
                <a:latin typeface="Courier New"/>
                <a:ea typeface="Courier New"/>
                <a:cs typeface="Courier New"/>
                <a:sym typeface="Courier New"/>
              </a:rPr>
              <a:t>sudo docker run --name nginx-template-base -p 8080:80 -e TERM=xterm -d nginx</a:t>
            </a:r>
            <a:br>
              <a:rPr lang="en-US" sz="1050">
                <a:solidFill>
                  <a:srgbClr val="778596"/>
                </a:solidFill>
                <a:latin typeface="Courier New"/>
                <a:ea typeface="Courier New"/>
                <a:cs typeface="Courier New"/>
                <a:sym typeface="Courier New"/>
              </a:rPr>
            </a:br>
            <a:r>
              <a:rPr lang="en-US" sz="1350">
                <a:solidFill>
                  <a:srgbClr val="333333"/>
                </a:solidFill>
                <a:latin typeface="Arial"/>
                <a:ea typeface="Arial"/>
                <a:cs typeface="Arial"/>
                <a:sym typeface="Arial"/>
              </a:rPr>
              <a:t>I've named this nginx-template-base as that will be what our template will be based on.</a:t>
            </a:r>
            <a:br>
              <a:rPr lang="en-US" sz="1350">
                <a:solidFill>
                  <a:srgbClr val="333333"/>
                </a:solidFill>
                <a:latin typeface="Arial"/>
                <a:ea typeface="Arial"/>
                <a:cs typeface="Arial"/>
                <a:sym typeface="Arial"/>
              </a:rPr>
            </a:br>
            <a:r>
              <a:rPr lang="en-US" sz="1800" b="1">
                <a:solidFill>
                  <a:srgbClr val="333333"/>
                </a:solidFill>
                <a:latin typeface="Arial"/>
                <a:ea typeface="Arial"/>
                <a:cs typeface="Arial"/>
                <a:sym typeface="Arial"/>
              </a:rPr>
              <a:t>Accessing and modifying the container</a:t>
            </a:r>
            <a:br>
              <a:rPr lang="en-US" sz="1800" b="1">
                <a:solidFill>
                  <a:srgbClr val="333333"/>
                </a:solidFill>
                <a:latin typeface="Arial"/>
                <a:ea typeface="Arial"/>
                <a:cs typeface="Arial"/>
                <a:sym typeface="Arial"/>
              </a:rPr>
            </a:br>
            <a:r>
              <a:rPr lang="en-US" sz="1350">
                <a:solidFill>
                  <a:srgbClr val="333333"/>
                </a:solidFill>
                <a:latin typeface="Arial"/>
                <a:ea typeface="Arial"/>
                <a:cs typeface="Arial"/>
                <a:sym typeface="Arial"/>
              </a:rPr>
              <a:t>Next we need to access the container. When you ran the docker run command, it will have presented you with a long ID number. You'll need that number to access the image. Run the command:</a:t>
            </a:r>
            <a:br>
              <a:rPr lang="en-US" sz="1350">
                <a:solidFill>
                  <a:srgbClr val="333333"/>
                </a:solidFill>
                <a:latin typeface="Arial"/>
                <a:ea typeface="Arial"/>
                <a:cs typeface="Arial"/>
                <a:sym typeface="Arial"/>
              </a:rPr>
            </a:br>
            <a:r>
              <a:rPr lang="en-US" sz="1050">
                <a:solidFill>
                  <a:srgbClr val="778596"/>
                </a:solidFill>
                <a:latin typeface="Courier New"/>
                <a:ea typeface="Courier New"/>
                <a:cs typeface="Courier New"/>
                <a:sym typeface="Courier New"/>
              </a:rPr>
              <a:t>sudo docker exec -it CONTAINER_ID bash</a:t>
            </a:r>
            <a:endParaRPr sz="1050">
              <a:solidFill>
                <a:srgbClr val="778596"/>
              </a:solidFill>
              <a:latin typeface="Courier New"/>
              <a:ea typeface="Courier New"/>
              <a:cs typeface="Courier New"/>
              <a:sym typeface="Courier New"/>
            </a:endParaRPr>
          </a:p>
          <a:p>
            <a:pPr marL="0" lvl="0" indent="0" algn="l" rtl="0">
              <a:lnSpc>
                <a:spcPct val="115000"/>
              </a:lnSpc>
              <a:spcBef>
                <a:spcPts val="1500"/>
              </a:spcBef>
              <a:spcAft>
                <a:spcPts val="0"/>
              </a:spcAft>
              <a:buClr>
                <a:schemeClr val="dk1"/>
              </a:buClr>
              <a:buSzPts val="1100"/>
              <a:buFont typeface="Arial"/>
              <a:buNone/>
            </a:pPr>
            <a:r>
              <a:rPr lang="en-US" sz="1350">
                <a:solidFill>
                  <a:srgbClr val="333333"/>
                </a:solidFill>
                <a:latin typeface="Arial"/>
                <a:ea typeface="Arial"/>
                <a:cs typeface="Arial"/>
                <a:sym typeface="Arial"/>
              </a:rPr>
              <a:t>Where CONTAINER_ID is the ID presented to you when you ran the run command. After running this command you will find yourself in the terminal of the running container. Now, let's add the necessary software for the template. To do this, issue the following commands:</a:t>
            </a:r>
            <a:br>
              <a:rPr lang="en-US" sz="1350">
                <a:solidFill>
                  <a:srgbClr val="333333"/>
                </a:solidFill>
                <a:latin typeface="Arial"/>
                <a:ea typeface="Arial"/>
                <a:cs typeface="Arial"/>
                <a:sym typeface="Arial"/>
              </a:rPr>
            </a:br>
            <a:r>
              <a:rPr lang="en-US" sz="1050">
                <a:solidFill>
                  <a:srgbClr val="778596"/>
                </a:solidFill>
                <a:latin typeface="Courier New"/>
                <a:ea typeface="Courier New"/>
                <a:cs typeface="Courier New"/>
                <a:sym typeface="Courier New"/>
              </a:rPr>
              <a:t>apt-get install nano</a:t>
            </a:r>
            <a:br>
              <a:rPr lang="en-US" sz="1050">
                <a:solidFill>
                  <a:srgbClr val="778596"/>
                </a:solidFill>
                <a:latin typeface="Courier New"/>
                <a:ea typeface="Courier New"/>
                <a:cs typeface="Courier New"/>
                <a:sym typeface="Courier New"/>
              </a:rPr>
            </a:br>
            <a:r>
              <a:rPr lang="en-US" sz="1050">
                <a:solidFill>
                  <a:srgbClr val="778596"/>
                </a:solidFill>
                <a:latin typeface="Courier New"/>
                <a:ea typeface="Courier New"/>
                <a:cs typeface="Courier New"/>
                <a:sym typeface="Courier New"/>
              </a:rPr>
              <a:t>apt-get install build-essential</a:t>
            </a:r>
            <a:br>
              <a:rPr lang="en-US" sz="1050">
                <a:solidFill>
                  <a:srgbClr val="778596"/>
                </a:solidFill>
                <a:latin typeface="Courier New"/>
                <a:ea typeface="Courier New"/>
                <a:cs typeface="Courier New"/>
                <a:sym typeface="Courier New"/>
              </a:rPr>
            </a:br>
            <a:r>
              <a:rPr lang="en-US" sz="1050">
                <a:solidFill>
                  <a:srgbClr val="778596"/>
                </a:solidFill>
                <a:latin typeface="Courier New"/>
                <a:ea typeface="Courier New"/>
                <a:cs typeface="Courier New"/>
                <a:sym typeface="Courier New"/>
              </a:rPr>
              <a:t>apt-get install php5</a:t>
            </a:r>
            <a:endParaRPr sz="1050">
              <a:solidFill>
                <a:srgbClr val="778596"/>
              </a:solidFill>
              <a:latin typeface="Courier New"/>
              <a:ea typeface="Courier New"/>
              <a:cs typeface="Courier New"/>
              <a:sym typeface="Courier New"/>
            </a:endParaRPr>
          </a:p>
          <a:p>
            <a:pPr marL="0" lvl="0" indent="0" algn="l" rtl="0">
              <a:lnSpc>
                <a:spcPct val="115000"/>
              </a:lnSpc>
              <a:spcBef>
                <a:spcPts val="1500"/>
              </a:spcBef>
              <a:spcAft>
                <a:spcPts val="0"/>
              </a:spcAft>
              <a:buClr>
                <a:schemeClr val="dk1"/>
              </a:buClr>
              <a:buSzPts val="1100"/>
              <a:buFont typeface="Arial"/>
              <a:buNone/>
            </a:pPr>
            <a:r>
              <a:rPr lang="en-US" sz="1350">
                <a:solidFill>
                  <a:srgbClr val="333333"/>
                </a:solidFill>
                <a:latin typeface="Arial"/>
                <a:ea typeface="Arial"/>
                <a:cs typeface="Arial"/>
                <a:sym typeface="Arial"/>
              </a:rPr>
              <a:t>NOTE: For the official NGINX image, PHP 7 is not available for installation without adding a repository.</a:t>
            </a:r>
            <a:endParaRPr sz="1350">
              <a:solidFill>
                <a:srgbClr val="333333"/>
              </a:solidFill>
              <a:latin typeface="Arial"/>
              <a:ea typeface="Arial"/>
              <a:cs typeface="Arial"/>
              <a:sym typeface="Arial"/>
            </a:endParaRPr>
          </a:p>
          <a:p>
            <a:pPr marL="0" lvl="0" indent="0" algn="l" rtl="0">
              <a:lnSpc>
                <a:spcPct val="140000"/>
              </a:lnSpc>
              <a:spcBef>
                <a:spcPts val="1500"/>
              </a:spcBef>
              <a:spcAft>
                <a:spcPts val="0"/>
              </a:spcAft>
              <a:buClr>
                <a:schemeClr val="dk1"/>
              </a:buClr>
              <a:buSzPts val="1100"/>
              <a:buFont typeface="Arial"/>
              <a:buNone/>
            </a:pPr>
            <a:r>
              <a:rPr lang="en-US" sz="1800" b="1">
                <a:solidFill>
                  <a:srgbClr val="333333"/>
                </a:solidFill>
                <a:latin typeface="Arial"/>
                <a:ea typeface="Arial"/>
                <a:cs typeface="Arial"/>
                <a:sym typeface="Arial"/>
              </a:rPr>
              <a:t>Exit the container and commit the changes</a:t>
            </a:r>
            <a:endParaRPr sz="1800" b="1">
              <a:solidFill>
                <a:srgbClr val="333333"/>
              </a:solidFill>
              <a:latin typeface="Arial"/>
              <a:ea typeface="Arial"/>
              <a:cs typeface="Arial"/>
              <a:sym typeface="Arial"/>
            </a:endParaRPr>
          </a:p>
          <a:p>
            <a:pPr marL="0" lvl="0" indent="0" algn="l" rtl="0">
              <a:lnSpc>
                <a:spcPct val="115000"/>
              </a:lnSpc>
              <a:spcBef>
                <a:spcPts val="800"/>
              </a:spcBef>
              <a:spcAft>
                <a:spcPts val="0"/>
              </a:spcAft>
              <a:buClr>
                <a:schemeClr val="dk1"/>
              </a:buClr>
              <a:buSzPts val="1100"/>
              <a:buFont typeface="Arial"/>
              <a:buNone/>
            </a:pPr>
            <a:r>
              <a:rPr lang="en-US" sz="1350">
                <a:solidFill>
                  <a:srgbClr val="333333"/>
                </a:solidFill>
                <a:latin typeface="Arial"/>
                <a:ea typeface="Arial"/>
                <a:cs typeface="Arial"/>
                <a:sym typeface="Arial"/>
              </a:rPr>
              <a:t>Now that we've modified the container we have to commit the changes. First exit the container with the command exit. To commit the changes and create a new image based on said changes, issue the command:</a:t>
            </a:r>
            <a:br>
              <a:rPr lang="en-US" sz="1350">
                <a:solidFill>
                  <a:srgbClr val="333333"/>
                </a:solidFill>
                <a:latin typeface="Arial"/>
                <a:ea typeface="Arial"/>
                <a:cs typeface="Arial"/>
                <a:sym typeface="Arial"/>
              </a:rPr>
            </a:br>
            <a:r>
              <a:rPr lang="en-US" sz="1050">
                <a:solidFill>
                  <a:srgbClr val="778596"/>
                </a:solidFill>
                <a:latin typeface="Courier New"/>
                <a:ea typeface="Courier New"/>
                <a:cs typeface="Courier New"/>
                <a:sym typeface="Courier New"/>
              </a:rPr>
              <a:t>sudo docker commit CONTAINER_ID nginx-template</a:t>
            </a:r>
            <a:endParaRPr sz="1050">
              <a:solidFill>
                <a:srgbClr val="778596"/>
              </a:solidFill>
              <a:latin typeface="Courier New"/>
              <a:ea typeface="Courier New"/>
              <a:cs typeface="Courier New"/>
              <a:sym typeface="Courier New"/>
            </a:endParaRPr>
          </a:p>
          <a:p>
            <a:pPr marL="0" lvl="0" indent="0" algn="l" rtl="0">
              <a:lnSpc>
                <a:spcPct val="115000"/>
              </a:lnSpc>
              <a:spcBef>
                <a:spcPts val="1500"/>
              </a:spcBef>
              <a:spcAft>
                <a:spcPts val="0"/>
              </a:spcAft>
              <a:buClr>
                <a:schemeClr val="dk1"/>
              </a:buClr>
              <a:buSzPts val="1100"/>
              <a:buFont typeface="Arial"/>
              <a:buNone/>
            </a:pPr>
            <a:r>
              <a:rPr lang="en-US" sz="1350">
                <a:solidFill>
                  <a:srgbClr val="333333"/>
                </a:solidFill>
                <a:latin typeface="Arial"/>
                <a:ea typeface="Arial"/>
                <a:cs typeface="Arial"/>
                <a:sym typeface="Arial"/>
              </a:rPr>
              <a:t>Where CONTAINER_ID is the ID given to you when you initially ran the container. If you issue the command docker images, you should now see the new container </a:t>
            </a:r>
            <a:endParaRPr sz="1350">
              <a:solidFill>
                <a:srgbClr val="333333"/>
              </a:solidFill>
              <a:latin typeface="Arial"/>
              <a:ea typeface="Arial"/>
              <a:cs typeface="Arial"/>
              <a:sym typeface="Arial"/>
            </a:endParaRPr>
          </a:p>
          <a:p>
            <a:pPr marL="0" lvl="0" indent="0" algn="l" rtl="0">
              <a:lnSpc>
                <a:spcPct val="115000"/>
              </a:lnSpc>
              <a:spcBef>
                <a:spcPts val="1500"/>
              </a:spcBef>
              <a:spcAft>
                <a:spcPts val="0"/>
              </a:spcAft>
              <a:buClr>
                <a:schemeClr val="dk1"/>
              </a:buClr>
              <a:buSzPts val="1100"/>
              <a:buFont typeface="Arial"/>
              <a:buNone/>
            </a:pPr>
            <a:endParaRPr sz="1350">
              <a:solidFill>
                <a:srgbClr val="333333"/>
              </a:solidFill>
              <a:latin typeface="Arial"/>
              <a:ea typeface="Arial"/>
              <a:cs typeface="Arial"/>
              <a:sym typeface="Arial"/>
            </a:endParaRPr>
          </a:p>
          <a:p>
            <a:pPr marL="0" lvl="0" indent="0" algn="l" rtl="0">
              <a:lnSpc>
                <a:spcPct val="115000"/>
              </a:lnSpc>
              <a:spcBef>
                <a:spcPts val="1500"/>
              </a:spcBef>
              <a:spcAft>
                <a:spcPts val="0"/>
              </a:spcAft>
              <a:buClr>
                <a:schemeClr val="dk1"/>
              </a:buClr>
              <a:buSzPts val="1100"/>
              <a:buFont typeface="Arial"/>
              <a:buNone/>
            </a:pPr>
            <a:r>
              <a:rPr lang="en-US" sz="1350">
                <a:solidFill>
                  <a:srgbClr val="333333"/>
                </a:solidFill>
                <a:latin typeface="Arial"/>
                <a:ea typeface="Arial"/>
                <a:cs typeface="Arial"/>
                <a:sym typeface="Arial"/>
              </a:rPr>
              <a:t>At this point, you can spin up a new container, using the new image, and have all the modifications already in place. Remember, when you run the new container, the command would look something like:</a:t>
            </a:r>
            <a:endParaRPr sz="1350">
              <a:solidFill>
                <a:srgbClr val="333333"/>
              </a:solidFill>
              <a:latin typeface="Arial"/>
              <a:ea typeface="Arial"/>
              <a:cs typeface="Arial"/>
              <a:sym typeface="Arial"/>
            </a:endParaRPr>
          </a:p>
          <a:p>
            <a:pPr marL="0" lvl="0" indent="0" algn="l" rtl="0">
              <a:lnSpc>
                <a:spcPct val="115000"/>
              </a:lnSpc>
              <a:spcBef>
                <a:spcPts val="1500"/>
              </a:spcBef>
              <a:spcAft>
                <a:spcPts val="0"/>
              </a:spcAft>
              <a:buClr>
                <a:schemeClr val="dk1"/>
              </a:buClr>
              <a:buSzPts val="1100"/>
              <a:buFont typeface="Arial"/>
              <a:buNone/>
            </a:pPr>
            <a:r>
              <a:rPr lang="en-US" sz="1050">
                <a:solidFill>
                  <a:srgbClr val="778596"/>
                </a:solidFill>
                <a:latin typeface="Courier New"/>
                <a:ea typeface="Courier New"/>
                <a:cs typeface="Courier New"/>
                <a:sym typeface="Courier New"/>
              </a:rPr>
              <a:t>sudo docker run --name nginx-dev -p 8080:80 -e TERM=xterm -d nginx-template</a:t>
            </a:r>
            <a:endParaRPr sz="1050">
              <a:solidFill>
                <a:srgbClr val="778596"/>
              </a:solidFill>
              <a:latin typeface="Courier New"/>
              <a:ea typeface="Courier New"/>
              <a:cs typeface="Courier New"/>
              <a:sym typeface="Courier New"/>
            </a:endParaRPr>
          </a:p>
          <a:p>
            <a:pPr marL="0" lvl="0" indent="0" algn="l" rtl="0">
              <a:lnSpc>
                <a:spcPct val="115000"/>
              </a:lnSpc>
              <a:spcBef>
                <a:spcPts val="1500"/>
              </a:spcBef>
              <a:spcAft>
                <a:spcPts val="0"/>
              </a:spcAft>
              <a:buClr>
                <a:schemeClr val="dk1"/>
              </a:buClr>
              <a:buSzPts val="1100"/>
              <a:buFont typeface="Arial"/>
              <a:buNone/>
            </a:pPr>
            <a:r>
              <a:rPr lang="en-US" sz="1350">
                <a:solidFill>
                  <a:srgbClr val="333333"/>
                </a:solidFill>
                <a:latin typeface="Arial"/>
                <a:ea typeface="Arial"/>
                <a:cs typeface="Arial"/>
                <a:sym typeface="Arial"/>
              </a:rPr>
              <a:t>If you access this new running container (using the </a:t>
            </a:r>
            <a:r>
              <a:rPr lang="en-US" sz="1350" i="1">
                <a:solidFill>
                  <a:srgbClr val="333333"/>
                </a:solidFill>
                <a:latin typeface="Arial"/>
                <a:ea typeface="Arial"/>
                <a:cs typeface="Arial"/>
                <a:sym typeface="Arial"/>
              </a:rPr>
              <a:t>sudo docker exec</a:t>
            </a:r>
            <a:r>
              <a:rPr lang="en-US" sz="1350">
                <a:solidFill>
                  <a:srgbClr val="333333"/>
                </a:solidFill>
                <a:latin typeface="Arial"/>
                <a:ea typeface="Arial"/>
                <a:cs typeface="Arial"/>
                <a:sym typeface="Arial"/>
              </a:rPr>
              <a:t> command), you will now see all of the modifications are in place and ready to be used.</a:t>
            </a:r>
            <a:endParaRPr sz="1800" b="1">
              <a:solidFill>
                <a:srgbClr val="333333"/>
              </a:solidFill>
              <a:latin typeface="Arial"/>
              <a:ea typeface="Arial"/>
              <a:cs typeface="Arial"/>
              <a:sym typeface="Arial"/>
            </a:endParaRPr>
          </a:p>
          <a:p>
            <a:pPr marL="0" lvl="0" indent="0" algn="l" rtl="0">
              <a:lnSpc>
                <a:spcPct val="115000"/>
              </a:lnSpc>
              <a:spcBef>
                <a:spcPts val="1500"/>
              </a:spcBef>
              <a:spcAft>
                <a:spcPts val="1500"/>
              </a:spcAft>
              <a:buClr>
                <a:schemeClr val="dk1"/>
              </a:buClr>
              <a:buSzPts val="1100"/>
              <a:buFont typeface="Arial"/>
              <a:buNone/>
            </a:pPr>
            <a:endParaRPr sz="1350">
              <a:solidFill>
                <a:srgbClr val="333333"/>
              </a:solidFill>
              <a:latin typeface="Arial"/>
              <a:ea typeface="Arial"/>
              <a:cs typeface="Arial"/>
              <a:sym typeface="Arial"/>
            </a:endParaRPr>
          </a:p>
        </p:txBody>
      </p:sp>
      <p:sp>
        <p:nvSpPr>
          <p:cNvPr id="2038" name="Google Shape;2038;p6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72</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4"/>
        <p:cNvGrpSpPr/>
        <p:nvPr/>
      </p:nvGrpSpPr>
      <p:grpSpPr>
        <a:xfrm>
          <a:off x="0" y="0"/>
          <a:ext cx="0" cy="0"/>
          <a:chOff x="0" y="0"/>
          <a:chExt cx="0" cy="0"/>
        </a:xfrm>
      </p:grpSpPr>
      <p:sp>
        <p:nvSpPr>
          <p:cNvPr id="2045" name="Google Shape;2045;p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6" name="Google Shape;2046;p7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47" name="Google Shape;2047;p7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73</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p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2" name="Google Shape;2052;p7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650">
                <a:solidFill>
                  <a:srgbClr val="0A0A23"/>
                </a:solidFill>
                <a:highlight>
                  <a:srgbClr val="FFFFFF"/>
                </a:highlight>
                <a:latin typeface="Arial"/>
                <a:ea typeface="Arial"/>
                <a:cs typeface="Arial"/>
                <a:sym typeface="Arial"/>
              </a:rPr>
              <a:t>Explain tagging </a:t>
            </a:r>
            <a:endParaRPr sz="1650">
              <a:solidFill>
                <a:srgbClr val="0A0A23"/>
              </a:solidFill>
              <a:highlight>
                <a:srgbClr val="FFFFFF"/>
              </a:highlight>
              <a:latin typeface="Arial"/>
              <a:ea typeface="Arial"/>
              <a:cs typeface="Arial"/>
              <a:sym typeface="Arial"/>
            </a:endParaRPr>
          </a:p>
          <a:p>
            <a:pPr marL="0" lvl="0" indent="0" algn="l" rtl="0">
              <a:lnSpc>
                <a:spcPct val="100000"/>
              </a:lnSpc>
              <a:spcBef>
                <a:spcPts val="0"/>
              </a:spcBef>
              <a:spcAft>
                <a:spcPts val="0"/>
              </a:spcAft>
              <a:buSzPts val="1400"/>
              <a:buNone/>
            </a:pPr>
            <a:r>
              <a:rPr lang="en-US" sz="1650">
                <a:solidFill>
                  <a:srgbClr val="0A0A23"/>
                </a:solidFill>
                <a:highlight>
                  <a:srgbClr val="FFFFFF"/>
                </a:highlight>
                <a:latin typeface="Arial"/>
                <a:ea typeface="Arial"/>
                <a:cs typeface="Arial"/>
                <a:sym typeface="Arial"/>
              </a:rPr>
              <a:t>In simple words, Docker tags convey useful information about a specific image version/variant.</a:t>
            </a:r>
            <a:endParaRPr sz="1650">
              <a:solidFill>
                <a:srgbClr val="0A0A23"/>
              </a:solidFill>
              <a:highlight>
                <a:srgbClr val="FFFFFF"/>
              </a:highlight>
              <a:latin typeface="Arial"/>
              <a:ea typeface="Arial"/>
              <a:cs typeface="Arial"/>
              <a:sym typeface="Arial"/>
            </a:endParaRPr>
          </a:p>
          <a:p>
            <a:pPr marL="0" marR="190500" lvl="0" indent="0" algn="l" rtl="0">
              <a:lnSpc>
                <a:spcPct val="100000"/>
              </a:lnSpc>
              <a:spcBef>
                <a:spcPts val="1700"/>
              </a:spcBef>
              <a:spcAft>
                <a:spcPts val="0"/>
              </a:spcAft>
              <a:buSzPts val="1100"/>
              <a:buNone/>
            </a:pPr>
            <a:r>
              <a:rPr lang="en-US" sz="2200" i="1">
                <a:solidFill>
                  <a:srgbClr val="434343"/>
                </a:solidFill>
                <a:latin typeface="Open Sans"/>
                <a:ea typeface="Open Sans"/>
                <a:cs typeface="Open Sans"/>
                <a:sym typeface="Open Sans"/>
              </a:rPr>
              <a:t>docker build -t repo_name:version_0.1 .</a:t>
            </a:r>
            <a:endParaRPr sz="1100">
              <a:solidFill>
                <a:srgbClr val="1B1B32"/>
              </a:solidFill>
              <a:highlight>
                <a:srgbClr val="EEEEF0"/>
              </a:highlight>
              <a:latin typeface="Roboto Mono"/>
              <a:ea typeface="Roboto Mono"/>
              <a:cs typeface="Roboto Mono"/>
              <a:sym typeface="Roboto Mono"/>
            </a:endParaRPr>
          </a:p>
          <a:p>
            <a:pPr marL="0" lvl="0" indent="0" algn="l" rtl="0">
              <a:lnSpc>
                <a:spcPct val="100000"/>
              </a:lnSpc>
              <a:spcBef>
                <a:spcPts val="3300"/>
              </a:spcBef>
              <a:spcAft>
                <a:spcPts val="0"/>
              </a:spcAft>
              <a:buSzPts val="1400"/>
              <a:buNone/>
            </a:pPr>
            <a:endParaRPr sz="1650">
              <a:solidFill>
                <a:srgbClr val="0A0A23"/>
              </a:solidFill>
              <a:highlight>
                <a:srgbClr val="FFFFFF"/>
              </a:highlight>
              <a:latin typeface="Arial"/>
              <a:ea typeface="Arial"/>
              <a:cs typeface="Arial"/>
              <a:sym typeface="Arial"/>
            </a:endParaRPr>
          </a:p>
        </p:txBody>
      </p:sp>
      <p:sp>
        <p:nvSpPr>
          <p:cNvPr id="2053" name="Google Shape;2053;p7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74</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p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4" name="Google Shape;2074;p7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650">
                <a:solidFill>
                  <a:srgbClr val="0A0A23"/>
                </a:solidFill>
                <a:highlight>
                  <a:schemeClr val="lt1"/>
                </a:highlight>
                <a:latin typeface="Arial"/>
                <a:ea typeface="Arial"/>
                <a:cs typeface="Arial"/>
                <a:sym typeface="Arial"/>
              </a:rPr>
              <a:t>Explain tagging</a:t>
            </a:r>
            <a:endParaRPr sz="1650">
              <a:solidFill>
                <a:srgbClr val="0A0A23"/>
              </a:solidFill>
              <a:highlight>
                <a:srgbClr val="FFFFFF"/>
              </a:highlight>
              <a:latin typeface="Arial"/>
              <a:ea typeface="Arial"/>
              <a:cs typeface="Arial"/>
              <a:sym typeface="Arial"/>
            </a:endParaRPr>
          </a:p>
        </p:txBody>
      </p:sp>
      <p:sp>
        <p:nvSpPr>
          <p:cNvPr id="2075" name="Google Shape;2075;p7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75</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3"/>
        <p:cNvGrpSpPr/>
        <p:nvPr/>
      </p:nvGrpSpPr>
      <p:grpSpPr>
        <a:xfrm>
          <a:off x="0" y="0"/>
          <a:ext cx="0" cy="0"/>
          <a:chOff x="0" y="0"/>
          <a:chExt cx="0" cy="0"/>
        </a:xfrm>
      </p:grpSpPr>
      <p:sp>
        <p:nvSpPr>
          <p:cNvPr id="2094" name="Google Shape;2094;p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5" name="Google Shape;2095;p7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650">
                <a:solidFill>
                  <a:srgbClr val="0A0A23"/>
                </a:solidFill>
                <a:highlight>
                  <a:schemeClr val="lt1"/>
                </a:highlight>
                <a:latin typeface="Arial"/>
                <a:ea typeface="Arial"/>
                <a:cs typeface="Arial"/>
                <a:sym typeface="Arial"/>
              </a:rPr>
              <a:t>Explain tagging</a:t>
            </a:r>
            <a:endParaRPr sz="1650">
              <a:solidFill>
                <a:srgbClr val="0A0A23"/>
              </a:solidFill>
              <a:highlight>
                <a:srgbClr val="FFFFFF"/>
              </a:highlight>
              <a:latin typeface="Arial"/>
              <a:ea typeface="Arial"/>
              <a:cs typeface="Arial"/>
              <a:sym typeface="Arial"/>
            </a:endParaRPr>
          </a:p>
        </p:txBody>
      </p:sp>
      <p:sp>
        <p:nvSpPr>
          <p:cNvPr id="2096" name="Google Shape;2096;p7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76</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7"/>
        <p:cNvGrpSpPr/>
        <p:nvPr/>
      </p:nvGrpSpPr>
      <p:grpSpPr>
        <a:xfrm>
          <a:off x="0" y="0"/>
          <a:ext cx="0" cy="0"/>
          <a:chOff x="0" y="0"/>
          <a:chExt cx="0" cy="0"/>
        </a:xfrm>
      </p:grpSpPr>
      <p:sp>
        <p:nvSpPr>
          <p:cNvPr id="2118" name="Google Shape;2118;p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9" name="Google Shape;2119;p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20" name="Google Shape;2120;p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77</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4"/>
        <p:cNvGrpSpPr/>
        <p:nvPr/>
      </p:nvGrpSpPr>
      <p:grpSpPr>
        <a:xfrm>
          <a:off x="0" y="0"/>
          <a:ext cx="0" cy="0"/>
          <a:chOff x="0" y="0"/>
          <a:chExt cx="0" cy="0"/>
        </a:xfrm>
      </p:grpSpPr>
      <p:sp>
        <p:nvSpPr>
          <p:cNvPr id="2125" name="Google Shape;2125;p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26" name="Google Shape;2126;p7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27" name="Google Shape;2127;p7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78</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0"/>
        <p:cNvGrpSpPr/>
        <p:nvPr/>
      </p:nvGrpSpPr>
      <p:grpSpPr>
        <a:xfrm>
          <a:off x="0" y="0"/>
          <a:ext cx="0" cy="0"/>
          <a:chOff x="0" y="0"/>
          <a:chExt cx="0" cy="0"/>
        </a:xfrm>
      </p:grpSpPr>
      <p:sp>
        <p:nvSpPr>
          <p:cNvPr id="2131" name="Google Shape;2131;p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2" name="Google Shape;2132;p7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7272"/>
              </a:lnSpc>
              <a:spcBef>
                <a:spcPts val="800"/>
              </a:spcBef>
              <a:spcAft>
                <a:spcPts val="0"/>
              </a:spcAft>
              <a:buClr>
                <a:schemeClr val="dk1"/>
              </a:buClr>
              <a:buSzPts val="1100"/>
              <a:buFont typeface="Arial"/>
              <a:buNone/>
            </a:pPr>
            <a:r>
              <a:rPr lang="en-US">
                <a:solidFill>
                  <a:srgbClr val="33444C"/>
                </a:solidFill>
                <a:highlight>
                  <a:srgbClr val="FFFFFF"/>
                </a:highlight>
                <a:latin typeface="Arial"/>
                <a:ea typeface="Arial"/>
                <a:cs typeface="Arial"/>
                <a:sym typeface="Arial"/>
              </a:rPr>
              <a:t>Explain filter</a:t>
            </a:r>
            <a:endParaRPr>
              <a:solidFill>
                <a:srgbClr val="33444C"/>
              </a:solidFill>
              <a:highlight>
                <a:srgbClr val="FFFFFF"/>
              </a:highlight>
              <a:latin typeface="Arial"/>
              <a:ea typeface="Arial"/>
              <a:cs typeface="Arial"/>
              <a:sym typeface="Arial"/>
            </a:endParaRPr>
          </a:p>
          <a:p>
            <a:pPr marL="0" lvl="0" indent="0" algn="l" rtl="0">
              <a:lnSpc>
                <a:spcPct val="177272"/>
              </a:lnSpc>
              <a:spcBef>
                <a:spcPts val="800"/>
              </a:spcBef>
              <a:spcAft>
                <a:spcPts val="0"/>
              </a:spcAft>
              <a:buClr>
                <a:schemeClr val="dk1"/>
              </a:buClr>
              <a:buSzPts val="1100"/>
              <a:buFont typeface="Arial"/>
              <a:buNone/>
            </a:pPr>
            <a:r>
              <a:rPr lang="en-US">
                <a:solidFill>
                  <a:srgbClr val="33444C"/>
                </a:solidFill>
                <a:highlight>
                  <a:srgbClr val="FFFFFF"/>
                </a:highlight>
                <a:latin typeface="Arial"/>
                <a:ea typeface="Arial"/>
                <a:cs typeface="Arial"/>
                <a:sym typeface="Arial"/>
              </a:rPr>
              <a:t>SHOW UNTAGGED IMAGES (DANGLING)</a:t>
            </a:r>
            <a:endParaRPr>
              <a:solidFill>
                <a:srgbClr val="33444C"/>
              </a:solidFill>
              <a:highlight>
                <a:srgbClr val="FFFFFF"/>
              </a:highlight>
              <a:latin typeface="Arial"/>
              <a:ea typeface="Arial"/>
              <a:cs typeface="Arial"/>
              <a:sym typeface="Arial"/>
            </a:endParaRPr>
          </a:p>
          <a:p>
            <a:pPr marL="88900" marR="88900" lvl="0" indent="0" algn="l" rtl="0">
              <a:lnSpc>
                <a:spcPct val="142857"/>
              </a:lnSpc>
              <a:spcBef>
                <a:spcPts val="1100"/>
              </a:spcBef>
              <a:spcAft>
                <a:spcPts val="0"/>
              </a:spcAft>
              <a:buClr>
                <a:schemeClr val="dk1"/>
              </a:buClr>
              <a:buSzPts val="1100"/>
              <a:buFont typeface="Arial"/>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 </a:t>
            </a:r>
            <a:r>
              <a:rPr lang="en-US" sz="1000">
                <a:solidFill>
                  <a:srgbClr val="CD5555"/>
                </a:solidFill>
                <a:highlight>
                  <a:srgbClr val="F5F5F5"/>
                </a:highlight>
                <a:latin typeface="Courier New"/>
                <a:ea typeface="Courier New"/>
                <a:cs typeface="Courier New"/>
                <a:sym typeface="Courier New"/>
              </a:rPr>
              <a:t>"dangling=true"</a:t>
            </a:r>
            <a:endParaRPr sz="1000">
              <a:solidFill>
                <a:srgbClr val="CD5555"/>
              </a:solidFill>
              <a:highlight>
                <a:srgbClr val="F5F5F5"/>
              </a:highlight>
              <a:latin typeface="Courier New"/>
              <a:ea typeface="Courier New"/>
              <a:cs typeface="Courier New"/>
              <a:sym typeface="Courier New"/>
            </a:endParaRPr>
          </a:p>
          <a:p>
            <a:pPr marL="0" lvl="0" indent="0" algn="l" rtl="0">
              <a:lnSpc>
                <a:spcPct val="177272"/>
              </a:lnSpc>
              <a:spcBef>
                <a:spcPts val="1900"/>
              </a:spcBef>
              <a:spcAft>
                <a:spcPts val="0"/>
              </a:spcAft>
              <a:buClr>
                <a:schemeClr val="dk1"/>
              </a:buClr>
              <a:buSzPts val="1100"/>
              <a:buFont typeface="Arial"/>
              <a:buNone/>
            </a:pPr>
            <a:r>
              <a:rPr lang="en-US">
                <a:solidFill>
                  <a:srgbClr val="33444C"/>
                </a:solidFill>
                <a:highlight>
                  <a:srgbClr val="FFFFFF"/>
                </a:highlight>
                <a:latin typeface="Arial"/>
                <a:ea typeface="Arial"/>
                <a:cs typeface="Arial"/>
                <a:sym typeface="Arial"/>
              </a:rPr>
              <a:t>SHOW IMAGES WITH A GIVEN LABEL</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label</a:t>
            </a:r>
            <a:r>
              <a:rPr lang="en-US" sz="1050">
                <a:solidFill>
                  <a:srgbClr val="33444C"/>
                </a:solidFill>
                <a:highlight>
                  <a:srgbClr val="FFFFFF"/>
                </a:highlight>
                <a:latin typeface="Open Sans"/>
                <a:ea typeface="Open Sans"/>
                <a:cs typeface="Open Sans"/>
                <a:sym typeface="Open Sans"/>
              </a:rPr>
              <a:t> filter matches images based on the presence of a </a:t>
            </a:r>
            <a:r>
              <a:rPr lang="en-US" sz="950">
                <a:solidFill>
                  <a:srgbClr val="33444C"/>
                </a:solidFill>
                <a:highlight>
                  <a:srgbClr val="FFFFFF"/>
                </a:highlight>
                <a:latin typeface="Courier New"/>
                <a:ea typeface="Courier New"/>
                <a:cs typeface="Courier New"/>
                <a:sym typeface="Courier New"/>
              </a:rPr>
              <a:t>label</a:t>
            </a:r>
            <a:r>
              <a:rPr lang="en-US" sz="1050">
                <a:solidFill>
                  <a:srgbClr val="33444C"/>
                </a:solidFill>
                <a:highlight>
                  <a:srgbClr val="FFFFFF"/>
                </a:highlight>
                <a:latin typeface="Open Sans"/>
                <a:ea typeface="Open Sans"/>
                <a:cs typeface="Open Sans"/>
                <a:sym typeface="Open Sans"/>
              </a:rPr>
              <a:t> alone or a </a:t>
            </a:r>
            <a:r>
              <a:rPr lang="en-US" sz="950">
                <a:solidFill>
                  <a:srgbClr val="33444C"/>
                </a:solidFill>
                <a:highlight>
                  <a:srgbClr val="FFFFFF"/>
                </a:highlight>
                <a:latin typeface="Courier New"/>
                <a:ea typeface="Courier New"/>
                <a:cs typeface="Courier New"/>
                <a:sym typeface="Courier New"/>
              </a:rPr>
              <a:t>label</a:t>
            </a:r>
            <a:r>
              <a:rPr lang="en-US" sz="1050">
                <a:solidFill>
                  <a:srgbClr val="33444C"/>
                </a:solidFill>
                <a:highlight>
                  <a:srgbClr val="FFFFFF"/>
                </a:highlight>
                <a:latin typeface="Open Sans"/>
                <a:ea typeface="Open Sans"/>
                <a:cs typeface="Open Sans"/>
                <a:sym typeface="Open Sans"/>
              </a:rPr>
              <a:t> and a value.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following filter matches images with the </a:t>
            </a:r>
            <a:r>
              <a:rPr lang="en-US" sz="950">
                <a:solidFill>
                  <a:srgbClr val="33444C"/>
                </a:solidFill>
                <a:highlight>
                  <a:srgbClr val="FFFFFF"/>
                </a:highlight>
                <a:latin typeface="Courier New"/>
                <a:ea typeface="Courier New"/>
                <a:cs typeface="Courier New"/>
                <a:sym typeface="Courier New"/>
              </a:rPr>
              <a:t>com.example.version</a:t>
            </a:r>
            <a:r>
              <a:rPr lang="en-US" sz="1050">
                <a:solidFill>
                  <a:srgbClr val="33444C"/>
                </a:solidFill>
                <a:highlight>
                  <a:srgbClr val="FFFFFF"/>
                </a:highlight>
                <a:latin typeface="Open Sans"/>
                <a:ea typeface="Open Sans"/>
                <a:cs typeface="Open Sans"/>
                <a:sym typeface="Open Sans"/>
              </a:rPr>
              <a:t> label regardless of its value.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 </a:t>
            </a:r>
            <a:r>
              <a:rPr lang="en-US" sz="1000">
                <a:solidFill>
                  <a:srgbClr val="CD5555"/>
                </a:solidFill>
                <a:highlight>
                  <a:srgbClr val="F5F5F5"/>
                </a:highlight>
                <a:latin typeface="Courier New"/>
                <a:ea typeface="Courier New"/>
                <a:cs typeface="Courier New"/>
                <a:sym typeface="Courier New"/>
              </a:rPr>
              <a:t>"label=com.example.version"</a:t>
            </a:r>
            <a:endParaRPr sz="1000">
              <a:solidFill>
                <a:srgbClr val="CD5555"/>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The following filter matches images with the </a:t>
            </a:r>
            <a:r>
              <a:rPr lang="en-US" sz="950">
                <a:solidFill>
                  <a:srgbClr val="33444C"/>
                </a:solidFill>
                <a:highlight>
                  <a:srgbClr val="FFFFFF"/>
                </a:highlight>
                <a:latin typeface="Courier New"/>
                <a:ea typeface="Courier New"/>
                <a:cs typeface="Courier New"/>
                <a:sym typeface="Courier New"/>
              </a:rPr>
              <a:t>com.example.version</a:t>
            </a:r>
            <a:r>
              <a:rPr lang="en-US" sz="1050">
                <a:solidFill>
                  <a:srgbClr val="33444C"/>
                </a:solidFill>
                <a:highlight>
                  <a:srgbClr val="FFFFFF"/>
                </a:highlight>
                <a:latin typeface="Open Sans"/>
                <a:ea typeface="Open Sans"/>
                <a:cs typeface="Open Sans"/>
                <a:sym typeface="Open Sans"/>
              </a:rPr>
              <a:t> label with the </a:t>
            </a:r>
            <a:r>
              <a:rPr lang="en-US" sz="950">
                <a:solidFill>
                  <a:srgbClr val="33444C"/>
                </a:solidFill>
                <a:highlight>
                  <a:srgbClr val="FFFFFF"/>
                </a:highlight>
                <a:latin typeface="Courier New"/>
                <a:ea typeface="Courier New"/>
                <a:cs typeface="Courier New"/>
                <a:sym typeface="Courier New"/>
              </a:rPr>
              <a:t>1.0</a:t>
            </a:r>
            <a:r>
              <a:rPr lang="en-US" sz="1050">
                <a:solidFill>
                  <a:srgbClr val="33444C"/>
                </a:solidFill>
                <a:highlight>
                  <a:srgbClr val="FFFFFF"/>
                </a:highlight>
                <a:latin typeface="Open Sans"/>
                <a:ea typeface="Open Sans"/>
                <a:cs typeface="Open Sans"/>
                <a:sym typeface="Open Sans"/>
              </a:rPr>
              <a:t> value.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Clr>
                <a:schemeClr val="dk1"/>
              </a:buClr>
              <a:buSzPts val="1100"/>
              <a:buFont typeface="Arial"/>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 </a:t>
            </a:r>
            <a:r>
              <a:rPr lang="en-US" sz="1000">
                <a:solidFill>
                  <a:srgbClr val="CD5555"/>
                </a:solidFill>
                <a:highlight>
                  <a:srgbClr val="F5F5F5"/>
                </a:highlight>
                <a:latin typeface="Courier New"/>
                <a:ea typeface="Courier New"/>
                <a:cs typeface="Courier New"/>
                <a:sym typeface="Courier New"/>
              </a:rPr>
              <a:t>"label=com.example.version=1.0"</a:t>
            </a:r>
            <a:endParaRPr sz="1000">
              <a:solidFill>
                <a:srgbClr val="CD5555"/>
              </a:solidFill>
              <a:highlight>
                <a:srgbClr val="F5F5F5"/>
              </a:highlight>
              <a:latin typeface="Courier New"/>
              <a:ea typeface="Courier New"/>
              <a:cs typeface="Courier New"/>
              <a:sym typeface="Courier New"/>
            </a:endParaRPr>
          </a:p>
          <a:p>
            <a:pPr marL="0" lvl="0" indent="0" algn="l" rtl="0">
              <a:lnSpc>
                <a:spcPct val="177272"/>
              </a:lnSpc>
              <a:spcBef>
                <a:spcPts val="1900"/>
              </a:spcBef>
              <a:spcAft>
                <a:spcPts val="0"/>
              </a:spcAft>
              <a:buSzPts val="1100"/>
              <a:buNone/>
            </a:pPr>
            <a:r>
              <a:rPr lang="en-US">
                <a:solidFill>
                  <a:srgbClr val="33444C"/>
                </a:solidFill>
                <a:highlight>
                  <a:srgbClr val="FFFFFF"/>
                </a:highlight>
                <a:latin typeface="Arial"/>
                <a:ea typeface="Arial"/>
                <a:cs typeface="Arial"/>
                <a:sym typeface="Arial"/>
              </a:rPr>
              <a:t>FILTER IMAGES BY TIME</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before</a:t>
            </a:r>
            <a:r>
              <a:rPr lang="en-US" sz="1050">
                <a:solidFill>
                  <a:srgbClr val="33444C"/>
                </a:solidFill>
                <a:highlight>
                  <a:srgbClr val="FFFFFF"/>
                </a:highlight>
                <a:latin typeface="Open Sans"/>
                <a:ea typeface="Open Sans"/>
                <a:cs typeface="Open Sans"/>
                <a:sym typeface="Open Sans"/>
              </a:rPr>
              <a:t> filter shows only images created before the image with given id or reference. For example, having these images:</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Filtering with </a:t>
            </a:r>
            <a:r>
              <a:rPr lang="en-US" sz="950">
                <a:solidFill>
                  <a:srgbClr val="33444C"/>
                </a:solidFill>
                <a:highlight>
                  <a:srgbClr val="FFFFFF"/>
                </a:highlight>
                <a:latin typeface="Courier New"/>
                <a:ea typeface="Courier New"/>
                <a:cs typeface="Courier New"/>
                <a:sym typeface="Courier New"/>
              </a:rPr>
              <a:t>before</a:t>
            </a:r>
            <a:r>
              <a:rPr lang="en-US" sz="1050">
                <a:solidFill>
                  <a:srgbClr val="33444C"/>
                </a:solidFill>
                <a:highlight>
                  <a:srgbClr val="FFFFFF"/>
                </a:highlight>
                <a:latin typeface="Open Sans"/>
                <a:ea typeface="Open Sans"/>
                <a:cs typeface="Open Sans"/>
                <a:sym typeface="Open Sans"/>
              </a:rPr>
              <a:t> would give: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 </a:t>
            </a:r>
            <a:r>
              <a:rPr lang="en-US" sz="1000">
                <a:solidFill>
                  <a:srgbClr val="CD5555"/>
                </a:solidFill>
                <a:highlight>
                  <a:srgbClr val="F5F5F5"/>
                </a:highlight>
                <a:latin typeface="Courier New"/>
                <a:ea typeface="Courier New"/>
                <a:cs typeface="Courier New"/>
                <a:sym typeface="Courier New"/>
              </a:rPr>
              <a:t>"before=image1"</a:t>
            </a:r>
            <a:endParaRPr sz="1000">
              <a:solidFill>
                <a:srgbClr val="CD5555"/>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Filtering with </a:t>
            </a:r>
            <a:r>
              <a:rPr lang="en-US" sz="950">
                <a:solidFill>
                  <a:srgbClr val="33444C"/>
                </a:solidFill>
                <a:highlight>
                  <a:srgbClr val="FFFFFF"/>
                </a:highlight>
                <a:latin typeface="Courier New"/>
                <a:ea typeface="Courier New"/>
                <a:cs typeface="Courier New"/>
                <a:sym typeface="Courier New"/>
              </a:rPr>
              <a:t>since</a:t>
            </a:r>
            <a:r>
              <a:rPr lang="en-US" sz="1050">
                <a:solidFill>
                  <a:srgbClr val="33444C"/>
                </a:solidFill>
                <a:highlight>
                  <a:srgbClr val="FFFFFF"/>
                </a:highlight>
                <a:latin typeface="Open Sans"/>
                <a:ea typeface="Open Sans"/>
                <a:cs typeface="Open Sans"/>
                <a:sym typeface="Open Sans"/>
              </a:rPr>
              <a:t> would give: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 </a:t>
            </a:r>
            <a:r>
              <a:rPr lang="en-US" sz="1000">
                <a:solidFill>
                  <a:srgbClr val="CD5555"/>
                </a:solidFill>
                <a:highlight>
                  <a:srgbClr val="F5F5F5"/>
                </a:highlight>
                <a:latin typeface="Courier New"/>
                <a:ea typeface="Courier New"/>
                <a:cs typeface="Courier New"/>
                <a:sym typeface="Courier New"/>
              </a:rPr>
              <a:t>"since=image3"</a:t>
            </a:r>
            <a:endParaRPr sz="1000">
              <a:solidFill>
                <a:srgbClr val="CD5555"/>
              </a:solidFill>
              <a:highlight>
                <a:srgbClr val="F5F5F5"/>
              </a:highlight>
              <a:latin typeface="Courier New"/>
              <a:ea typeface="Courier New"/>
              <a:cs typeface="Courier New"/>
              <a:sym typeface="Courier New"/>
            </a:endParaRPr>
          </a:p>
          <a:p>
            <a:pPr marL="0" lvl="0" indent="0" algn="l" rtl="0">
              <a:lnSpc>
                <a:spcPct val="177272"/>
              </a:lnSpc>
              <a:spcBef>
                <a:spcPts val="1900"/>
              </a:spcBef>
              <a:spcAft>
                <a:spcPts val="0"/>
              </a:spcAft>
              <a:buSzPts val="1100"/>
              <a:buNone/>
            </a:pPr>
            <a:r>
              <a:rPr lang="en-US">
                <a:solidFill>
                  <a:srgbClr val="33444C"/>
                </a:solidFill>
                <a:highlight>
                  <a:srgbClr val="FFFFFF"/>
                </a:highlight>
                <a:latin typeface="Arial"/>
                <a:ea typeface="Arial"/>
                <a:cs typeface="Arial"/>
                <a:sym typeface="Arial"/>
              </a:rPr>
              <a:t>FILTER IMAGES BY REFERENCE</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100"/>
              <a:buNone/>
            </a:pPr>
            <a:r>
              <a:rPr lang="en-US" sz="1050">
                <a:solidFill>
                  <a:srgbClr val="33444C"/>
                </a:solidFill>
                <a:highlight>
                  <a:srgbClr val="FFFFFF"/>
                </a:highlight>
                <a:latin typeface="Open Sans"/>
                <a:ea typeface="Open Sans"/>
                <a:cs typeface="Open Sans"/>
                <a:sym typeface="Open Sans"/>
              </a:rPr>
              <a:t>The </a:t>
            </a:r>
            <a:r>
              <a:rPr lang="en-US" sz="950">
                <a:solidFill>
                  <a:srgbClr val="33444C"/>
                </a:solidFill>
                <a:highlight>
                  <a:srgbClr val="FFFFFF"/>
                </a:highlight>
                <a:latin typeface="Courier New"/>
                <a:ea typeface="Courier New"/>
                <a:cs typeface="Courier New"/>
                <a:sym typeface="Courier New"/>
              </a:rPr>
              <a:t>reference</a:t>
            </a:r>
            <a:r>
              <a:rPr lang="en-US" sz="1050">
                <a:solidFill>
                  <a:srgbClr val="33444C"/>
                </a:solidFill>
                <a:highlight>
                  <a:srgbClr val="FFFFFF"/>
                </a:highlight>
                <a:latin typeface="Open Sans"/>
                <a:ea typeface="Open Sans"/>
                <a:cs typeface="Open Sans"/>
                <a:sym typeface="Open Sans"/>
              </a:rPr>
              <a:t> filter shows only images whose reference matches the specified pattern.</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Filtering with </a:t>
            </a:r>
            <a:r>
              <a:rPr lang="en-US" sz="950">
                <a:solidFill>
                  <a:srgbClr val="33444C"/>
                </a:solidFill>
                <a:highlight>
                  <a:srgbClr val="FFFFFF"/>
                </a:highlight>
                <a:latin typeface="Courier New"/>
                <a:ea typeface="Courier New"/>
                <a:cs typeface="Courier New"/>
                <a:sym typeface="Courier New"/>
              </a:rPr>
              <a:t>reference</a:t>
            </a:r>
            <a:r>
              <a:rPr lang="en-US" sz="1050">
                <a:solidFill>
                  <a:srgbClr val="33444C"/>
                </a:solidFill>
                <a:highlight>
                  <a:srgbClr val="FFFFFF"/>
                </a:highlight>
                <a:latin typeface="Open Sans"/>
                <a:ea typeface="Open Sans"/>
                <a:cs typeface="Open Sans"/>
                <a:sym typeface="Open Sans"/>
              </a:rPr>
              <a:t> would give: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a:t>
            </a:r>
            <a:r>
              <a:rPr lang="en-US" sz="1000">
                <a:solidFill>
                  <a:srgbClr val="00688B"/>
                </a:solidFill>
                <a:highlight>
                  <a:srgbClr val="F5F5F5"/>
                </a:highlight>
                <a:latin typeface="Courier New"/>
                <a:ea typeface="Courier New"/>
                <a:cs typeface="Courier New"/>
                <a:sym typeface="Courier New"/>
              </a:rPr>
              <a:t>reference</a:t>
            </a:r>
            <a:r>
              <a:rPr lang="en-US" sz="1000">
                <a:solidFill>
                  <a:srgbClr val="333333"/>
                </a:solidFill>
                <a:highlight>
                  <a:srgbClr val="F5F5F5"/>
                </a:highlight>
                <a:latin typeface="Courier New"/>
                <a:ea typeface="Courier New"/>
                <a:cs typeface="Courier New"/>
                <a:sym typeface="Courier New"/>
              </a:rPr>
              <a:t>=</a:t>
            </a:r>
            <a:r>
              <a:rPr lang="en-US" sz="1000">
                <a:solidFill>
                  <a:srgbClr val="CD5555"/>
                </a:solidFill>
                <a:highlight>
                  <a:srgbClr val="F5F5F5"/>
                </a:highlight>
                <a:latin typeface="Courier New"/>
                <a:ea typeface="Courier New"/>
                <a:cs typeface="Courier New"/>
                <a:sym typeface="Courier New"/>
              </a:rPr>
              <a:t>'busy*:*libc'</a:t>
            </a:r>
            <a:endParaRPr sz="1000">
              <a:solidFill>
                <a:srgbClr val="CD5555"/>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SzPts val="1100"/>
              <a:buNone/>
            </a:pPr>
            <a:r>
              <a:rPr lang="en-US" sz="1050">
                <a:solidFill>
                  <a:srgbClr val="33444C"/>
                </a:solidFill>
                <a:highlight>
                  <a:srgbClr val="FFFFFF"/>
                </a:highlight>
                <a:latin typeface="Open Sans"/>
                <a:ea typeface="Open Sans"/>
                <a:cs typeface="Open Sans"/>
                <a:sym typeface="Open Sans"/>
              </a:rPr>
              <a:t>Filtering with multiple </a:t>
            </a:r>
            <a:r>
              <a:rPr lang="en-US" sz="950">
                <a:solidFill>
                  <a:srgbClr val="33444C"/>
                </a:solidFill>
                <a:highlight>
                  <a:srgbClr val="FFFFFF"/>
                </a:highlight>
                <a:latin typeface="Courier New"/>
                <a:ea typeface="Courier New"/>
                <a:cs typeface="Courier New"/>
                <a:sym typeface="Courier New"/>
              </a:rPr>
              <a:t>reference</a:t>
            </a:r>
            <a:r>
              <a:rPr lang="en-US" sz="1050">
                <a:solidFill>
                  <a:srgbClr val="33444C"/>
                </a:solidFill>
                <a:highlight>
                  <a:srgbClr val="FFFFFF"/>
                </a:highlight>
                <a:latin typeface="Open Sans"/>
                <a:ea typeface="Open Sans"/>
                <a:cs typeface="Open Sans"/>
                <a:sym typeface="Open Sans"/>
              </a:rPr>
              <a:t> would give, either match A or B:</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SzPts val="11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a:t>
            </a:r>
            <a:r>
              <a:rPr lang="en-US" sz="1000">
                <a:solidFill>
                  <a:srgbClr val="00688B"/>
                </a:solidFill>
                <a:highlight>
                  <a:srgbClr val="F5F5F5"/>
                </a:highlight>
                <a:latin typeface="Courier New"/>
                <a:ea typeface="Courier New"/>
                <a:cs typeface="Courier New"/>
                <a:sym typeface="Courier New"/>
              </a:rPr>
              <a:t>reference</a:t>
            </a:r>
            <a:r>
              <a:rPr lang="en-US" sz="1000">
                <a:solidFill>
                  <a:srgbClr val="333333"/>
                </a:solidFill>
                <a:highlight>
                  <a:srgbClr val="F5F5F5"/>
                </a:highlight>
                <a:latin typeface="Courier New"/>
                <a:ea typeface="Courier New"/>
                <a:cs typeface="Courier New"/>
                <a:sym typeface="Courier New"/>
              </a:rPr>
              <a:t>=</a:t>
            </a:r>
            <a:r>
              <a:rPr lang="en-US" sz="1000">
                <a:solidFill>
                  <a:srgbClr val="CD5555"/>
                </a:solidFill>
                <a:highlight>
                  <a:srgbClr val="F5F5F5"/>
                </a:highlight>
                <a:latin typeface="Courier New"/>
                <a:ea typeface="Courier New"/>
                <a:cs typeface="Courier New"/>
                <a:sym typeface="Courier New"/>
              </a:rPr>
              <a:t>'busy*:uclibc'</a:t>
            </a:r>
            <a:r>
              <a:rPr lang="en-US" sz="1000">
                <a:solidFill>
                  <a:srgbClr val="333333"/>
                </a:solidFill>
                <a:highlight>
                  <a:srgbClr val="F5F5F5"/>
                </a:highlight>
                <a:latin typeface="Courier New"/>
                <a:ea typeface="Courier New"/>
                <a:cs typeface="Courier New"/>
                <a:sym typeface="Courier New"/>
              </a:rPr>
              <a:t>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a:t>
            </a:r>
            <a:r>
              <a:rPr lang="en-US" sz="1000">
                <a:solidFill>
                  <a:srgbClr val="00688B"/>
                </a:solidFill>
                <a:highlight>
                  <a:srgbClr val="F5F5F5"/>
                </a:highlight>
                <a:latin typeface="Courier New"/>
                <a:ea typeface="Courier New"/>
                <a:cs typeface="Courier New"/>
                <a:sym typeface="Courier New"/>
              </a:rPr>
              <a:t>reference</a:t>
            </a:r>
            <a:r>
              <a:rPr lang="en-US" sz="1000">
                <a:solidFill>
                  <a:srgbClr val="333333"/>
                </a:solidFill>
                <a:highlight>
                  <a:srgbClr val="F5F5F5"/>
                </a:highlight>
                <a:latin typeface="Courier New"/>
                <a:ea typeface="Courier New"/>
                <a:cs typeface="Courier New"/>
                <a:sym typeface="Courier New"/>
              </a:rPr>
              <a:t>=</a:t>
            </a:r>
            <a:r>
              <a:rPr lang="en-US" sz="1000">
                <a:solidFill>
                  <a:srgbClr val="CD5555"/>
                </a:solidFill>
                <a:highlight>
                  <a:srgbClr val="F5F5F5"/>
                </a:highlight>
                <a:latin typeface="Courier New"/>
                <a:ea typeface="Courier New"/>
                <a:cs typeface="Courier New"/>
                <a:sym typeface="Courier New"/>
              </a:rPr>
              <a:t>'busy*:glibc'</a:t>
            </a:r>
            <a:endParaRPr sz="1000">
              <a:solidFill>
                <a:srgbClr val="CD5555"/>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SzPts val="1100"/>
              <a:buNone/>
            </a:pPr>
            <a:endParaRPr>
              <a:solidFill>
                <a:srgbClr val="33444C"/>
              </a:solidFill>
              <a:highlight>
                <a:srgbClr val="FFFFFF"/>
              </a:highlight>
              <a:latin typeface="Arial"/>
              <a:ea typeface="Arial"/>
              <a:cs typeface="Arial"/>
              <a:sym typeface="Arial"/>
            </a:endParaRPr>
          </a:p>
          <a:p>
            <a:pPr marL="88900" marR="88900" lvl="0" indent="0" algn="l" rtl="0">
              <a:lnSpc>
                <a:spcPct val="142857"/>
              </a:lnSpc>
              <a:spcBef>
                <a:spcPts val="1900"/>
              </a:spcBef>
              <a:spcAft>
                <a:spcPts val="0"/>
              </a:spcAft>
              <a:buSzPts val="1100"/>
              <a:buNone/>
            </a:pPr>
            <a:endParaRPr sz="1000">
              <a:solidFill>
                <a:srgbClr val="CD5555"/>
              </a:solidFill>
              <a:highlight>
                <a:srgbClr val="F5F5F5"/>
              </a:highlight>
              <a:latin typeface="Courier New"/>
              <a:ea typeface="Courier New"/>
              <a:cs typeface="Courier New"/>
              <a:sym typeface="Courier New"/>
            </a:endParaRPr>
          </a:p>
          <a:p>
            <a:pPr marL="88900" marR="88900" lvl="0" indent="0" algn="l" rtl="0">
              <a:lnSpc>
                <a:spcPct val="142857"/>
              </a:lnSpc>
              <a:spcBef>
                <a:spcPts val="19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1900"/>
              </a:spcBef>
              <a:spcAft>
                <a:spcPts val="0"/>
              </a:spcAft>
              <a:buSzPts val="1400"/>
              <a:buNone/>
            </a:pPr>
            <a:endParaRPr sz="1650">
              <a:solidFill>
                <a:srgbClr val="0A0A23"/>
              </a:solidFill>
              <a:highlight>
                <a:srgbClr val="FFFFFF"/>
              </a:highlight>
              <a:latin typeface="Arial"/>
              <a:ea typeface="Arial"/>
              <a:cs typeface="Arial"/>
              <a:sym typeface="Arial"/>
            </a:endParaRPr>
          </a:p>
        </p:txBody>
      </p:sp>
      <p:sp>
        <p:nvSpPr>
          <p:cNvPr id="2133" name="Google Shape;2133;p7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8" name="Google Shape;668;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chemeClr val="lt1"/>
                </a:highlight>
                <a:latin typeface="Open Sans"/>
                <a:ea typeface="Open Sans"/>
                <a:cs typeface="Open Sans"/>
                <a:sym typeface="Open Sans"/>
              </a:rPr>
              <a:t>Explain the overview of image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Often, an image is </a:t>
            </a:r>
            <a:r>
              <a:rPr lang="en-US" sz="1050" i="1">
                <a:solidFill>
                  <a:srgbClr val="33444C"/>
                </a:solidFill>
                <a:highlight>
                  <a:srgbClr val="FFFFFF"/>
                </a:highlight>
                <a:latin typeface="Open Sans"/>
                <a:ea typeface="Open Sans"/>
                <a:cs typeface="Open Sans"/>
                <a:sym typeface="Open Sans"/>
              </a:rPr>
              <a:t>based on</a:t>
            </a:r>
            <a:r>
              <a:rPr lang="en-US" sz="1050">
                <a:solidFill>
                  <a:srgbClr val="33444C"/>
                </a:solidFill>
                <a:highlight>
                  <a:srgbClr val="FFFFFF"/>
                </a:highlight>
                <a:latin typeface="Open Sans"/>
                <a:ea typeface="Open Sans"/>
                <a:cs typeface="Open Sans"/>
                <a:sym typeface="Open Sans"/>
              </a:rPr>
              <a:t> another image, with some additional customization. For example, you may build an image which is based on the </a:t>
            </a:r>
            <a:r>
              <a:rPr lang="en-US" sz="950">
                <a:solidFill>
                  <a:srgbClr val="33444C"/>
                </a:solidFill>
                <a:highlight>
                  <a:srgbClr val="FFFFFF"/>
                </a:highlight>
                <a:latin typeface="Courier New"/>
                <a:ea typeface="Courier New"/>
                <a:cs typeface="Courier New"/>
                <a:sym typeface="Courier New"/>
              </a:rPr>
              <a:t>ubuntu</a:t>
            </a:r>
            <a:r>
              <a:rPr lang="en-US" sz="1050">
                <a:solidFill>
                  <a:srgbClr val="33444C"/>
                </a:solidFill>
                <a:highlight>
                  <a:srgbClr val="FFFFFF"/>
                </a:highlight>
                <a:latin typeface="Open Sans"/>
                <a:ea typeface="Open Sans"/>
                <a:cs typeface="Open Sans"/>
                <a:sym typeface="Open Sans"/>
              </a:rPr>
              <a:t> image, but installs the Apache web server and your application, as well as the configuration details needed to make your application run.</a:t>
            </a:r>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669" name="Google Shape;669;p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0"/>
        <p:cNvGrpSpPr/>
        <p:nvPr/>
      </p:nvGrpSpPr>
      <p:grpSpPr>
        <a:xfrm>
          <a:off x="0" y="0"/>
          <a:ext cx="0" cy="0"/>
          <a:chOff x="0" y="0"/>
          <a:chExt cx="0" cy="0"/>
        </a:xfrm>
      </p:grpSpPr>
      <p:sp>
        <p:nvSpPr>
          <p:cNvPr id="2141" name="Google Shape;2141;p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2" name="Google Shape;2142;p7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7272"/>
              </a:lnSpc>
              <a:spcBef>
                <a:spcPts val="800"/>
              </a:spcBef>
              <a:spcAft>
                <a:spcPts val="0"/>
              </a:spcAft>
              <a:buSzPts val="1100"/>
              <a:buNone/>
            </a:pPr>
            <a:r>
              <a:rPr lang="en-US">
                <a:solidFill>
                  <a:srgbClr val="33444C"/>
                </a:solidFill>
                <a:highlight>
                  <a:srgbClr val="FFFFFF"/>
                </a:highlight>
                <a:latin typeface="Arial"/>
                <a:ea typeface="Arial"/>
                <a:cs typeface="Arial"/>
                <a:sym typeface="Arial"/>
              </a:rPr>
              <a:t>Explain filter and perform on CLI</a:t>
            </a:r>
            <a:endParaRPr>
              <a:solidFill>
                <a:srgbClr val="33444C"/>
              </a:solidFill>
              <a:highlight>
                <a:srgbClr val="FFFFFF"/>
              </a:highlight>
              <a:latin typeface="Arial"/>
              <a:ea typeface="Arial"/>
              <a:cs typeface="Arial"/>
              <a:sym typeface="Arial"/>
            </a:endParaRPr>
          </a:p>
          <a:p>
            <a:pPr marL="0" lvl="0" indent="0" algn="l" rtl="0">
              <a:lnSpc>
                <a:spcPct val="177272"/>
              </a:lnSpc>
              <a:spcBef>
                <a:spcPts val="800"/>
              </a:spcBef>
              <a:spcAft>
                <a:spcPts val="0"/>
              </a:spcAft>
              <a:buSzPts val="1100"/>
              <a:buNone/>
            </a:pPr>
            <a:r>
              <a:rPr lang="en-US">
                <a:solidFill>
                  <a:srgbClr val="33444C"/>
                </a:solidFill>
                <a:highlight>
                  <a:srgbClr val="FFFFFF"/>
                </a:highlight>
                <a:latin typeface="Arial"/>
                <a:ea typeface="Arial"/>
                <a:cs typeface="Arial"/>
                <a:sym typeface="Arial"/>
              </a:rPr>
              <a:t>Usually used to filter images in the docker hub</a:t>
            </a:r>
            <a:endParaRPr>
              <a:solidFill>
                <a:srgbClr val="33444C"/>
              </a:solidFill>
              <a:highlight>
                <a:srgbClr val="FFFFFF"/>
              </a:highlight>
              <a:latin typeface="Arial"/>
              <a:ea typeface="Arial"/>
              <a:cs typeface="Arial"/>
              <a:sym typeface="Arial"/>
            </a:endParaRPr>
          </a:p>
          <a:p>
            <a:pPr marL="0" lvl="0" indent="0" algn="l" rtl="0">
              <a:lnSpc>
                <a:spcPct val="177272"/>
              </a:lnSpc>
              <a:spcBef>
                <a:spcPts val="800"/>
              </a:spcBef>
              <a:spcAft>
                <a:spcPts val="0"/>
              </a:spcAft>
              <a:buClr>
                <a:schemeClr val="dk1"/>
              </a:buClr>
              <a:buSzPts val="1100"/>
              <a:buFont typeface="Arial"/>
              <a:buNone/>
            </a:pPr>
            <a:r>
              <a:rPr lang="en-US">
                <a:solidFill>
                  <a:srgbClr val="33444C"/>
                </a:solidFill>
                <a:highlight>
                  <a:srgbClr val="FFFFFF"/>
                </a:highlight>
                <a:latin typeface="Arial"/>
                <a:ea typeface="Arial"/>
                <a:cs typeface="Arial"/>
                <a:sym typeface="Arial"/>
              </a:rPr>
              <a:t>STARS</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This example displays images with a name containing ‘busybox’ and at least 3 stars:</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Clr>
                <a:schemeClr val="dk1"/>
              </a:buClr>
              <a:buSzPts val="1100"/>
              <a:buFont typeface="Arial"/>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search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 </a:t>
            </a:r>
            <a:r>
              <a:rPr lang="en-US" sz="1000">
                <a:solidFill>
                  <a:srgbClr val="00688B"/>
                </a:solidFill>
                <a:highlight>
                  <a:srgbClr val="F5F5F5"/>
                </a:highlight>
                <a:latin typeface="Courier New"/>
                <a:ea typeface="Courier New"/>
                <a:cs typeface="Courier New"/>
                <a:sym typeface="Courier New"/>
              </a:rPr>
              <a:t>stars</a:t>
            </a:r>
            <a:r>
              <a:rPr lang="en-US" sz="1000">
                <a:solidFill>
                  <a:srgbClr val="333333"/>
                </a:solidFill>
                <a:highlight>
                  <a:srgbClr val="F5F5F5"/>
                </a:highlight>
                <a:latin typeface="Courier New"/>
                <a:ea typeface="Courier New"/>
                <a:cs typeface="Courier New"/>
                <a:sym typeface="Courier New"/>
              </a:rPr>
              <a:t>=3 busybox</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7272"/>
              </a:lnSpc>
              <a:spcBef>
                <a:spcPts val="1900"/>
              </a:spcBef>
              <a:spcAft>
                <a:spcPts val="0"/>
              </a:spcAft>
              <a:buClr>
                <a:schemeClr val="dk1"/>
              </a:buClr>
              <a:buSzPts val="1100"/>
              <a:buFont typeface="Arial"/>
              <a:buNone/>
            </a:pPr>
            <a:r>
              <a:rPr lang="en-US">
                <a:solidFill>
                  <a:srgbClr val="33444C"/>
                </a:solidFill>
                <a:highlight>
                  <a:srgbClr val="FFFFFF"/>
                </a:highlight>
                <a:latin typeface="Arial"/>
                <a:ea typeface="Arial"/>
                <a:cs typeface="Arial"/>
                <a:sym typeface="Arial"/>
              </a:rPr>
              <a:t>IS-AUTOMATED</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This example displays images with a name containing ‘busybox’ and are automated builds:</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Clr>
                <a:schemeClr val="dk1"/>
              </a:buClr>
              <a:buSzPts val="1100"/>
              <a:buFont typeface="Arial"/>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search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 is-automated busybox</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7272"/>
              </a:lnSpc>
              <a:spcBef>
                <a:spcPts val="1900"/>
              </a:spcBef>
              <a:spcAft>
                <a:spcPts val="0"/>
              </a:spcAft>
              <a:buClr>
                <a:schemeClr val="dk1"/>
              </a:buClr>
              <a:buSzPts val="1100"/>
              <a:buFont typeface="Arial"/>
              <a:buNone/>
            </a:pPr>
            <a:r>
              <a:rPr lang="en-US">
                <a:solidFill>
                  <a:srgbClr val="33444C"/>
                </a:solidFill>
                <a:highlight>
                  <a:srgbClr val="FFFFFF"/>
                </a:highlight>
                <a:latin typeface="Arial"/>
                <a:ea typeface="Arial"/>
                <a:cs typeface="Arial"/>
                <a:sym typeface="Arial"/>
              </a:rPr>
              <a:t>IS-OFFICIAL</a:t>
            </a:r>
            <a:endParaRPr>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This example displays images with a name containing ‘busybox’, at least 3 stars and are official builds:</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Clr>
                <a:schemeClr val="dk1"/>
              </a:buClr>
              <a:buSzPts val="1100"/>
              <a:buFont typeface="Arial"/>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search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 </a:t>
            </a:r>
            <a:r>
              <a:rPr lang="en-US" sz="1000">
                <a:solidFill>
                  <a:srgbClr val="CD5555"/>
                </a:solidFill>
                <a:highlight>
                  <a:srgbClr val="F5F5F5"/>
                </a:highlight>
                <a:latin typeface="Courier New"/>
                <a:ea typeface="Courier New"/>
                <a:cs typeface="Courier New"/>
                <a:sym typeface="Courier New"/>
              </a:rPr>
              <a:t>"is-official=true"</a:t>
            </a:r>
            <a:r>
              <a:rPr lang="en-US" sz="1000">
                <a:solidFill>
                  <a:srgbClr val="333333"/>
                </a:solidFill>
                <a:highlight>
                  <a:srgbClr val="F5F5F5"/>
                </a:highlight>
                <a:latin typeface="Courier New"/>
                <a:ea typeface="Courier New"/>
                <a:cs typeface="Courier New"/>
                <a:sym typeface="Courier New"/>
              </a:rPr>
              <a:t> </a:t>
            </a:r>
            <a:r>
              <a:rPr lang="en-US" sz="1000">
                <a:solidFill>
                  <a:srgbClr val="8B008B"/>
                </a:solidFill>
                <a:highlight>
                  <a:srgbClr val="F5F5F5"/>
                </a:highlight>
                <a:latin typeface="Courier New"/>
                <a:ea typeface="Courier New"/>
                <a:cs typeface="Courier New"/>
                <a:sym typeface="Courier New"/>
              </a:rPr>
              <a:t>--filter</a:t>
            </a:r>
            <a:r>
              <a:rPr lang="en-US" sz="1000">
                <a:solidFill>
                  <a:srgbClr val="333333"/>
                </a:solidFill>
                <a:highlight>
                  <a:srgbClr val="F5F5F5"/>
                </a:highlight>
                <a:latin typeface="Courier New"/>
                <a:ea typeface="Courier New"/>
                <a:cs typeface="Courier New"/>
                <a:sym typeface="Courier New"/>
              </a:rPr>
              <a:t> </a:t>
            </a:r>
            <a:r>
              <a:rPr lang="en-US" sz="1000">
                <a:solidFill>
                  <a:srgbClr val="CD5555"/>
                </a:solidFill>
                <a:highlight>
                  <a:srgbClr val="F5F5F5"/>
                </a:highlight>
                <a:latin typeface="Courier New"/>
                <a:ea typeface="Courier New"/>
                <a:cs typeface="Courier New"/>
                <a:sym typeface="Courier New"/>
              </a:rPr>
              <a:t>"stars=3"</a:t>
            </a:r>
            <a:r>
              <a:rPr lang="en-US" sz="1000">
                <a:solidFill>
                  <a:srgbClr val="333333"/>
                </a:solidFill>
                <a:highlight>
                  <a:srgbClr val="F5F5F5"/>
                </a:highlight>
                <a:latin typeface="Courier New"/>
                <a:ea typeface="Courier New"/>
                <a:cs typeface="Courier New"/>
                <a:sym typeface="Courier New"/>
              </a:rPr>
              <a:t> busybox</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1900"/>
              </a:spcBef>
              <a:spcAft>
                <a:spcPts val="0"/>
              </a:spcAft>
              <a:buSzPts val="1400"/>
              <a:buNone/>
            </a:pPr>
            <a:endParaRPr sz="1650">
              <a:solidFill>
                <a:srgbClr val="0A0A23"/>
              </a:solidFill>
              <a:highlight>
                <a:srgbClr val="FFFFFF"/>
              </a:highlight>
              <a:latin typeface="Arial"/>
              <a:ea typeface="Arial"/>
              <a:cs typeface="Arial"/>
              <a:sym typeface="Arial"/>
            </a:endParaRPr>
          </a:p>
        </p:txBody>
      </p:sp>
      <p:sp>
        <p:nvSpPr>
          <p:cNvPr id="2143" name="Google Shape;2143;p7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80</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p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51" name="Google Shape;2151;p7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Explain format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formatting option (</a:t>
            </a:r>
            <a:r>
              <a:rPr lang="en-US" sz="950">
                <a:solidFill>
                  <a:srgbClr val="33444C"/>
                </a:solidFill>
                <a:highlight>
                  <a:srgbClr val="FFFFFF"/>
                </a:highlight>
                <a:latin typeface="Courier New"/>
                <a:ea typeface="Courier New"/>
                <a:cs typeface="Courier New"/>
                <a:sym typeface="Courier New"/>
              </a:rPr>
              <a:t>--format</a:t>
            </a:r>
            <a:r>
              <a:rPr lang="en-US" sz="1050">
                <a:solidFill>
                  <a:srgbClr val="33444C"/>
                </a:solidFill>
                <a:highlight>
                  <a:srgbClr val="FFFFFF"/>
                </a:highlight>
                <a:latin typeface="Open Sans"/>
                <a:ea typeface="Open Sans"/>
                <a:cs typeface="Open Sans"/>
                <a:sym typeface="Open Sans"/>
              </a:rPr>
              <a:t>) will pretty print container output using a Go template.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Valid placeholders for the Go template are listed below:</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1050" b="1">
                <a:solidFill>
                  <a:srgbClr val="33444C"/>
                </a:solidFill>
                <a:highlight>
                  <a:srgbClr val="FFFFFF"/>
                </a:highlight>
                <a:latin typeface="Open Sans"/>
                <a:ea typeface="Open Sans"/>
                <a:cs typeface="Open Sans"/>
                <a:sym typeface="Open Sans"/>
              </a:rPr>
              <a:t>Placeholder		Description</a:t>
            </a:r>
            <a:endParaRPr sz="1050" b="1">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.ID			</a:t>
            </a:r>
            <a:r>
              <a:rPr lang="en-US" sz="1050">
                <a:solidFill>
                  <a:srgbClr val="33444C"/>
                </a:solidFill>
                <a:highlight>
                  <a:srgbClr val="FFFFFF"/>
                </a:highlight>
                <a:latin typeface="Open Sans"/>
                <a:ea typeface="Open Sans"/>
                <a:cs typeface="Open Sans"/>
                <a:sym typeface="Open Sans"/>
              </a:rPr>
              <a:t>Image ID</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.Repository		</a:t>
            </a:r>
            <a:r>
              <a:rPr lang="en-US" sz="1050">
                <a:solidFill>
                  <a:srgbClr val="33444C"/>
                </a:solidFill>
                <a:highlight>
                  <a:srgbClr val="FFFFFF"/>
                </a:highlight>
                <a:latin typeface="Open Sans"/>
                <a:ea typeface="Open Sans"/>
                <a:cs typeface="Open Sans"/>
                <a:sym typeface="Open Sans"/>
              </a:rPr>
              <a:t>Image repository</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.Tag			</a:t>
            </a:r>
            <a:r>
              <a:rPr lang="en-US" sz="1050">
                <a:solidFill>
                  <a:srgbClr val="33444C"/>
                </a:solidFill>
                <a:highlight>
                  <a:srgbClr val="FFFFFF"/>
                </a:highlight>
                <a:latin typeface="Open Sans"/>
                <a:ea typeface="Open Sans"/>
                <a:cs typeface="Open Sans"/>
                <a:sym typeface="Open Sans"/>
              </a:rPr>
              <a:t>Image tag</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.Digest		</a:t>
            </a:r>
            <a:r>
              <a:rPr lang="en-US" sz="1050">
                <a:solidFill>
                  <a:srgbClr val="33444C"/>
                </a:solidFill>
                <a:highlight>
                  <a:srgbClr val="FFFFFF"/>
                </a:highlight>
                <a:latin typeface="Open Sans"/>
                <a:ea typeface="Open Sans"/>
                <a:cs typeface="Open Sans"/>
                <a:sym typeface="Open Sans"/>
              </a:rPr>
              <a:t>Image digest</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.CreatedSince	</a:t>
            </a:r>
            <a:r>
              <a:rPr lang="en-US" sz="1050">
                <a:solidFill>
                  <a:srgbClr val="33444C"/>
                </a:solidFill>
                <a:highlight>
                  <a:srgbClr val="FFFFFF"/>
                </a:highlight>
                <a:latin typeface="Open Sans"/>
                <a:ea typeface="Open Sans"/>
                <a:cs typeface="Open Sans"/>
                <a:sym typeface="Open Sans"/>
              </a:rPr>
              <a:t>Elapsed time since the image was created</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.CreatedAt		</a:t>
            </a:r>
            <a:r>
              <a:rPr lang="en-US" sz="1050">
                <a:solidFill>
                  <a:srgbClr val="33444C"/>
                </a:solidFill>
                <a:highlight>
                  <a:srgbClr val="FFFFFF"/>
                </a:highlight>
                <a:latin typeface="Open Sans"/>
                <a:ea typeface="Open Sans"/>
                <a:cs typeface="Open Sans"/>
                <a:sym typeface="Open Sans"/>
              </a:rPr>
              <a:t>Time when the image was created</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.Size			</a:t>
            </a:r>
            <a:r>
              <a:rPr lang="en-US" sz="1050">
                <a:solidFill>
                  <a:srgbClr val="33444C"/>
                </a:solidFill>
                <a:highlight>
                  <a:srgbClr val="FFFFFF"/>
                </a:highlight>
                <a:latin typeface="Open Sans"/>
                <a:ea typeface="Open Sans"/>
                <a:cs typeface="Open Sans"/>
                <a:sym typeface="Open Sans"/>
              </a:rPr>
              <a:t>Image disk size</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Usage: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15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To list all images with their repository and tag in a table format you can use:</a:t>
            </a:r>
            <a:endParaRPr sz="1050">
              <a:solidFill>
                <a:srgbClr val="33444C"/>
              </a:solidFill>
              <a:highlight>
                <a:srgbClr val="FFFFFF"/>
              </a:highlight>
              <a:latin typeface="Open Sans"/>
              <a:ea typeface="Open Sans"/>
              <a:cs typeface="Open Sans"/>
              <a:sym typeface="Open Sans"/>
            </a:endParaRPr>
          </a:p>
          <a:p>
            <a:pPr marL="88900" marR="88900" lvl="0" indent="0" algn="l" rtl="0">
              <a:lnSpc>
                <a:spcPct val="142857"/>
              </a:lnSpc>
              <a:spcBef>
                <a:spcPts val="1100"/>
              </a:spcBef>
              <a:spcAft>
                <a:spcPts val="0"/>
              </a:spcAft>
              <a:buClr>
                <a:schemeClr val="dk1"/>
              </a:buClr>
              <a:buSzPts val="1100"/>
              <a:buFont typeface="Arial"/>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 </a:t>
            </a:r>
            <a:r>
              <a:rPr lang="en-US" sz="1000">
                <a:solidFill>
                  <a:srgbClr val="8B008B"/>
                </a:solidFill>
                <a:highlight>
                  <a:srgbClr val="F5F5F5"/>
                </a:highlight>
                <a:latin typeface="Courier New"/>
                <a:ea typeface="Courier New"/>
                <a:cs typeface="Courier New"/>
                <a:sym typeface="Courier New"/>
              </a:rPr>
              <a:t>--format</a:t>
            </a:r>
            <a:r>
              <a:rPr lang="en-US" sz="1000">
                <a:solidFill>
                  <a:srgbClr val="333333"/>
                </a:solidFill>
                <a:highlight>
                  <a:srgbClr val="F5F5F5"/>
                </a:highlight>
                <a:latin typeface="Courier New"/>
                <a:ea typeface="Courier New"/>
                <a:cs typeface="Courier New"/>
                <a:sym typeface="Courier New"/>
              </a:rPr>
              <a:t> </a:t>
            </a:r>
            <a:r>
              <a:rPr lang="en-US" sz="1000">
                <a:solidFill>
                  <a:srgbClr val="CD5555"/>
                </a:solidFill>
                <a:highlight>
                  <a:srgbClr val="F5F5F5"/>
                </a:highlight>
                <a:latin typeface="Courier New"/>
                <a:ea typeface="Courier New"/>
                <a:cs typeface="Courier New"/>
                <a:sym typeface="Courier New"/>
              </a:rPr>
              <a:t>"table {{.ID}}\t{{.Repository}}\t{{.Tag}}"</a:t>
            </a:r>
            <a:endParaRPr sz="1000">
              <a:solidFill>
                <a:srgbClr val="CD5555"/>
              </a:solidFill>
              <a:highlight>
                <a:srgbClr val="F5F5F5"/>
              </a:highlight>
              <a:latin typeface="Courier New"/>
              <a:ea typeface="Courier New"/>
              <a:cs typeface="Courier New"/>
              <a:sym typeface="Courier New"/>
            </a:endParaRPr>
          </a:p>
          <a:p>
            <a:pPr marL="0" lvl="0" indent="0" algn="l" rtl="0">
              <a:lnSpc>
                <a:spcPct val="115000"/>
              </a:lnSpc>
              <a:spcBef>
                <a:spcPts val="190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1500"/>
              </a:spcBef>
              <a:spcAft>
                <a:spcPts val="0"/>
              </a:spcAft>
              <a:buSzPts val="1400"/>
              <a:buNone/>
            </a:pPr>
            <a:endParaRPr sz="1650">
              <a:solidFill>
                <a:srgbClr val="0A0A23"/>
              </a:solidFill>
              <a:highlight>
                <a:srgbClr val="FFFFFF"/>
              </a:highlight>
              <a:latin typeface="Arial"/>
              <a:ea typeface="Arial"/>
              <a:cs typeface="Arial"/>
              <a:sym typeface="Arial"/>
            </a:endParaRPr>
          </a:p>
        </p:txBody>
      </p:sp>
      <p:sp>
        <p:nvSpPr>
          <p:cNvPr id="2152" name="Google Shape;2152;p7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81</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p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0" name="Google Shape;2160;p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Explain format and perform on CLI</a:t>
            </a:r>
            <a:endParaRPr sz="1050">
              <a:solidFill>
                <a:srgbClr val="33444C"/>
              </a:solidFill>
              <a:highlight>
                <a:srgbClr val="FFFFFF"/>
              </a:highlight>
              <a:latin typeface="Open Sans"/>
              <a:ea typeface="Open Sans"/>
              <a:cs typeface="Open Sans"/>
              <a:sym typeface="Open Sans"/>
            </a:endParaRPr>
          </a:p>
          <a:p>
            <a:pPr marL="0" lvl="0" indent="0" algn="l" rtl="0">
              <a:lnSpc>
                <a:spcPct val="177272"/>
              </a:lnSpc>
              <a:spcBef>
                <a:spcPts val="800"/>
              </a:spcBef>
              <a:spcAft>
                <a:spcPts val="0"/>
              </a:spcAft>
              <a:buClr>
                <a:schemeClr val="dk1"/>
              </a:buClr>
              <a:buSzPts val="1100"/>
              <a:buFont typeface="Arial"/>
              <a:buNone/>
            </a:pPr>
            <a:r>
              <a:rPr lang="en-US">
                <a:solidFill>
                  <a:srgbClr val="33444C"/>
                </a:solidFill>
                <a:highlight>
                  <a:srgbClr val="FFFFFF"/>
                </a:highlight>
                <a:latin typeface="Arial"/>
                <a:ea typeface="Arial"/>
                <a:cs typeface="Arial"/>
                <a:sym typeface="Arial"/>
              </a:rPr>
              <a:t>Usually used to find the format of images in the docker hub</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50">
                <a:solidFill>
                  <a:srgbClr val="33444C"/>
                </a:solidFill>
                <a:highlight>
                  <a:srgbClr val="FFFFFF"/>
                </a:highlight>
                <a:latin typeface="Open Sans"/>
                <a:ea typeface="Open Sans"/>
                <a:cs typeface="Open Sans"/>
                <a:sym typeface="Open Sans"/>
              </a:rPr>
              <a:t>Format the output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The formatting option (--format) pretty-prints search output using a Go template.</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Valid placeholders for the Go template are:</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1050" b="1">
                <a:solidFill>
                  <a:srgbClr val="33444C"/>
                </a:solidFill>
                <a:highlight>
                  <a:srgbClr val="FFFFFF"/>
                </a:highlight>
                <a:latin typeface="Open Sans"/>
                <a:ea typeface="Open Sans"/>
                <a:cs typeface="Open Sans"/>
                <a:sym typeface="Open Sans"/>
              </a:rPr>
              <a:t>Placeholder			Description</a:t>
            </a:r>
            <a:endParaRPr sz="1050" b="1">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.Name				</a:t>
            </a:r>
            <a:r>
              <a:rPr lang="en-US" sz="1050">
                <a:solidFill>
                  <a:srgbClr val="33444C"/>
                </a:solidFill>
                <a:highlight>
                  <a:srgbClr val="FFFFFF"/>
                </a:highlight>
                <a:latin typeface="Open Sans"/>
                <a:ea typeface="Open Sans"/>
                <a:cs typeface="Open Sans"/>
                <a:sym typeface="Open Sans"/>
              </a:rPr>
              <a:t>Image Name</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.Description			</a:t>
            </a:r>
            <a:r>
              <a:rPr lang="en-US" sz="1050">
                <a:solidFill>
                  <a:srgbClr val="33444C"/>
                </a:solidFill>
                <a:highlight>
                  <a:srgbClr val="FFFFFF"/>
                </a:highlight>
                <a:latin typeface="Open Sans"/>
                <a:ea typeface="Open Sans"/>
                <a:cs typeface="Open Sans"/>
                <a:sym typeface="Open Sans"/>
              </a:rPr>
              <a:t>Image description</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.StarCount			</a:t>
            </a:r>
            <a:r>
              <a:rPr lang="en-US" sz="1050">
                <a:solidFill>
                  <a:srgbClr val="33444C"/>
                </a:solidFill>
                <a:highlight>
                  <a:srgbClr val="FFFFFF"/>
                </a:highlight>
                <a:latin typeface="Open Sans"/>
                <a:ea typeface="Open Sans"/>
                <a:cs typeface="Open Sans"/>
                <a:sym typeface="Open Sans"/>
              </a:rPr>
              <a:t>Number of stars for the image</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.IsOfficial			</a:t>
            </a:r>
            <a:r>
              <a:rPr lang="en-US" sz="1050">
                <a:solidFill>
                  <a:srgbClr val="33444C"/>
                </a:solidFill>
                <a:highlight>
                  <a:srgbClr val="FFFFFF"/>
                </a:highlight>
                <a:latin typeface="Open Sans"/>
                <a:ea typeface="Open Sans"/>
                <a:cs typeface="Open Sans"/>
                <a:sym typeface="Open Sans"/>
              </a:rPr>
              <a:t>“OK” if image is official</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950">
                <a:solidFill>
                  <a:srgbClr val="33444C"/>
                </a:solidFill>
                <a:highlight>
                  <a:srgbClr val="FFFFFF"/>
                </a:highlight>
                <a:latin typeface="Courier New"/>
                <a:ea typeface="Courier New"/>
                <a:cs typeface="Courier New"/>
                <a:sym typeface="Courier New"/>
              </a:rPr>
              <a:t>.IsAutomated			</a:t>
            </a:r>
            <a:r>
              <a:rPr lang="en-US" sz="1050">
                <a:solidFill>
                  <a:srgbClr val="33444C"/>
                </a:solidFill>
                <a:highlight>
                  <a:srgbClr val="FFFFFF"/>
                </a:highlight>
                <a:latin typeface="Open Sans"/>
                <a:ea typeface="Open Sans"/>
                <a:cs typeface="Open Sans"/>
                <a:sym typeface="Open Sans"/>
              </a:rPr>
              <a:t>“OK” if image build was automated</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1050">
                <a:solidFill>
                  <a:srgbClr val="33444C"/>
                </a:solidFill>
                <a:highlight>
                  <a:srgbClr val="FFFFFF"/>
                </a:highlight>
                <a:latin typeface="Open Sans"/>
                <a:ea typeface="Open Sans"/>
                <a:cs typeface="Open Sans"/>
                <a:sym typeface="Open Sans"/>
              </a:rPr>
              <a:t>Usage: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15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This example outputs a table format:</a:t>
            </a:r>
            <a:endParaRPr sz="105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1500"/>
              </a:spcBef>
              <a:spcAft>
                <a:spcPts val="0"/>
              </a:spcAft>
              <a:buSzPts val="1400"/>
              <a:buNone/>
            </a:pPr>
            <a:r>
              <a:rPr lang="en-US" sz="1000">
                <a:solidFill>
                  <a:srgbClr val="333333"/>
                </a:solidFill>
                <a:highlight>
                  <a:srgbClr val="F5F5F5"/>
                </a:highlight>
                <a:latin typeface="Courier New"/>
                <a:ea typeface="Courier New"/>
                <a:cs typeface="Courier New"/>
                <a:sym typeface="Courier New"/>
              </a:rPr>
              <a:t>{% raw %}</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500"/>
              </a:spcBef>
              <a:spcAft>
                <a:spcPts val="0"/>
              </a:spcAft>
              <a:buClr>
                <a:schemeClr val="dk1"/>
              </a:buClr>
              <a:buSzPts val="1100"/>
              <a:buFont typeface="Arial"/>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search </a:t>
            </a:r>
            <a:r>
              <a:rPr lang="en-US" sz="1000">
                <a:solidFill>
                  <a:srgbClr val="8B008B"/>
                </a:solidFill>
                <a:highlight>
                  <a:srgbClr val="F5F5F5"/>
                </a:highlight>
                <a:latin typeface="Courier New"/>
                <a:ea typeface="Courier New"/>
                <a:cs typeface="Courier New"/>
                <a:sym typeface="Courier New"/>
              </a:rPr>
              <a:t>--format</a:t>
            </a:r>
            <a:r>
              <a:rPr lang="en-US" sz="1000">
                <a:solidFill>
                  <a:srgbClr val="333333"/>
                </a:solidFill>
                <a:highlight>
                  <a:srgbClr val="F5F5F5"/>
                </a:highlight>
                <a:latin typeface="Courier New"/>
                <a:ea typeface="Courier New"/>
                <a:cs typeface="Courier New"/>
                <a:sym typeface="Courier New"/>
              </a:rPr>
              <a:t> </a:t>
            </a:r>
            <a:r>
              <a:rPr lang="en-US" sz="1000">
                <a:solidFill>
                  <a:srgbClr val="CD5555"/>
                </a:solidFill>
                <a:highlight>
                  <a:srgbClr val="F5F5F5"/>
                </a:highlight>
                <a:latin typeface="Courier New"/>
                <a:ea typeface="Courier New"/>
                <a:cs typeface="Courier New"/>
                <a:sym typeface="Courier New"/>
              </a:rPr>
              <a:t>"table {{.Name}}\t{{.IsAutomated}}\t{{.IsOfficial}}"</a:t>
            </a:r>
            <a:r>
              <a:rPr lang="en-US" sz="1000">
                <a:solidFill>
                  <a:srgbClr val="333333"/>
                </a:solidFill>
                <a:highlight>
                  <a:srgbClr val="F5F5F5"/>
                </a:highlight>
                <a:latin typeface="Courier New"/>
                <a:ea typeface="Courier New"/>
                <a:cs typeface="Courier New"/>
                <a:sym typeface="Courier New"/>
              </a:rPr>
              <a:t> nginx</a:t>
            </a:r>
            <a:endParaRPr sz="10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1900"/>
              </a:spcBef>
              <a:spcAft>
                <a:spcPts val="0"/>
              </a:spcAft>
              <a:buSzPts val="1400"/>
              <a:buNone/>
            </a:pP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15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2161" name="Google Shape;2161;p7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82</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7"/>
        <p:cNvGrpSpPr/>
        <p:nvPr/>
      </p:nvGrpSpPr>
      <p:grpSpPr>
        <a:xfrm>
          <a:off x="0" y="0"/>
          <a:ext cx="0" cy="0"/>
          <a:chOff x="0" y="0"/>
          <a:chExt cx="0" cy="0"/>
        </a:xfrm>
      </p:grpSpPr>
      <p:sp>
        <p:nvSpPr>
          <p:cNvPr id="2168" name="Google Shape;2168;p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9" name="Google Shape;2169;p8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70" name="Google Shape;2170;p8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83</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3"/>
        <p:cNvGrpSpPr/>
        <p:nvPr/>
      </p:nvGrpSpPr>
      <p:grpSpPr>
        <a:xfrm>
          <a:off x="0" y="0"/>
          <a:ext cx="0" cy="0"/>
          <a:chOff x="0" y="0"/>
          <a:chExt cx="0" cy="0"/>
        </a:xfrm>
      </p:grpSpPr>
      <p:sp>
        <p:nvSpPr>
          <p:cNvPr id="2174" name="Google Shape;2174;p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5" name="Google Shape;2175;p8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88900" lvl="0" indent="0" algn="l" rtl="0">
              <a:lnSpc>
                <a:spcPct val="142857"/>
              </a:lnSpc>
              <a:spcBef>
                <a:spcPts val="0"/>
              </a:spcBef>
              <a:spcAft>
                <a:spcPts val="0"/>
              </a:spcAft>
              <a:buSzPts val="1100"/>
              <a:buNone/>
            </a:pPr>
            <a:r>
              <a:rPr lang="en-US" sz="1400">
                <a:solidFill>
                  <a:srgbClr val="434343"/>
                </a:solidFill>
                <a:latin typeface="Open Sans"/>
                <a:ea typeface="Open Sans"/>
                <a:cs typeface="Open Sans"/>
                <a:sym typeface="Open Sans"/>
              </a:rPr>
              <a:t>Explain basic commands</a:t>
            </a:r>
            <a:endParaRPr sz="1400">
              <a:solidFill>
                <a:srgbClr val="434343"/>
              </a:solidFill>
              <a:latin typeface="Open Sans"/>
              <a:ea typeface="Open Sans"/>
              <a:cs typeface="Open Sans"/>
              <a:sym typeface="Open Sans"/>
            </a:endParaRPr>
          </a:p>
          <a:p>
            <a:pPr marL="0" marR="88900" lvl="0" indent="0" algn="l" rtl="0">
              <a:lnSpc>
                <a:spcPct val="142857"/>
              </a:lnSpc>
              <a:spcBef>
                <a:spcPts val="0"/>
              </a:spcBef>
              <a:spcAft>
                <a:spcPts val="0"/>
              </a:spcAft>
              <a:buSzPts val="1100"/>
              <a:buNone/>
            </a:pPr>
            <a:r>
              <a:rPr lang="en-US" sz="1400">
                <a:solidFill>
                  <a:srgbClr val="434343"/>
                </a:solidFill>
                <a:latin typeface="Open Sans"/>
                <a:ea typeface="Open Sans"/>
                <a:cs typeface="Open Sans"/>
                <a:sym typeface="Open Sans"/>
              </a:rPr>
              <a:t>While describing the other commands, tell the learner about scenarios where these commands can be used.(also tell them that a demonstration is also show in next slide)</a:t>
            </a:r>
            <a:endParaRPr sz="1400">
              <a:solidFill>
                <a:srgbClr val="434343"/>
              </a:solidFill>
              <a:latin typeface="Open Sans"/>
              <a:ea typeface="Open Sans"/>
              <a:cs typeface="Open Sans"/>
              <a:sym typeface="Open Sans"/>
            </a:endParaRPr>
          </a:p>
          <a:p>
            <a:pPr marL="0" marR="88900" lvl="0" indent="0" algn="l" rtl="0">
              <a:lnSpc>
                <a:spcPct val="142857"/>
              </a:lnSpc>
              <a:spcBef>
                <a:spcPts val="0"/>
              </a:spcBef>
              <a:spcAft>
                <a:spcPts val="0"/>
              </a:spcAft>
              <a:buSzPts val="1100"/>
              <a:buNone/>
            </a:pPr>
            <a:r>
              <a:rPr lang="en-US" sz="1400">
                <a:solidFill>
                  <a:srgbClr val="434343"/>
                </a:solidFill>
                <a:latin typeface="Open Sans"/>
                <a:ea typeface="Open Sans"/>
                <a:cs typeface="Open Sans"/>
                <a:sym typeface="Open Sans"/>
              </a:rPr>
              <a:t>Use all the commands with various different options. (include other options as well i.e. apart from the option mentioned here)</a:t>
            </a:r>
            <a:endParaRPr sz="1400">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SzPts val="1100"/>
              <a:buNone/>
            </a:pPr>
            <a:endParaRPr sz="1400">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SzPts val="1100"/>
              <a:buNone/>
            </a:pPr>
            <a:r>
              <a:rPr lang="en-US" sz="1400">
                <a:solidFill>
                  <a:srgbClr val="434343"/>
                </a:solidFill>
                <a:latin typeface="Open Sans"/>
                <a:ea typeface="Open Sans"/>
                <a:cs typeface="Open Sans"/>
                <a:sym typeface="Open Sans"/>
              </a:rPr>
              <a:t>Prune: By default this command remove the dangling images. Dangling images are those images which does not have any tags and the images which are not referenced by any container.</a:t>
            </a:r>
            <a:endParaRPr sz="1400">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SzPts val="1100"/>
              <a:buNone/>
            </a:pPr>
            <a:r>
              <a:rPr lang="en-US" sz="1400">
                <a:solidFill>
                  <a:srgbClr val="434343"/>
                </a:solidFill>
                <a:latin typeface="Open Sans"/>
                <a:ea typeface="Open Sans"/>
                <a:cs typeface="Open Sans"/>
                <a:sym typeface="Open Sans"/>
              </a:rPr>
              <a:t>rm: Removes the images</a:t>
            </a:r>
            <a:endParaRPr sz="1400">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SzPts val="1100"/>
              <a:buNone/>
            </a:pPr>
            <a:r>
              <a:rPr lang="en-US" sz="1400">
                <a:solidFill>
                  <a:srgbClr val="434343"/>
                </a:solidFill>
                <a:latin typeface="Open Sans"/>
                <a:ea typeface="Open Sans"/>
                <a:cs typeface="Open Sans"/>
                <a:sym typeface="Open Sans"/>
              </a:rPr>
              <a:t>ls: Lists the images</a:t>
            </a:r>
            <a:endParaRPr sz="1400">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SzPts val="1100"/>
              <a:buNone/>
            </a:pPr>
            <a:endParaRPr sz="1400">
              <a:solidFill>
                <a:srgbClr val="434343"/>
              </a:solidFill>
              <a:latin typeface="Open Sans"/>
              <a:ea typeface="Open Sans"/>
              <a:cs typeface="Open Sans"/>
              <a:sym typeface="Open Sans"/>
            </a:endParaRPr>
          </a:p>
        </p:txBody>
      </p:sp>
      <p:sp>
        <p:nvSpPr>
          <p:cNvPr id="2176" name="Google Shape;2176;p8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84</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4"/>
        <p:cNvGrpSpPr/>
        <p:nvPr/>
      </p:nvGrpSpPr>
      <p:grpSpPr>
        <a:xfrm>
          <a:off x="0" y="0"/>
          <a:ext cx="0" cy="0"/>
          <a:chOff x="0" y="0"/>
          <a:chExt cx="0" cy="0"/>
        </a:xfrm>
      </p:grpSpPr>
      <p:sp>
        <p:nvSpPr>
          <p:cNvPr id="2195" name="Google Shape;2195;g77d18fd548_0_8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Topic moved from Lesson 8</a:t>
            </a:r>
            <a:endParaRPr/>
          </a:p>
        </p:txBody>
      </p:sp>
      <p:sp>
        <p:nvSpPr>
          <p:cNvPr id="2196" name="Google Shape;2196;g77d18fd548_0_8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9"/>
        <p:cNvGrpSpPr/>
        <p:nvPr/>
      </p:nvGrpSpPr>
      <p:grpSpPr>
        <a:xfrm>
          <a:off x="0" y="0"/>
          <a:ext cx="0" cy="0"/>
          <a:chOff x="0" y="0"/>
          <a:chExt cx="0" cy="0"/>
        </a:xfrm>
      </p:grpSpPr>
      <p:sp>
        <p:nvSpPr>
          <p:cNvPr id="2200" name="Google Shape;2200;g77d18fd548_0_88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copy-on-write strategy</a:t>
            </a:r>
            <a:endParaRPr/>
          </a:p>
        </p:txBody>
      </p:sp>
      <p:sp>
        <p:nvSpPr>
          <p:cNvPr id="2201" name="Google Shape;2201;g77d18fd548_0_8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8"/>
        <p:cNvGrpSpPr/>
        <p:nvPr/>
      </p:nvGrpSpPr>
      <p:grpSpPr>
        <a:xfrm>
          <a:off x="0" y="0"/>
          <a:ext cx="0" cy="0"/>
          <a:chOff x="0" y="0"/>
          <a:chExt cx="0" cy="0"/>
        </a:xfrm>
      </p:grpSpPr>
      <p:sp>
        <p:nvSpPr>
          <p:cNvPr id="2209" name="Google Shape;2209;g77d18fd548_0_89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the copy-on-write strategy</a:t>
            </a:r>
            <a:endParaRPr/>
          </a:p>
          <a:p>
            <a:pPr marL="0" lvl="0" indent="0" algn="l" rtl="0">
              <a:lnSpc>
                <a:spcPct val="100000"/>
              </a:lnSpc>
              <a:spcBef>
                <a:spcPts val="0"/>
              </a:spcBef>
              <a:spcAft>
                <a:spcPts val="0"/>
              </a:spcAft>
              <a:buSzPts val="1400"/>
              <a:buNone/>
            </a:pPr>
            <a:endParaRPr/>
          </a:p>
        </p:txBody>
      </p:sp>
      <p:sp>
        <p:nvSpPr>
          <p:cNvPr id="2210" name="Google Shape;2210;g77d18fd548_0_8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8"/>
        <p:cNvGrpSpPr/>
        <p:nvPr/>
      </p:nvGrpSpPr>
      <p:grpSpPr>
        <a:xfrm>
          <a:off x="0" y="0"/>
          <a:ext cx="0" cy="0"/>
          <a:chOff x="0" y="0"/>
          <a:chExt cx="0" cy="0"/>
        </a:xfrm>
      </p:grpSpPr>
      <p:sp>
        <p:nvSpPr>
          <p:cNvPr id="2239" name="Google Shape;2239;p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40" name="Google Shape;2240;p8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41" name="Google Shape;2241;p8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88</a:t>
            </a:fld>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4"/>
        <p:cNvGrpSpPr/>
        <p:nvPr/>
      </p:nvGrpSpPr>
      <p:grpSpPr>
        <a:xfrm>
          <a:off x="0" y="0"/>
          <a:ext cx="0" cy="0"/>
          <a:chOff x="0" y="0"/>
          <a:chExt cx="0" cy="0"/>
        </a:xfrm>
      </p:grpSpPr>
      <p:sp>
        <p:nvSpPr>
          <p:cNvPr id="2245" name="Google Shape;2245;p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46" name="Google Shape;2246;p8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Registry and its functionalities</a:t>
            </a:r>
            <a:endParaRPr/>
          </a:p>
          <a:p>
            <a:pPr marL="0" lvl="0" indent="0" algn="l" rtl="0">
              <a:lnSpc>
                <a:spcPct val="100000"/>
              </a:lnSpc>
              <a:spcBef>
                <a:spcPts val="0"/>
              </a:spcBef>
              <a:spcAft>
                <a:spcPts val="0"/>
              </a:spcAft>
              <a:buSzPts val="1400"/>
              <a:buNone/>
            </a:pPr>
            <a:r>
              <a:rPr lang="en-US"/>
              <a:t>The Registry is a stateless, highly scalable server side application that stores and lets you distribute Docker images.</a:t>
            </a:r>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The Registry is compatible with Docker engine </a:t>
            </a:r>
            <a:r>
              <a:rPr lang="en-US" sz="1050" b="1">
                <a:solidFill>
                  <a:srgbClr val="33444C"/>
                </a:solidFill>
                <a:highlight>
                  <a:srgbClr val="FFFFFF"/>
                </a:highlight>
                <a:latin typeface="Open Sans"/>
                <a:ea typeface="Open Sans"/>
                <a:cs typeface="Open Sans"/>
                <a:sym typeface="Open Sans"/>
              </a:rPr>
              <a:t>version 1.6.0 or higher</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a:t> The Registry is open-source, under the permissive Apache license.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2247" name="Google Shape;2247;p8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77d18fd548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8" name="Google Shape;708;g77d18fd548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chemeClr val="lt1"/>
                </a:highlight>
                <a:latin typeface="Open Sans"/>
                <a:ea typeface="Open Sans"/>
                <a:cs typeface="Open Sans"/>
                <a:sym typeface="Open Sans"/>
              </a:rPr>
              <a:t>Explain the overview of image</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Often, an image is </a:t>
            </a:r>
            <a:r>
              <a:rPr lang="en-US" sz="1050" i="1">
                <a:solidFill>
                  <a:srgbClr val="33444C"/>
                </a:solidFill>
                <a:highlight>
                  <a:srgbClr val="FFFFFF"/>
                </a:highlight>
                <a:latin typeface="Open Sans"/>
                <a:ea typeface="Open Sans"/>
                <a:cs typeface="Open Sans"/>
                <a:sym typeface="Open Sans"/>
              </a:rPr>
              <a:t>based on</a:t>
            </a:r>
            <a:r>
              <a:rPr lang="en-US" sz="1050">
                <a:solidFill>
                  <a:srgbClr val="33444C"/>
                </a:solidFill>
                <a:highlight>
                  <a:srgbClr val="FFFFFF"/>
                </a:highlight>
                <a:latin typeface="Open Sans"/>
                <a:ea typeface="Open Sans"/>
                <a:cs typeface="Open Sans"/>
                <a:sym typeface="Open Sans"/>
              </a:rPr>
              <a:t> another image, with some additional customization. For example, you may build an image which is based on the </a:t>
            </a:r>
            <a:r>
              <a:rPr lang="en-US" sz="950">
                <a:solidFill>
                  <a:srgbClr val="33444C"/>
                </a:solidFill>
                <a:highlight>
                  <a:srgbClr val="FFFFFF"/>
                </a:highlight>
                <a:latin typeface="Courier New"/>
                <a:ea typeface="Courier New"/>
                <a:cs typeface="Courier New"/>
                <a:sym typeface="Courier New"/>
              </a:rPr>
              <a:t>ubuntu</a:t>
            </a:r>
            <a:r>
              <a:rPr lang="en-US" sz="1050">
                <a:solidFill>
                  <a:srgbClr val="33444C"/>
                </a:solidFill>
                <a:highlight>
                  <a:srgbClr val="FFFFFF"/>
                </a:highlight>
                <a:latin typeface="Open Sans"/>
                <a:ea typeface="Open Sans"/>
                <a:cs typeface="Open Sans"/>
                <a:sym typeface="Open Sans"/>
              </a:rPr>
              <a:t> image, but installs the Apache web server and your application, as well as the configuration details needed to make your application run.</a:t>
            </a:r>
            <a:endParaRPr/>
          </a:p>
          <a:p>
            <a:pPr marL="0" lvl="0" indent="0" algn="l" rtl="0">
              <a:lnSpc>
                <a:spcPct val="100000"/>
              </a:lnSpc>
              <a:spcBef>
                <a:spcPts val="800"/>
              </a:spcBef>
              <a:spcAft>
                <a:spcPts val="0"/>
              </a:spcAft>
              <a:buSzPts val="1400"/>
              <a:buNone/>
            </a:pPr>
            <a:endParaRPr sz="1050">
              <a:solidFill>
                <a:srgbClr val="33444C"/>
              </a:solidFill>
              <a:highlight>
                <a:srgbClr val="FFFFFF"/>
              </a:highlight>
              <a:latin typeface="Open Sans"/>
              <a:ea typeface="Open Sans"/>
              <a:cs typeface="Open Sans"/>
              <a:sym typeface="Open Sans"/>
            </a:endParaRPr>
          </a:p>
        </p:txBody>
      </p:sp>
      <p:sp>
        <p:nvSpPr>
          <p:cNvPr id="709" name="Google Shape;709;g77d18fd548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1"/>
        <p:cNvGrpSpPr/>
        <p:nvPr/>
      </p:nvGrpSpPr>
      <p:grpSpPr>
        <a:xfrm>
          <a:off x="0" y="0"/>
          <a:ext cx="0" cy="0"/>
          <a:chOff x="0" y="0"/>
          <a:chExt cx="0" cy="0"/>
        </a:xfrm>
      </p:grpSpPr>
      <p:sp>
        <p:nvSpPr>
          <p:cNvPr id="2262" name="Google Shape;2262;p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63" name="Google Shape;2263;p8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67647"/>
              </a:lnSpc>
              <a:spcBef>
                <a:spcPts val="1500"/>
              </a:spcBef>
              <a:spcAft>
                <a:spcPts val="0"/>
              </a:spcAft>
              <a:buClr>
                <a:schemeClr val="dk1"/>
              </a:buClr>
              <a:buSzPts val="1100"/>
              <a:buFont typeface="Arial"/>
              <a:buNone/>
            </a:pPr>
            <a:r>
              <a:rPr lang="en-US" sz="1100">
                <a:solidFill>
                  <a:srgbClr val="33444C"/>
                </a:solidFill>
                <a:highlight>
                  <a:srgbClr val="FFFFFF"/>
                </a:highlight>
                <a:latin typeface="Arial"/>
                <a:ea typeface="Arial"/>
                <a:cs typeface="Arial"/>
                <a:sym typeface="Arial"/>
              </a:rPr>
              <a:t>Explain the purpose of using Registry</a:t>
            </a:r>
            <a:endParaRPr sz="11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Clr>
                <a:schemeClr val="dk1"/>
              </a:buClr>
              <a:buSzPts val="1100"/>
              <a:buFont typeface="Arial"/>
              <a:buNone/>
            </a:pPr>
            <a:r>
              <a:rPr lang="en-US" sz="1100">
                <a:solidFill>
                  <a:srgbClr val="33444C"/>
                </a:solidFill>
                <a:highlight>
                  <a:srgbClr val="FFFFFF"/>
                </a:highlight>
                <a:latin typeface="Arial"/>
                <a:ea typeface="Arial"/>
                <a:cs typeface="Arial"/>
                <a:sym typeface="Arial"/>
              </a:rPr>
              <a:t>Why use it</a:t>
            </a:r>
            <a:endParaRPr sz="110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100">
                <a:solidFill>
                  <a:srgbClr val="33444C"/>
                </a:solidFill>
                <a:highlight>
                  <a:srgbClr val="FFFFFF"/>
                </a:highlight>
                <a:latin typeface="Open Sans"/>
                <a:ea typeface="Open Sans"/>
                <a:cs typeface="Open Sans"/>
                <a:sym typeface="Open Sans"/>
              </a:rPr>
              <a:t>You should use the Registry if you want to:</a:t>
            </a:r>
            <a:endParaRPr sz="1100">
              <a:solidFill>
                <a:srgbClr val="33444C"/>
              </a:solidFill>
              <a:highlight>
                <a:srgbClr val="FFFFFF"/>
              </a:highlight>
              <a:latin typeface="Open Sans"/>
              <a:ea typeface="Open Sans"/>
              <a:cs typeface="Open Sans"/>
              <a:sym typeface="Open Sans"/>
            </a:endParaRPr>
          </a:p>
          <a:p>
            <a:pPr marL="457200" lvl="0" indent="-298450" algn="l" rtl="0">
              <a:lnSpc>
                <a:spcPct val="115000"/>
              </a:lnSpc>
              <a:spcBef>
                <a:spcPts val="800"/>
              </a:spcBef>
              <a:spcAft>
                <a:spcPts val="0"/>
              </a:spcAft>
              <a:buClr>
                <a:srgbClr val="33444C"/>
              </a:buClr>
              <a:buSzPts val="1100"/>
              <a:buFont typeface="Open Sans"/>
              <a:buChar char="●"/>
            </a:pPr>
            <a:r>
              <a:rPr lang="en-US" sz="1100">
                <a:solidFill>
                  <a:srgbClr val="33444C"/>
                </a:solidFill>
                <a:highlight>
                  <a:srgbClr val="FFFFFF"/>
                </a:highlight>
                <a:latin typeface="Open Sans"/>
                <a:ea typeface="Open Sans"/>
                <a:cs typeface="Open Sans"/>
                <a:sym typeface="Open Sans"/>
              </a:rPr>
              <a:t>tightly control where your images are being stored</a:t>
            </a:r>
            <a:endParaRPr sz="1100">
              <a:solidFill>
                <a:srgbClr val="33444C"/>
              </a:solidFill>
              <a:highlight>
                <a:srgbClr val="FFFFFF"/>
              </a:highlight>
              <a:latin typeface="Open Sans"/>
              <a:ea typeface="Open Sans"/>
              <a:cs typeface="Open Sans"/>
              <a:sym typeface="Open Sans"/>
            </a:endParaRPr>
          </a:p>
          <a:p>
            <a:pPr marL="457200" lvl="0" indent="-298450" algn="l" rtl="0">
              <a:lnSpc>
                <a:spcPct val="115000"/>
              </a:lnSpc>
              <a:spcBef>
                <a:spcPts val="0"/>
              </a:spcBef>
              <a:spcAft>
                <a:spcPts val="0"/>
              </a:spcAft>
              <a:buClr>
                <a:srgbClr val="33444C"/>
              </a:buClr>
              <a:buSzPts val="1100"/>
              <a:buFont typeface="Open Sans"/>
              <a:buChar char="●"/>
            </a:pPr>
            <a:r>
              <a:rPr lang="en-US" sz="1100">
                <a:solidFill>
                  <a:srgbClr val="33444C"/>
                </a:solidFill>
                <a:highlight>
                  <a:srgbClr val="FFFFFF"/>
                </a:highlight>
                <a:latin typeface="Open Sans"/>
                <a:ea typeface="Open Sans"/>
                <a:cs typeface="Open Sans"/>
                <a:sym typeface="Open Sans"/>
              </a:rPr>
              <a:t>fully own your images distribution pipeline</a:t>
            </a:r>
            <a:endParaRPr sz="1100">
              <a:solidFill>
                <a:srgbClr val="33444C"/>
              </a:solidFill>
              <a:highlight>
                <a:srgbClr val="FFFFFF"/>
              </a:highlight>
              <a:latin typeface="Open Sans"/>
              <a:ea typeface="Open Sans"/>
              <a:cs typeface="Open Sans"/>
              <a:sym typeface="Open Sans"/>
            </a:endParaRPr>
          </a:p>
          <a:p>
            <a:pPr marL="457200" lvl="0" indent="-298450" algn="l" rtl="0">
              <a:lnSpc>
                <a:spcPct val="115000"/>
              </a:lnSpc>
              <a:spcBef>
                <a:spcPts val="0"/>
              </a:spcBef>
              <a:spcAft>
                <a:spcPts val="0"/>
              </a:spcAft>
              <a:buClr>
                <a:srgbClr val="33444C"/>
              </a:buClr>
              <a:buSzPts val="1100"/>
              <a:buFont typeface="Open Sans"/>
              <a:buChar char="●"/>
            </a:pPr>
            <a:r>
              <a:rPr lang="en-US" sz="1100">
                <a:solidFill>
                  <a:srgbClr val="33444C"/>
                </a:solidFill>
                <a:highlight>
                  <a:srgbClr val="FFFFFF"/>
                </a:highlight>
                <a:latin typeface="Open Sans"/>
                <a:ea typeface="Open Sans"/>
                <a:cs typeface="Open Sans"/>
                <a:sym typeface="Open Sans"/>
              </a:rPr>
              <a:t>integrate image storage and distribution tightly into your in-house development workflow</a:t>
            </a:r>
            <a:endParaRPr sz="11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Clr>
                <a:schemeClr val="dk1"/>
              </a:buClr>
              <a:buSzPts val="1400"/>
              <a:buFont typeface="Arial"/>
              <a:buNone/>
            </a:pPr>
            <a:endParaRPr sz="1100"/>
          </a:p>
          <a:p>
            <a:pPr marL="0" lvl="0" indent="0" algn="l" rtl="0">
              <a:lnSpc>
                <a:spcPct val="100000"/>
              </a:lnSpc>
              <a:spcBef>
                <a:spcPts val="0"/>
              </a:spcBef>
              <a:spcAft>
                <a:spcPts val="0"/>
              </a:spcAft>
              <a:buClr>
                <a:schemeClr val="dk1"/>
              </a:buClr>
              <a:buSzPts val="1400"/>
              <a:buFont typeface="Arial"/>
              <a:buNone/>
            </a:pPr>
            <a:endParaRPr sz="1100"/>
          </a:p>
          <a:p>
            <a:pPr marL="0" lvl="0" indent="0" algn="l" rtl="0">
              <a:lnSpc>
                <a:spcPct val="100000"/>
              </a:lnSpc>
              <a:spcBef>
                <a:spcPts val="0"/>
              </a:spcBef>
              <a:spcAft>
                <a:spcPts val="0"/>
              </a:spcAft>
              <a:buSzPts val="1400"/>
              <a:buNone/>
            </a:pPr>
            <a:endParaRPr sz="1100"/>
          </a:p>
        </p:txBody>
      </p:sp>
      <p:sp>
        <p:nvSpPr>
          <p:cNvPr id="2264" name="Google Shape;2264;p8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90</a:t>
            </a:fld>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8"/>
        <p:cNvGrpSpPr/>
        <p:nvPr/>
      </p:nvGrpSpPr>
      <p:grpSpPr>
        <a:xfrm>
          <a:off x="0" y="0"/>
          <a:ext cx="0" cy="0"/>
          <a:chOff x="0" y="0"/>
          <a:chExt cx="0" cy="0"/>
        </a:xfrm>
      </p:grpSpPr>
      <p:sp>
        <p:nvSpPr>
          <p:cNvPr id="2279" name="Google Shape;2279;p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0" name="Google Shape;2280;p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67647"/>
              </a:lnSpc>
              <a:spcBef>
                <a:spcPts val="1500"/>
              </a:spcBef>
              <a:spcAft>
                <a:spcPts val="0"/>
              </a:spcAft>
              <a:buClr>
                <a:schemeClr val="dk1"/>
              </a:buClr>
              <a:buSzPts val="1100"/>
              <a:buFont typeface="Arial"/>
              <a:buNone/>
            </a:pPr>
            <a:r>
              <a:rPr lang="en-US" sz="1100">
                <a:solidFill>
                  <a:srgbClr val="33444C"/>
                </a:solidFill>
                <a:highlight>
                  <a:srgbClr val="FFFFFF"/>
                </a:highlight>
                <a:latin typeface="Arial"/>
                <a:ea typeface="Arial"/>
                <a:cs typeface="Arial"/>
                <a:sym typeface="Arial"/>
              </a:rPr>
              <a:t>Explain the alternatives to registry</a:t>
            </a:r>
            <a:endParaRPr sz="11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Clr>
                <a:schemeClr val="dk1"/>
              </a:buClr>
              <a:buSzPts val="1100"/>
              <a:buFont typeface="Arial"/>
              <a:buNone/>
            </a:pPr>
            <a:r>
              <a:rPr lang="en-US" sz="1100">
                <a:solidFill>
                  <a:srgbClr val="33444C"/>
                </a:solidFill>
                <a:highlight>
                  <a:srgbClr val="FFFFFF"/>
                </a:highlight>
                <a:latin typeface="Arial"/>
                <a:ea typeface="Arial"/>
                <a:cs typeface="Arial"/>
                <a:sym typeface="Arial"/>
              </a:rPr>
              <a:t>Alternatives</a:t>
            </a:r>
            <a:endParaRPr sz="110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100">
                <a:solidFill>
                  <a:srgbClr val="33444C"/>
                </a:solidFill>
                <a:highlight>
                  <a:srgbClr val="FFFFFF"/>
                </a:highlight>
                <a:latin typeface="Open Sans"/>
                <a:ea typeface="Open Sans"/>
                <a:cs typeface="Open Sans"/>
                <a:sym typeface="Open Sans"/>
              </a:rPr>
              <a:t>Users looking for a zero maintenance, ready-to-go solution are encouraged to head-over to the </a:t>
            </a:r>
            <a:r>
              <a:rPr lang="en-US" sz="1100">
                <a:solidFill>
                  <a:schemeClr val="hlink"/>
                </a:solidFill>
                <a:highlight>
                  <a:srgbClr val="FFFFFF"/>
                </a:highlight>
                <a:uFill>
                  <a:noFill/>
                </a:uFill>
                <a:latin typeface="Open Sans"/>
                <a:ea typeface="Open Sans"/>
                <a:cs typeface="Open Sans"/>
                <a:sym typeface="Open Sans"/>
                <a:hlinkClick r:id="rId3"/>
              </a:rPr>
              <a:t>Docker Hub</a:t>
            </a:r>
            <a:r>
              <a:rPr lang="en-US" sz="1100">
                <a:solidFill>
                  <a:srgbClr val="33444C"/>
                </a:solidFill>
                <a:highlight>
                  <a:srgbClr val="FFFFFF"/>
                </a:highlight>
                <a:latin typeface="Open Sans"/>
                <a:ea typeface="Open Sans"/>
                <a:cs typeface="Open Sans"/>
                <a:sym typeface="Open Sans"/>
              </a:rPr>
              <a:t>, which provides a free-to-use, hosted Registry, plus additional features (organization accounts, automated builds, and more).</a:t>
            </a:r>
            <a:endParaRPr sz="110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800"/>
              </a:spcAft>
              <a:buSzPts val="1100"/>
              <a:buNone/>
            </a:pPr>
            <a:r>
              <a:rPr lang="en-US" sz="1100">
                <a:solidFill>
                  <a:srgbClr val="33444C"/>
                </a:solidFill>
                <a:highlight>
                  <a:srgbClr val="FFFFFF"/>
                </a:highlight>
                <a:latin typeface="Open Sans"/>
                <a:ea typeface="Open Sans"/>
                <a:cs typeface="Open Sans"/>
                <a:sym typeface="Open Sans"/>
              </a:rPr>
              <a:t>Users looking for a commercially supported version of the Registry should look into </a:t>
            </a:r>
            <a:r>
              <a:rPr lang="en-US" sz="1100">
                <a:solidFill>
                  <a:schemeClr val="hlink"/>
                </a:solidFill>
                <a:highlight>
                  <a:srgbClr val="FFFFFF"/>
                </a:highlight>
                <a:uFill>
                  <a:noFill/>
                </a:uFill>
                <a:latin typeface="Open Sans"/>
                <a:ea typeface="Open Sans"/>
                <a:cs typeface="Open Sans"/>
                <a:sym typeface="Open Sans"/>
                <a:hlinkClick r:id="rId4"/>
              </a:rPr>
              <a:t>Docker Trusted Registr</a:t>
            </a:r>
            <a:r>
              <a:rPr lang="en-US" sz="1100">
                <a:solidFill>
                  <a:srgbClr val="33444C"/>
                </a:solidFill>
                <a:highlight>
                  <a:srgbClr val="FFFFFF"/>
                </a:highlight>
                <a:latin typeface="Open Sans"/>
                <a:ea typeface="Open Sans"/>
                <a:cs typeface="Open Sans"/>
                <a:sym typeface="Open Sans"/>
              </a:rPr>
              <a:t>y.</a:t>
            </a:r>
            <a:endParaRPr sz="1100"/>
          </a:p>
        </p:txBody>
      </p:sp>
      <p:sp>
        <p:nvSpPr>
          <p:cNvPr id="2281" name="Google Shape;2281;p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91</a:t>
            </a:fld>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3"/>
        <p:cNvGrpSpPr/>
        <p:nvPr/>
      </p:nvGrpSpPr>
      <p:grpSpPr>
        <a:xfrm>
          <a:off x="0" y="0"/>
          <a:ext cx="0" cy="0"/>
          <a:chOff x="0" y="0"/>
          <a:chExt cx="0" cy="0"/>
        </a:xfrm>
      </p:grpSpPr>
      <p:sp>
        <p:nvSpPr>
          <p:cNvPr id="2294" name="Google Shape;2294;g77d18fd548_0_2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95" name="Google Shape;2295;g77d18fd548_0_2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77d18fd548_0_29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100">
                <a:solidFill>
                  <a:srgbClr val="3F3F3F"/>
                </a:solidFill>
                <a:latin typeface="Open Sans"/>
                <a:ea typeface="Open Sans"/>
                <a:cs typeface="Open Sans"/>
                <a:sym typeface="Open Sans"/>
              </a:rPr>
              <a:t>Explain Docker Hub Repositories and explain how to create repository</a:t>
            </a:r>
            <a:endParaRPr sz="1100">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100">
                <a:solidFill>
                  <a:srgbClr val="3F3F3F"/>
                </a:solidFill>
                <a:latin typeface="Open Sans"/>
                <a:ea typeface="Open Sans"/>
                <a:cs typeface="Open Sans"/>
                <a:sym typeface="Open Sans"/>
              </a:rPr>
              <a:t>Repository is the feature of Docker Enterprise.</a:t>
            </a:r>
            <a:endParaRPr sz="1100"/>
          </a:p>
          <a:p>
            <a:pPr marL="0" marR="0" lvl="0" indent="0" algn="l" rtl="0">
              <a:lnSpc>
                <a:spcPct val="100000"/>
              </a:lnSpc>
              <a:spcBef>
                <a:spcPts val="0"/>
              </a:spcBef>
              <a:spcAft>
                <a:spcPts val="0"/>
              </a:spcAft>
              <a:buClr>
                <a:srgbClr val="000000"/>
              </a:buClr>
              <a:buSzPts val="1400"/>
              <a:buFont typeface="Arial"/>
              <a:buNone/>
            </a:pPr>
            <a:r>
              <a:rPr lang="en-US" sz="1100">
                <a:solidFill>
                  <a:srgbClr val="3F3F3F"/>
                </a:solidFill>
                <a:latin typeface="Open Sans"/>
                <a:ea typeface="Open Sans"/>
                <a:cs typeface="Open Sans"/>
                <a:sym typeface="Open Sans"/>
              </a:rPr>
              <a:t>Docker images are pushed to Docker Hub through the </a:t>
            </a:r>
            <a:r>
              <a:rPr lang="en-US" sz="1100" b="1">
                <a:solidFill>
                  <a:srgbClr val="3F3F3F"/>
                </a:solidFill>
                <a:latin typeface="Open Sans"/>
                <a:ea typeface="Open Sans"/>
                <a:cs typeface="Open Sans"/>
                <a:sym typeface="Open Sans"/>
              </a:rPr>
              <a:t>docker push </a:t>
            </a:r>
            <a:r>
              <a:rPr lang="en-US" sz="1100">
                <a:solidFill>
                  <a:srgbClr val="3F3F3F"/>
                </a:solidFill>
                <a:latin typeface="Open Sans"/>
                <a:ea typeface="Open Sans"/>
                <a:cs typeface="Open Sans"/>
                <a:sym typeface="Open Sans"/>
              </a:rPr>
              <a:t>command. A single Docker Hub repository can hold many Docker images (stored as tags).</a:t>
            </a:r>
            <a:endParaRPr sz="1100"/>
          </a:p>
          <a:p>
            <a:pPr marL="0" lvl="0" indent="0" algn="l" rtl="0">
              <a:lnSpc>
                <a:spcPct val="100000"/>
              </a:lnSpc>
              <a:spcBef>
                <a:spcPts val="0"/>
              </a:spcBef>
              <a:spcAft>
                <a:spcPts val="0"/>
              </a:spcAft>
              <a:buSzPts val="1400"/>
              <a:buNone/>
            </a:pPr>
            <a:endParaRPr sz="1100">
              <a:solidFill>
                <a:srgbClr val="3F3F3F"/>
              </a:solidFill>
              <a:latin typeface="Open Sans"/>
              <a:ea typeface="Open Sans"/>
              <a:cs typeface="Open Sans"/>
              <a:sym typeface="Open Sans"/>
            </a:endParaRPr>
          </a:p>
        </p:txBody>
      </p:sp>
      <p:sp>
        <p:nvSpPr>
          <p:cNvPr id="2300" name="Google Shape;2300;g77d18fd548_0_2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9"/>
        <p:cNvGrpSpPr/>
        <p:nvPr/>
      </p:nvGrpSpPr>
      <p:grpSpPr>
        <a:xfrm>
          <a:off x="0" y="0"/>
          <a:ext cx="0" cy="0"/>
          <a:chOff x="0" y="0"/>
          <a:chExt cx="0" cy="0"/>
        </a:xfrm>
      </p:grpSpPr>
      <p:sp>
        <p:nvSpPr>
          <p:cNvPr id="2310" name="Google Shape;2310;g77d18fd548_0_3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11" name="Google Shape;2311;g77d18fd548_0_3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when creating a new repository</a:t>
            </a:r>
            <a:endParaRPr/>
          </a:p>
        </p:txBody>
      </p:sp>
      <p:sp>
        <p:nvSpPr>
          <p:cNvPr id="2312" name="Google Shape;2312;g77d18fd548_0_3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94</a:t>
            </a:fld>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0"/>
        <p:cNvGrpSpPr/>
        <p:nvPr/>
      </p:nvGrpSpPr>
      <p:grpSpPr>
        <a:xfrm>
          <a:off x="0" y="0"/>
          <a:ext cx="0" cy="0"/>
          <a:chOff x="0" y="0"/>
          <a:chExt cx="0" cy="0"/>
        </a:xfrm>
      </p:grpSpPr>
      <p:sp>
        <p:nvSpPr>
          <p:cNvPr id="2331" name="Google Shape;2331;g77d18fd548_0_3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private repositories</a:t>
            </a:r>
            <a:endParaRPr/>
          </a:p>
        </p:txBody>
      </p:sp>
      <p:sp>
        <p:nvSpPr>
          <p:cNvPr id="2332" name="Google Shape;2332;g77d18fd548_0_3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77d18fd548_0_33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private repository  </a:t>
            </a:r>
            <a:endParaRPr/>
          </a:p>
          <a:p>
            <a:pPr marL="0" lvl="0" indent="0" algn="l" rtl="0">
              <a:lnSpc>
                <a:spcPct val="100000"/>
              </a:lnSpc>
              <a:spcBef>
                <a:spcPts val="0"/>
              </a:spcBef>
              <a:spcAft>
                <a:spcPts val="0"/>
              </a:spcAft>
              <a:buSzPts val="1400"/>
              <a:buNone/>
            </a:pPr>
            <a:r>
              <a:rPr lang="en-US"/>
              <a:t>You get one private repository for free with your Docker Hub user account (not usable for organizations you’re a member of). If you need more private repositories for your user account, upgrade your Docker Hub plan from your Billing Information page.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Once the private repository is created, you can push and pull images to and from it using Docker.</a:t>
            </a:r>
            <a:endParaRPr/>
          </a:p>
          <a:p>
            <a:pPr marL="0" lvl="0" indent="0" algn="l" rtl="0">
              <a:lnSpc>
                <a:spcPct val="100000"/>
              </a:lnSpc>
              <a:spcBef>
                <a:spcPts val="0"/>
              </a:spcBef>
              <a:spcAft>
                <a:spcPts val="0"/>
              </a:spcAft>
              <a:buSzPts val="1400"/>
              <a:buNone/>
            </a:pPr>
            <a:r>
              <a:rPr lang="en-US" sz="1561" b="1" i="0" u="none" strike="noStrike" cap="none">
                <a:solidFill>
                  <a:schemeClr val="dk1"/>
                </a:solidFill>
                <a:latin typeface="Calibri"/>
                <a:ea typeface="Calibri"/>
                <a:cs typeface="Calibri"/>
                <a:sym typeface="Calibri"/>
              </a:rPr>
              <a:t>Note</a:t>
            </a:r>
            <a:r>
              <a:rPr lang="en-US" sz="1561" b="0" i="0" u="none" strike="noStrike" cap="none">
                <a:solidFill>
                  <a:schemeClr val="dk1"/>
                </a:solidFill>
                <a:latin typeface="Calibri"/>
                <a:ea typeface="Calibri"/>
                <a:cs typeface="Calibri"/>
                <a:sym typeface="Calibri"/>
              </a:rPr>
              <a:t>: You need to be signed in and have access to work with a private repository.</a:t>
            </a:r>
            <a:endParaRPr/>
          </a:p>
          <a:p>
            <a:pPr marL="0" lvl="0" indent="0" algn="l" rtl="0">
              <a:lnSpc>
                <a:spcPct val="100000"/>
              </a:lnSpc>
              <a:spcBef>
                <a:spcPts val="0"/>
              </a:spcBef>
              <a:spcAft>
                <a:spcPts val="0"/>
              </a:spcAft>
              <a:buSzPts val="1400"/>
              <a:buNone/>
            </a:pPr>
            <a:r>
              <a:rPr lang="en-US" sz="1561" b="1" i="0" u="none" strike="noStrike" cap="none">
                <a:solidFill>
                  <a:schemeClr val="dk1"/>
                </a:solidFill>
                <a:latin typeface="Calibri"/>
                <a:ea typeface="Calibri"/>
                <a:cs typeface="Calibri"/>
                <a:sym typeface="Calibri"/>
              </a:rPr>
              <a:t>Note</a:t>
            </a:r>
            <a:r>
              <a:rPr lang="en-US" sz="1561" b="0" i="0" u="none" strike="noStrike" cap="none">
                <a:solidFill>
                  <a:schemeClr val="dk1"/>
                </a:solidFill>
                <a:latin typeface="Calibri"/>
                <a:ea typeface="Calibri"/>
                <a:cs typeface="Calibri"/>
                <a:sym typeface="Calibri"/>
              </a:rPr>
              <a:t>: Private repositories are not currently available to search through the top-level search or docker search.</a:t>
            </a:r>
            <a:endParaRPr/>
          </a:p>
          <a:p>
            <a:pPr marL="0" lvl="0" indent="0" algn="l" rtl="0">
              <a:lnSpc>
                <a:spcPct val="100000"/>
              </a:lnSpc>
              <a:spcBef>
                <a:spcPts val="0"/>
              </a:spcBef>
              <a:spcAft>
                <a:spcPts val="0"/>
              </a:spcAft>
              <a:buSzPts val="1400"/>
              <a:buNone/>
            </a:pPr>
            <a:endParaRPr/>
          </a:p>
        </p:txBody>
      </p:sp>
      <p:sp>
        <p:nvSpPr>
          <p:cNvPr id="2342" name="Google Shape;2342;g77d18fd548_0_3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9"/>
        <p:cNvGrpSpPr/>
        <p:nvPr/>
      </p:nvGrpSpPr>
      <p:grpSpPr>
        <a:xfrm>
          <a:off x="0" y="0"/>
          <a:ext cx="0" cy="0"/>
          <a:chOff x="0" y="0"/>
          <a:chExt cx="0" cy="0"/>
        </a:xfrm>
      </p:grpSpPr>
      <p:sp>
        <p:nvSpPr>
          <p:cNvPr id="2350" name="Google Shape;2350;p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1" name="Google Shape;2351;p9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52" name="Google Shape;2352;p9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97</a:t>
            </a:fld>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5"/>
        <p:cNvGrpSpPr/>
        <p:nvPr/>
      </p:nvGrpSpPr>
      <p:grpSpPr>
        <a:xfrm>
          <a:off x="0" y="0"/>
          <a:ext cx="0" cy="0"/>
          <a:chOff x="0" y="0"/>
          <a:chExt cx="0" cy="0"/>
        </a:xfrm>
      </p:grpSpPr>
      <p:sp>
        <p:nvSpPr>
          <p:cNvPr id="2356" name="Google Shape;2356;p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7" name="Google Shape;2357;p9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1500"/>
              </a:spcBef>
              <a:spcAft>
                <a:spcPts val="0"/>
              </a:spcAft>
              <a:buClr>
                <a:schemeClr val="dk1"/>
              </a:buClr>
              <a:buSzPts val="1100"/>
              <a:buFont typeface="Arial"/>
              <a:buNone/>
            </a:pPr>
            <a:r>
              <a:rPr lang="en-US" sz="1650">
                <a:solidFill>
                  <a:srgbClr val="33444C"/>
                </a:solidFill>
                <a:highlight>
                  <a:srgbClr val="FFFFFF"/>
                </a:highlight>
                <a:latin typeface="Arial"/>
                <a:ea typeface="Arial"/>
                <a:cs typeface="Arial"/>
                <a:sym typeface="Arial"/>
              </a:rPr>
              <a:t>Explain Docker push</a:t>
            </a:r>
            <a:endParaRPr sz="1650">
              <a:solidFill>
                <a:srgbClr val="33444C"/>
              </a:solidFill>
              <a:highlight>
                <a:srgbClr val="FFFFFF"/>
              </a:highlight>
              <a:latin typeface="Arial"/>
              <a:ea typeface="Arial"/>
              <a:cs typeface="Arial"/>
              <a:sym typeface="Arial"/>
            </a:endParaRPr>
          </a:p>
          <a:p>
            <a:pPr marL="0" lvl="0" indent="0" algn="l" rtl="0">
              <a:lnSpc>
                <a:spcPct val="150000"/>
              </a:lnSpc>
              <a:spcBef>
                <a:spcPts val="1500"/>
              </a:spcBef>
              <a:spcAft>
                <a:spcPts val="0"/>
              </a:spcAft>
              <a:buClr>
                <a:schemeClr val="dk1"/>
              </a:buClr>
              <a:buSzPts val="1100"/>
              <a:buFont typeface="Arial"/>
              <a:buNone/>
            </a:pPr>
            <a:r>
              <a:rPr lang="en-US" sz="1650">
                <a:solidFill>
                  <a:srgbClr val="33444C"/>
                </a:solidFill>
                <a:highlight>
                  <a:srgbClr val="FFFFFF"/>
                </a:highlight>
                <a:latin typeface="Arial"/>
                <a:ea typeface="Arial"/>
                <a:cs typeface="Arial"/>
                <a:sym typeface="Arial"/>
              </a:rPr>
              <a:t>Push a new image to a registry</a:t>
            </a:r>
            <a:endParaRPr sz="165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First save the new image by finding the container ID (using </a:t>
            </a:r>
            <a:r>
              <a:rPr lang="en-US" sz="950">
                <a:solidFill>
                  <a:schemeClr val="hlink"/>
                </a:solidFill>
                <a:highlight>
                  <a:srgbClr val="FFFFFF"/>
                </a:highlight>
                <a:uFill>
                  <a:noFill/>
                </a:uFill>
                <a:latin typeface="Courier New"/>
                <a:ea typeface="Courier New"/>
                <a:cs typeface="Courier New"/>
                <a:sym typeface="Courier New"/>
                <a:hlinkClick r:id="rId3"/>
              </a:rPr>
              <a:t>docker ps</a:t>
            </a:r>
            <a:r>
              <a:rPr lang="en-US" sz="1050">
                <a:solidFill>
                  <a:srgbClr val="33444C"/>
                </a:solidFill>
                <a:highlight>
                  <a:srgbClr val="FFFFFF"/>
                </a:highlight>
                <a:latin typeface="Open Sans"/>
                <a:ea typeface="Open Sans"/>
                <a:cs typeface="Open Sans"/>
                <a:sym typeface="Open Sans"/>
              </a:rPr>
              <a:t>) and then committing it to a new image name. Note that only </a:t>
            </a:r>
            <a:r>
              <a:rPr lang="en-US" sz="950">
                <a:solidFill>
                  <a:srgbClr val="33444C"/>
                </a:solidFill>
                <a:highlight>
                  <a:srgbClr val="FFFFFF"/>
                </a:highlight>
                <a:latin typeface="Courier New"/>
                <a:ea typeface="Courier New"/>
                <a:cs typeface="Courier New"/>
                <a:sym typeface="Courier New"/>
              </a:rPr>
              <a:t>a-z0-9-_.</a:t>
            </a:r>
            <a:r>
              <a:rPr lang="en-US" sz="1050">
                <a:solidFill>
                  <a:srgbClr val="33444C"/>
                </a:solidFill>
                <a:highlight>
                  <a:srgbClr val="FFFFFF"/>
                </a:highlight>
                <a:latin typeface="Open Sans"/>
                <a:ea typeface="Open Sans"/>
                <a:cs typeface="Open Sans"/>
                <a:sym typeface="Open Sans"/>
              </a:rPr>
              <a:t> are allowed when naming images: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commit c16378f943fe rhel-httpd</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Now, push the image to the registry using the image ID. In this example the registry is on host named </a:t>
            </a:r>
            <a:r>
              <a:rPr lang="en-US" sz="950">
                <a:solidFill>
                  <a:srgbClr val="33444C"/>
                </a:solidFill>
                <a:highlight>
                  <a:srgbClr val="FFFFFF"/>
                </a:highlight>
                <a:latin typeface="Courier New"/>
                <a:ea typeface="Courier New"/>
                <a:cs typeface="Courier New"/>
                <a:sym typeface="Courier New"/>
              </a:rPr>
              <a:t>registry-host</a:t>
            </a:r>
            <a:r>
              <a:rPr lang="en-US" sz="1050">
                <a:solidFill>
                  <a:srgbClr val="33444C"/>
                </a:solidFill>
                <a:highlight>
                  <a:srgbClr val="FFFFFF"/>
                </a:highlight>
                <a:latin typeface="Open Sans"/>
                <a:ea typeface="Open Sans"/>
                <a:cs typeface="Open Sans"/>
                <a:sym typeface="Open Sans"/>
              </a:rPr>
              <a:t> and listening on port </a:t>
            </a:r>
            <a:r>
              <a:rPr lang="en-US" sz="950">
                <a:solidFill>
                  <a:srgbClr val="33444C"/>
                </a:solidFill>
                <a:highlight>
                  <a:srgbClr val="FFFFFF"/>
                </a:highlight>
                <a:latin typeface="Courier New"/>
                <a:ea typeface="Courier New"/>
                <a:cs typeface="Courier New"/>
                <a:sym typeface="Courier New"/>
              </a:rPr>
              <a:t>5000</a:t>
            </a:r>
            <a:r>
              <a:rPr lang="en-US" sz="1050">
                <a:solidFill>
                  <a:srgbClr val="33444C"/>
                </a:solidFill>
                <a:highlight>
                  <a:srgbClr val="FFFFFF"/>
                </a:highlight>
                <a:latin typeface="Open Sans"/>
                <a:ea typeface="Open Sans"/>
                <a:cs typeface="Open Sans"/>
                <a:sym typeface="Open Sans"/>
              </a:rPr>
              <a:t>. To do this, tag the image with the host name or IP address, and the port of the registry:</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tag rhel-httpd registry-host:5000/myadmin/rhel-httpd</a:t>
            </a: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00000"/>
              </a:lnSpc>
              <a:spcBef>
                <a:spcPts val="0"/>
              </a:spcBef>
              <a:spcAft>
                <a:spcPts val="0"/>
              </a:spcAft>
              <a:buSzPts val="14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push registry-host:5000/myadmin/rhel-httpd</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Check that this worked by running:</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images</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You should see both </a:t>
            </a:r>
            <a:r>
              <a:rPr lang="en-US" sz="950">
                <a:solidFill>
                  <a:srgbClr val="33444C"/>
                </a:solidFill>
                <a:highlight>
                  <a:srgbClr val="FFFFFF"/>
                </a:highlight>
                <a:latin typeface="Courier New"/>
                <a:ea typeface="Courier New"/>
                <a:cs typeface="Courier New"/>
                <a:sym typeface="Courier New"/>
              </a:rPr>
              <a:t>rhel-httpd</a:t>
            </a:r>
            <a:r>
              <a:rPr lang="en-US" sz="1050">
                <a:solidFill>
                  <a:srgbClr val="33444C"/>
                </a:solidFill>
                <a:highlight>
                  <a:srgbClr val="FFFFFF"/>
                </a:highlight>
                <a:latin typeface="Open Sans"/>
                <a:ea typeface="Open Sans"/>
                <a:cs typeface="Open Sans"/>
                <a:sym typeface="Open Sans"/>
              </a:rPr>
              <a:t> and </a:t>
            </a:r>
            <a:r>
              <a:rPr lang="en-US" sz="950">
                <a:solidFill>
                  <a:srgbClr val="33444C"/>
                </a:solidFill>
                <a:highlight>
                  <a:srgbClr val="FFFFFF"/>
                </a:highlight>
                <a:latin typeface="Courier New"/>
                <a:ea typeface="Courier New"/>
                <a:cs typeface="Courier New"/>
                <a:sym typeface="Courier New"/>
              </a:rPr>
              <a:t>registry-host:5000/myadmin/rhel-httpd</a:t>
            </a:r>
            <a:r>
              <a:rPr lang="en-US" sz="1050">
                <a:solidFill>
                  <a:srgbClr val="33444C"/>
                </a:solidFill>
                <a:highlight>
                  <a:srgbClr val="FFFFFF"/>
                </a:highlight>
                <a:latin typeface="Open Sans"/>
                <a:ea typeface="Open Sans"/>
                <a:cs typeface="Open Sans"/>
                <a:sym typeface="Open Sans"/>
              </a:rPr>
              <a:t> listed</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1650">
              <a:solidFill>
                <a:srgbClr val="33444C"/>
              </a:solidFill>
              <a:highlight>
                <a:srgbClr val="FFFFFF"/>
              </a:highlight>
              <a:latin typeface="Arial"/>
              <a:ea typeface="Arial"/>
              <a:cs typeface="Arial"/>
              <a:sym typeface="Arial"/>
            </a:endParaRPr>
          </a:p>
        </p:txBody>
      </p:sp>
      <p:sp>
        <p:nvSpPr>
          <p:cNvPr id="2358" name="Google Shape;2358;p9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98</a:t>
            </a:fld>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8"/>
        <p:cNvGrpSpPr/>
        <p:nvPr/>
      </p:nvGrpSpPr>
      <p:grpSpPr>
        <a:xfrm>
          <a:off x="0" y="0"/>
          <a:ext cx="0" cy="0"/>
          <a:chOff x="0" y="0"/>
          <a:chExt cx="0" cy="0"/>
        </a:xfrm>
      </p:grpSpPr>
      <p:sp>
        <p:nvSpPr>
          <p:cNvPr id="2459" name="Google Shape;2459;p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0" name="Google Shape;2460;p9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1500"/>
              </a:spcBef>
              <a:spcAft>
                <a:spcPts val="0"/>
              </a:spcAft>
              <a:buClr>
                <a:schemeClr val="dk1"/>
              </a:buClr>
              <a:buSzPts val="1100"/>
              <a:buFont typeface="Arial"/>
              <a:buNone/>
            </a:pPr>
            <a:r>
              <a:rPr lang="en-US" sz="1650">
                <a:solidFill>
                  <a:srgbClr val="33444C"/>
                </a:solidFill>
                <a:highlight>
                  <a:schemeClr val="lt1"/>
                </a:highlight>
                <a:latin typeface="Arial"/>
                <a:ea typeface="Arial"/>
                <a:cs typeface="Arial"/>
                <a:sym typeface="Arial"/>
              </a:rPr>
              <a:t>Explain Docker pull</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0"/>
              </a:spcBef>
              <a:spcAft>
                <a:spcPts val="0"/>
              </a:spcAft>
              <a:buSzPts val="1100"/>
              <a:buNone/>
            </a:pPr>
            <a:r>
              <a:rPr lang="en-US" sz="1000">
                <a:solidFill>
                  <a:srgbClr val="333333"/>
                </a:solidFill>
                <a:highlight>
                  <a:srgbClr val="F5F5F5"/>
                </a:highlight>
                <a:latin typeface="Courier New"/>
                <a:ea typeface="Courier New"/>
                <a:cs typeface="Courier New"/>
                <a:sym typeface="Courier New"/>
              </a:rPr>
              <a:t>docker pull [OPTIONS] NAME[:TAG|@DIGEST]</a:t>
            </a: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By default, </a:t>
            </a:r>
            <a:r>
              <a:rPr lang="en-US" sz="950">
                <a:solidFill>
                  <a:srgbClr val="33444C"/>
                </a:solidFill>
                <a:highlight>
                  <a:srgbClr val="FFFFFF"/>
                </a:highlight>
                <a:latin typeface="Courier New"/>
                <a:ea typeface="Courier New"/>
                <a:cs typeface="Courier New"/>
                <a:sym typeface="Courier New"/>
              </a:rPr>
              <a:t>docker pull</a:t>
            </a:r>
            <a:r>
              <a:rPr lang="en-US" sz="1050">
                <a:solidFill>
                  <a:srgbClr val="33444C"/>
                </a:solidFill>
                <a:highlight>
                  <a:srgbClr val="FFFFFF"/>
                </a:highlight>
                <a:latin typeface="Open Sans"/>
                <a:ea typeface="Open Sans"/>
                <a:cs typeface="Open Sans"/>
                <a:sym typeface="Open Sans"/>
              </a:rPr>
              <a:t> pulls images from Docker Hub. It is also possible to manually specify the path of a registry to pull from. For example, if you have set up a local registry, you can specify its path to pull from it. A registry path is similar to a URL, but does not contain a protocol specifier (</a:t>
            </a:r>
            <a:r>
              <a:rPr lang="en-US" sz="950">
                <a:solidFill>
                  <a:srgbClr val="33444C"/>
                </a:solidFill>
                <a:highlight>
                  <a:srgbClr val="FFFFFF"/>
                </a:highlight>
                <a:latin typeface="Courier New"/>
                <a:ea typeface="Courier New"/>
                <a:cs typeface="Courier New"/>
                <a:sym typeface="Courier New"/>
              </a:rPr>
              <a:t>https://</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The following command pulls the </a:t>
            </a:r>
            <a:r>
              <a:rPr lang="en-US" sz="950">
                <a:solidFill>
                  <a:srgbClr val="33444C"/>
                </a:solidFill>
                <a:highlight>
                  <a:srgbClr val="FFFFFF"/>
                </a:highlight>
                <a:latin typeface="Courier New"/>
                <a:ea typeface="Courier New"/>
                <a:cs typeface="Courier New"/>
                <a:sym typeface="Courier New"/>
              </a:rPr>
              <a:t>testing/test-image</a:t>
            </a:r>
            <a:r>
              <a:rPr lang="en-US" sz="1050">
                <a:solidFill>
                  <a:srgbClr val="33444C"/>
                </a:solidFill>
                <a:highlight>
                  <a:srgbClr val="FFFFFF"/>
                </a:highlight>
                <a:latin typeface="Open Sans"/>
                <a:ea typeface="Open Sans"/>
                <a:cs typeface="Open Sans"/>
                <a:sym typeface="Open Sans"/>
              </a:rPr>
              <a:t> image from a local registry listening on port 5000 (</a:t>
            </a:r>
            <a:r>
              <a:rPr lang="en-US" sz="950">
                <a:solidFill>
                  <a:srgbClr val="33444C"/>
                </a:solidFill>
                <a:highlight>
                  <a:srgbClr val="FFFFFF"/>
                </a:highlight>
                <a:latin typeface="Courier New"/>
                <a:ea typeface="Courier New"/>
                <a:cs typeface="Courier New"/>
                <a:sym typeface="Courier New"/>
              </a:rPr>
              <a:t>myregistry.local:5000</a:t>
            </a:r>
            <a:r>
              <a:rPr lang="en-US" sz="1050">
                <a:solidFill>
                  <a:srgbClr val="33444C"/>
                </a:solidFill>
                <a:highlight>
                  <a:srgbClr val="FFFFFF"/>
                </a:highlight>
                <a:latin typeface="Open Sans"/>
                <a:ea typeface="Open Sans"/>
                <a:cs typeface="Open Sans"/>
                <a:sym typeface="Open Sans"/>
              </a:rPr>
              <a:t>):</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r>
              <a:rPr lang="en-US" sz="1000">
                <a:solidFill>
                  <a:srgbClr val="00688B"/>
                </a:solidFill>
                <a:highlight>
                  <a:srgbClr val="F5F5F5"/>
                </a:highlight>
                <a:latin typeface="Courier New"/>
                <a:ea typeface="Courier New"/>
                <a:cs typeface="Courier New"/>
                <a:sym typeface="Courier New"/>
              </a:rPr>
              <a:t>$ </a:t>
            </a:r>
            <a:r>
              <a:rPr lang="en-US" sz="1000">
                <a:solidFill>
                  <a:srgbClr val="333333"/>
                </a:solidFill>
                <a:highlight>
                  <a:srgbClr val="F5F5F5"/>
                </a:highlight>
                <a:latin typeface="Courier New"/>
                <a:ea typeface="Courier New"/>
                <a:cs typeface="Courier New"/>
                <a:sym typeface="Courier New"/>
              </a:rPr>
              <a:t>docker pull myregistry.local:5000/testing/test-image</a:t>
            </a:r>
            <a:endParaRPr sz="10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1100"/>
              </a:spcBef>
              <a:spcAft>
                <a:spcPts val="0"/>
              </a:spcAft>
              <a:buClr>
                <a:schemeClr val="dk1"/>
              </a:buClr>
              <a:buSzPts val="1100"/>
              <a:buFont typeface="Arial"/>
              <a:buNone/>
            </a:pPr>
            <a:endParaRPr sz="1000">
              <a:solidFill>
                <a:srgbClr val="333333"/>
              </a:solidFill>
              <a:highlight>
                <a:srgbClr val="F5F5F5"/>
              </a:highlight>
              <a:latin typeface="Courier New"/>
              <a:ea typeface="Courier New"/>
              <a:cs typeface="Courier New"/>
              <a:sym typeface="Courier New"/>
            </a:endParaRPr>
          </a:p>
          <a:p>
            <a:pPr marL="0" lvl="0" indent="0" algn="l" rtl="0">
              <a:lnSpc>
                <a:spcPct val="171428"/>
              </a:lnSpc>
              <a:spcBef>
                <a:spcPts val="19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Registry credentials are managed by docker login.</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Docker uses the </a:t>
            </a:r>
            <a:r>
              <a:rPr lang="en-US" sz="950">
                <a:solidFill>
                  <a:srgbClr val="33444C"/>
                </a:solidFill>
                <a:highlight>
                  <a:srgbClr val="FFFFFF"/>
                </a:highlight>
                <a:latin typeface="Courier New"/>
                <a:ea typeface="Courier New"/>
                <a:cs typeface="Courier New"/>
                <a:sym typeface="Courier New"/>
              </a:rPr>
              <a:t>https://</a:t>
            </a:r>
            <a:r>
              <a:rPr lang="en-US" sz="1050">
                <a:solidFill>
                  <a:srgbClr val="33444C"/>
                </a:solidFill>
                <a:highlight>
                  <a:srgbClr val="FFFFFF"/>
                </a:highlight>
                <a:latin typeface="Open Sans"/>
                <a:ea typeface="Open Sans"/>
                <a:cs typeface="Open Sans"/>
                <a:sym typeface="Open Sans"/>
              </a:rPr>
              <a:t> protocol to communicate with a registry, unless the registry is allowed to be accessed over an insecure connection.</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a:p>
        </p:txBody>
      </p:sp>
      <p:sp>
        <p:nvSpPr>
          <p:cNvPr id="2461" name="Google Shape;2461;p9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3.xml"/><Relationship Id="rId4" Type="http://schemas.openxmlformats.org/officeDocument/2006/relationships/image" Target="../media/image12.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3.xml"/><Relationship Id="rId4" Type="http://schemas.openxmlformats.org/officeDocument/2006/relationships/image" Target="../media/image21.pn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15"/>
        <p:cNvGrpSpPr/>
        <p:nvPr/>
      </p:nvGrpSpPr>
      <p:grpSpPr>
        <a:xfrm>
          <a:off x="0" y="0"/>
          <a:ext cx="0" cy="0"/>
          <a:chOff x="0" y="0"/>
          <a:chExt cx="0" cy="0"/>
        </a:xfrm>
      </p:grpSpPr>
      <p:pic>
        <p:nvPicPr>
          <p:cNvPr id="16" name="Google Shape;16;p112" descr="A picture containing wa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7" name="Google Shape;17;p112"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8" name="Google Shape;18;p112"/>
          <p:cNvSpPr txBox="1">
            <a:spLocks noGrp="1"/>
          </p:cNvSpPr>
          <p:nvPr>
            <p:ph type="body" idx="1"/>
          </p:nvPr>
        </p:nvSpPr>
        <p:spPr>
          <a:xfrm>
            <a:off x="7304151" y="4114800"/>
            <a:ext cx="7554851"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77"/>
        <p:cNvGrpSpPr/>
        <p:nvPr/>
      </p:nvGrpSpPr>
      <p:grpSpPr>
        <a:xfrm>
          <a:off x="0" y="0"/>
          <a:ext cx="0" cy="0"/>
          <a:chOff x="0" y="0"/>
          <a:chExt cx="0" cy="0"/>
        </a:xfrm>
      </p:grpSpPr>
      <p:pic>
        <p:nvPicPr>
          <p:cNvPr id="78" name="Google Shape;78;p124"/>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79" name="Google Shape;79;p124"/>
          <p:cNvPicPr preferRelativeResize="0"/>
          <p:nvPr/>
        </p:nvPicPr>
        <p:blipFill rotWithShape="1">
          <a:blip r:embed="rId3">
            <a:alphaModFix/>
          </a:blip>
          <a:srcRect/>
          <a:stretch/>
        </p:blipFill>
        <p:spPr>
          <a:xfrm>
            <a:off x="1" y="324852"/>
            <a:ext cx="16256000" cy="9144000"/>
          </a:xfrm>
          <a:prstGeom prst="rect">
            <a:avLst/>
          </a:prstGeom>
          <a:noFill/>
          <a:ln>
            <a:noFill/>
          </a:ln>
        </p:spPr>
      </p:pic>
      <p:pic>
        <p:nvPicPr>
          <p:cNvPr id="80" name="Google Shape;80;p124"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81" name="Google Shape;81;p124"/>
          <p:cNvSpPr txBox="1">
            <a:spLocks noGrp="1"/>
          </p:cNvSpPr>
          <p:nvPr>
            <p:ph type="body" idx="1"/>
          </p:nvPr>
        </p:nvSpPr>
        <p:spPr>
          <a:xfrm>
            <a:off x="1632869" y="1987910"/>
            <a:ext cx="9405257"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2" name="Google Shape;82;p124"/>
          <p:cNvSpPr/>
          <p:nvPr/>
        </p:nvSpPr>
        <p:spPr>
          <a:xfrm rot="-3026872">
            <a:off x="-270647" y="777144"/>
            <a:ext cx="2404969" cy="574453"/>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3733"/>
              <a:buFont typeface="Open Sans"/>
              <a:buNone/>
            </a:pPr>
            <a:r>
              <a:rPr lang="en-US" sz="3733" b="1" i="0" u="none" strike="noStrike" cap="none">
                <a:solidFill>
                  <a:schemeClr val="lt1"/>
                </a:solidFill>
                <a:latin typeface="Open Sans"/>
                <a:ea typeface="Open Sans"/>
                <a:cs typeface="Open Sans"/>
                <a:sym typeface="Open Sans"/>
              </a:rPr>
              <a:t>Recap</a:t>
            </a:r>
            <a:endParaRPr sz="24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83"/>
        <p:cNvGrpSpPr/>
        <p:nvPr/>
      </p:nvGrpSpPr>
      <p:grpSpPr>
        <a:xfrm>
          <a:off x="0" y="0"/>
          <a:ext cx="0" cy="0"/>
          <a:chOff x="0" y="0"/>
          <a:chExt cx="0" cy="0"/>
        </a:xfrm>
      </p:grpSpPr>
      <p:pic>
        <p:nvPicPr>
          <p:cNvPr id="84" name="Google Shape;84;p125"/>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85" name="Google Shape;85;p125"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86" name="Google Shape;86;p125"/>
          <p:cNvSpPr txBox="1">
            <a:spLocks noGrp="1"/>
          </p:cNvSpPr>
          <p:nvPr>
            <p:ph type="body" idx="1"/>
          </p:nvPr>
        </p:nvSpPr>
        <p:spPr>
          <a:xfrm>
            <a:off x="1453253" y="1808294"/>
            <a:ext cx="9405257"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7" name="Google Shape;87;p125"/>
          <p:cNvSpPr/>
          <p:nvPr/>
        </p:nvSpPr>
        <p:spPr>
          <a:xfrm>
            <a:off x="2089157" y="569359"/>
            <a:ext cx="12077700" cy="430887"/>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rgbClr val="262626"/>
              </a:buClr>
              <a:buSzPts val="2800"/>
              <a:buFont typeface="Open Sans"/>
              <a:buNone/>
            </a:pPr>
            <a:r>
              <a:rPr lang="en-US" sz="2800" b="1" i="0" u="none" strike="noStrike" cap="none">
                <a:solidFill>
                  <a:srgbClr val="262626"/>
                </a:solidFill>
                <a:latin typeface="Open Sans"/>
                <a:ea typeface="Open Sans"/>
                <a:cs typeface="Open Sans"/>
                <a:sym typeface="Open Sans"/>
              </a:rPr>
              <a:t>A Day in the Life of a Full Stack Developer</a:t>
            </a:r>
            <a:endParaRPr sz="2800" b="0" i="0" u="none" strike="noStrike" cap="none">
              <a:solidFill>
                <a:srgbClr val="262626"/>
              </a:solidFill>
              <a:latin typeface="Arial"/>
              <a:ea typeface="Arial"/>
              <a:cs typeface="Arial"/>
              <a:sym typeface="Arial"/>
            </a:endParaRPr>
          </a:p>
        </p:txBody>
      </p:sp>
      <p:pic>
        <p:nvPicPr>
          <p:cNvPr id="88" name="Google Shape;88;p125"/>
          <p:cNvPicPr preferRelativeResize="0"/>
          <p:nvPr/>
        </p:nvPicPr>
        <p:blipFill rotWithShape="1">
          <a:blip r:embed="rId4">
            <a:alphaModFix/>
          </a:blip>
          <a:srcRect/>
          <a:stretch/>
        </p:blipFill>
        <p:spPr>
          <a:xfrm>
            <a:off x="2958485" y="1000240"/>
            <a:ext cx="10332955" cy="36576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89"/>
        <p:cNvGrpSpPr/>
        <p:nvPr/>
      </p:nvGrpSpPr>
      <p:grpSpPr>
        <a:xfrm>
          <a:off x="0" y="0"/>
          <a:ext cx="0" cy="0"/>
          <a:chOff x="0" y="0"/>
          <a:chExt cx="0" cy="0"/>
        </a:xfrm>
      </p:grpSpPr>
      <p:pic>
        <p:nvPicPr>
          <p:cNvPr id="90" name="Google Shape;90;p126"/>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91" name="Google Shape;91;p126"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92" name="Google Shape;92;p126"/>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200" b="1" i="0" u="none" strike="noStrike" cap="none">
                <a:solidFill>
                  <a:srgbClr val="FFFFFF"/>
                </a:solidFill>
                <a:latin typeface="Open Sans"/>
                <a:ea typeface="Open Sans"/>
                <a:cs typeface="Open Sans"/>
                <a:sym typeface="Open Sans"/>
              </a:rPr>
              <a:t>Knowledge Check</a:t>
            </a:r>
            <a:endParaRPr sz="2200" b="1" i="0" u="none" strike="noStrike" cap="none">
              <a:solidFill>
                <a:srgbClr val="FFFFFF"/>
              </a:solidFill>
              <a:latin typeface="Open Sans"/>
              <a:ea typeface="Open Sans"/>
              <a:cs typeface="Open Sans"/>
              <a:sym typeface="Open Sans"/>
            </a:endParaRPr>
          </a:p>
        </p:txBody>
      </p:sp>
      <p:sp>
        <p:nvSpPr>
          <p:cNvPr id="93" name="Google Shape;93;p126"/>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4" name="Google Shape;94;p126"/>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8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5" name="Google Shape;95;p126"/>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a.</a:t>
            </a:r>
            <a:endParaRPr sz="2200" b="0" i="0" u="none" strike="noStrike" cap="none">
              <a:solidFill>
                <a:srgbClr val="000000"/>
              </a:solidFill>
              <a:latin typeface="Open Sans"/>
              <a:ea typeface="Open Sans"/>
              <a:cs typeface="Open Sans"/>
              <a:sym typeface="Open Sans"/>
            </a:endParaRPr>
          </a:p>
        </p:txBody>
      </p:sp>
      <p:sp>
        <p:nvSpPr>
          <p:cNvPr id="96" name="Google Shape;96;p126"/>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b.</a:t>
            </a:r>
            <a:endParaRPr sz="2200" b="0" i="0" u="none" strike="noStrike" cap="none">
              <a:solidFill>
                <a:srgbClr val="000000"/>
              </a:solidFill>
              <a:latin typeface="Open Sans"/>
              <a:ea typeface="Open Sans"/>
              <a:cs typeface="Open Sans"/>
              <a:sym typeface="Open Sans"/>
            </a:endParaRPr>
          </a:p>
        </p:txBody>
      </p:sp>
      <p:sp>
        <p:nvSpPr>
          <p:cNvPr id="97" name="Google Shape;97;p126"/>
          <p:cNvSpPr txBox="1"/>
          <p:nvPr/>
        </p:nvSpPr>
        <p:spPr>
          <a:xfrm>
            <a:off x="1716763" y="447775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c.</a:t>
            </a:r>
            <a:endParaRPr sz="2200" b="0" i="0" u="none" strike="noStrike" cap="none">
              <a:solidFill>
                <a:srgbClr val="000000"/>
              </a:solidFill>
              <a:latin typeface="Open Sans"/>
              <a:ea typeface="Open Sans"/>
              <a:cs typeface="Open Sans"/>
              <a:sym typeface="Open Sans"/>
            </a:endParaRPr>
          </a:p>
        </p:txBody>
      </p:sp>
      <p:sp>
        <p:nvSpPr>
          <p:cNvPr id="98" name="Google Shape;98;p126"/>
          <p:cNvSpPr txBox="1"/>
          <p:nvPr/>
        </p:nvSpPr>
        <p:spPr>
          <a:xfrm>
            <a:off x="1716763" y="529835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d.</a:t>
            </a:r>
            <a:endParaRPr sz="2200" b="0" i="0" u="none" strike="noStrike" cap="none">
              <a:solidFill>
                <a:srgbClr val="000000"/>
              </a:solidFill>
              <a:latin typeface="Open Sans"/>
              <a:ea typeface="Open Sans"/>
              <a:cs typeface="Open Sans"/>
              <a:sym typeface="Open Sans"/>
            </a:endParaRPr>
          </a:p>
        </p:txBody>
      </p:sp>
      <p:sp>
        <p:nvSpPr>
          <p:cNvPr id="99" name="Google Shape;99;p126"/>
          <p:cNvSpPr txBox="1">
            <a:spLocks noGrp="1"/>
          </p:cNvSpPr>
          <p:nvPr>
            <p:ph type="body" idx="3"/>
          </p:nvPr>
        </p:nvSpPr>
        <p:spPr>
          <a:xfrm>
            <a:off x="2329744" y="2788424"/>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0" name="Google Shape;100;p126"/>
          <p:cNvSpPr txBox="1">
            <a:spLocks noGrp="1"/>
          </p:cNvSpPr>
          <p:nvPr>
            <p:ph type="body" idx="4"/>
          </p:nvPr>
        </p:nvSpPr>
        <p:spPr>
          <a:xfrm>
            <a:off x="2329744" y="360903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1" name="Google Shape;101;p126"/>
          <p:cNvSpPr txBox="1">
            <a:spLocks noGrp="1"/>
          </p:cNvSpPr>
          <p:nvPr>
            <p:ph type="body" idx="5"/>
          </p:nvPr>
        </p:nvSpPr>
        <p:spPr>
          <a:xfrm>
            <a:off x="2329744" y="4429628"/>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2" name="Google Shape;102;p126"/>
          <p:cNvSpPr txBox="1">
            <a:spLocks noGrp="1"/>
          </p:cNvSpPr>
          <p:nvPr>
            <p:ph type="body" idx="6"/>
          </p:nvPr>
        </p:nvSpPr>
        <p:spPr>
          <a:xfrm>
            <a:off x="2329744" y="525024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103"/>
        <p:cNvGrpSpPr/>
        <p:nvPr/>
      </p:nvGrpSpPr>
      <p:grpSpPr>
        <a:xfrm>
          <a:off x="0" y="0"/>
          <a:ext cx="0" cy="0"/>
          <a:chOff x="0" y="0"/>
          <a:chExt cx="0" cy="0"/>
        </a:xfrm>
      </p:grpSpPr>
      <p:pic>
        <p:nvPicPr>
          <p:cNvPr id="104" name="Google Shape;104;p127"/>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05" name="Google Shape;105;p127"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06" name="Google Shape;106;p127"/>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200" b="1" i="0" u="none" strike="noStrike" cap="none">
                <a:solidFill>
                  <a:srgbClr val="FFFFFF"/>
                </a:solidFill>
                <a:latin typeface="Open Sans"/>
                <a:ea typeface="Open Sans"/>
                <a:cs typeface="Open Sans"/>
                <a:sym typeface="Open Sans"/>
              </a:rPr>
              <a:t>Knowledge Check</a:t>
            </a:r>
            <a:endParaRPr sz="2200" b="1" i="0" u="none" strike="noStrike" cap="none">
              <a:solidFill>
                <a:srgbClr val="FFFFFF"/>
              </a:solidFill>
              <a:latin typeface="Open Sans"/>
              <a:ea typeface="Open Sans"/>
              <a:cs typeface="Open Sans"/>
              <a:sym typeface="Open Sans"/>
            </a:endParaRPr>
          </a:p>
        </p:txBody>
      </p:sp>
      <p:sp>
        <p:nvSpPr>
          <p:cNvPr id="107" name="Google Shape;107;p127"/>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8" name="Google Shape;108;p127"/>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9" name="Google Shape;109;p127"/>
          <p:cNvSpPr txBox="1">
            <a:spLocks noGrp="1"/>
          </p:cNvSpPr>
          <p:nvPr>
            <p:ph type="body" idx="3"/>
          </p:nvPr>
        </p:nvSpPr>
        <p:spPr>
          <a:xfrm>
            <a:off x="670039" y="7935127"/>
            <a:ext cx="15194415" cy="998671"/>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10" name="Google Shape;110;p127"/>
          <p:cNvSpPr txBox="1"/>
          <p:nvPr/>
        </p:nvSpPr>
        <p:spPr>
          <a:xfrm>
            <a:off x="670034" y="7373510"/>
            <a:ext cx="2749059" cy="400111"/>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200" b="0" i="0" u="none" strike="noStrike" cap="none">
                <a:solidFill>
                  <a:srgbClr val="3F3F3F"/>
                </a:solidFill>
                <a:latin typeface="Open Sans"/>
                <a:ea typeface="Open Sans"/>
                <a:cs typeface="Open Sans"/>
                <a:sym typeface="Open Sans"/>
              </a:rPr>
              <a:t>The correct answer is</a:t>
            </a:r>
            <a:endParaRPr sz="2200" b="0" i="0" u="none" strike="noStrike" cap="none">
              <a:solidFill>
                <a:srgbClr val="000000"/>
              </a:solidFill>
              <a:latin typeface="Open Sans"/>
              <a:ea typeface="Open Sans"/>
              <a:cs typeface="Open Sans"/>
              <a:sym typeface="Open Sans"/>
            </a:endParaRPr>
          </a:p>
        </p:txBody>
      </p:sp>
      <p:cxnSp>
        <p:nvCxnSpPr>
          <p:cNvPr id="111" name="Google Shape;111;p127"/>
          <p:cNvCxnSpPr/>
          <p:nvPr/>
        </p:nvCxnSpPr>
        <p:spPr>
          <a:xfrm>
            <a:off x="670035"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112" name="Google Shape;112;p127"/>
          <p:cNvSpPr txBox="1">
            <a:spLocks noGrp="1"/>
          </p:cNvSpPr>
          <p:nvPr>
            <p:ph type="body" idx="4"/>
          </p:nvPr>
        </p:nvSpPr>
        <p:spPr>
          <a:xfrm>
            <a:off x="3346904" y="7368188"/>
            <a:ext cx="9022189" cy="400111"/>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13" name="Google Shape;113;p127"/>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a.</a:t>
            </a:r>
            <a:endParaRPr sz="2200" b="0" i="0" u="none" strike="noStrike" cap="none">
              <a:solidFill>
                <a:srgbClr val="000000"/>
              </a:solidFill>
              <a:latin typeface="Open Sans"/>
              <a:ea typeface="Open Sans"/>
              <a:cs typeface="Open Sans"/>
              <a:sym typeface="Open Sans"/>
            </a:endParaRPr>
          </a:p>
        </p:txBody>
      </p:sp>
      <p:sp>
        <p:nvSpPr>
          <p:cNvPr id="114" name="Google Shape;114;p127"/>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b.</a:t>
            </a:r>
            <a:endParaRPr sz="2200" b="0" i="0" u="none" strike="noStrike" cap="none">
              <a:solidFill>
                <a:srgbClr val="000000"/>
              </a:solidFill>
              <a:latin typeface="Open Sans"/>
              <a:ea typeface="Open Sans"/>
              <a:cs typeface="Open Sans"/>
              <a:sym typeface="Open Sans"/>
            </a:endParaRPr>
          </a:p>
        </p:txBody>
      </p:sp>
      <p:sp>
        <p:nvSpPr>
          <p:cNvPr id="115" name="Google Shape;115;p127"/>
          <p:cNvSpPr txBox="1"/>
          <p:nvPr/>
        </p:nvSpPr>
        <p:spPr>
          <a:xfrm>
            <a:off x="1716763" y="447775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c.</a:t>
            </a:r>
            <a:endParaRPr sz="2200" b="0" i="0" u="none" strike="noStrike" cap="none">
              <a:solidFill>
                <a:srgbClr val="000000"/>
              </a:solidFill>
              <a:latin typeface="Open Sans"/>
              <a:ea typeface="Open Sans"/>
              <a:cs typeface="Open Sans"/>
              <a:sym typeface="Open Sans"/>
            </a:endParaRPr>
          </a:p>
        </p:txBody>
      </p:sp>
      <p:sp>
        <p:nvSpPr>
          <p:cNvPr id="116" name="Google Shape;116;p127"/>
          <p:cNvSpPr txBox="1"/>
          <p:nvPr/>
        </p:nvSpPr>
        <p:spPr>
          <a:xfrm>
            <a:off x="1716763" y="529835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d.</a:t>
            </a:r>
            <a:endParaRPr sz="2200" b="0" i="0" u="none" strike="noStrike" cap="none">
              <a:solidFill>
                <a:srgbClr val="000000"/>
              </a:solidFill>
              <a:latin typeface="Open Sans"/>
              <a:ea typeface="Open Sans"/>
              <a:cs typeface="Open Sans"/>
              <a:sym typeface="Open Sans"/>
            </a:endParaRPr>
          </a:p>
        </p:txBody>
      </p:sp>
      <p:sp>
        <p:nvSpPr>
          <p:cNvPr id="117" name="Google Shape;117;p127"/>
          <p:cNvSpPr txBox="1">
            <a:spLocks noGrp="1"/>
          </p:cNvSpPr>
          <p:nvPr>
            <p:ph type="body" idx="5"/>
          </p:nvPr>
        </p:nvSpPr>
        <p:spPr>
          <a:xfrm>
            <a:off x="2329744" y="2788424"/>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18" name="Google Shape;118;p127"/>
          <p:cNvSpPr txBox="1">
            <a:spLocks noGrp="1"/>
          </p:cNvSpPr>
          <p:nvPr>
            <p:ph type="body" idx="6"/>
          </p:nvPr>
        </p:nvSpPr>
        <p:spPr>
          <a:xfrm>
            <a:off x="2329744" y="360903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19" name="Google Shape;119;p127"/>
          <p:cNvSpPr txBox="1">
            <a:spLocks noGrp="1"/>
          </p:cNvSpPr>
          <p:nvPr>
            <p:ph type="body" idx="7"/>
          </p:nvPr>
        </p:nvSpPr>
        <p:spPr>
          <a:xfrm>
            <a:off x="2329744" y="4429628"/>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20" name="Google Shape;120;p127"/>
          <p:cNvSpPr txBox="1">
            <a:spLocks noGrp="1"/>
          </p:cNvSpPr>
          <p:nvPr>
            <p:ph type="body" idx="8"/>
          </p:nvPr>
        </p:nvSpPr>
        <p:spPr>
          <a:xfrm>
            <a:off x="2329744" y="525024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121"/>
        <p:cNvGrpSpPr/>
        <p:nvPr/>
      </p:nvGrpSpPr>
      <p:grpSpPr>
        <a:xfrm>
          <a:off x="0" y="0"/>
          <a:ext cx="0" cy="0"/>
          <a:chOff x="0" y="0"/>
          <a:chExt cx="0" cy="0"/>
        </a:xfrm>
      </p:grpSpPr>
      <p:pic>
        <p:nvPicPr>
          <p:cNvPr id="122" name="Google Shape;122;p128"/>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23" name="Google Shape;123;p128"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24" name="Google Shape;124;p128"/>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125" name="Google Shape;125;p128"/>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26" name="Google Shape;126;p128"/>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27" name="Google Shape;127;p128"/>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128" name="Google Shape;128;p128"/>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129" name="Google Shape;129;p128"/>
          <p:cNvSpPr txBox="1">
            <a:spLocks noGrp="1"/>
          </p:cNvSpPr>
          <p:nvPr>
            <p:ph type="body" idx="3"/>
          </p:nvPr>
        </p:nvSpPr>
        <p:spPr>
          <a:xfrm>
            <a:off x="2329744" y="2788424"/>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0" name="Google Shape;130;p128"/>
          <p:cNvSpPr txBox="1">
            <a:spLocks noGrp="1"/>
          </p:cNvSpPr>
          <p:nvPr>
            <p:ph type="body" idx="4"/>
          </p:nvPr>
        </p:nvSpPr>
        <p:spPr>
          <a:xfrm>
            <a:off x="2329744" y="360903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131"/>
        <p:cNvGrpSpPr/>
        <p:nvPr/>
      </p:nvGrpSpPr>
      <p:grpSpPr>
        <a:xfrm>
          <a:off x="0" y="0"/>
          <a:ext cx="0" cy="0"/>
          <a:chOff x="0" y="0"/>
          <a:chExt cx="0" cy="0"/>
        </a:xfrm>
      </p:grpSpPr>
      <p:pic>
        <p:nvPicPr>
          <p:cNvPr id="132" name="Google Shape;132;p129"/>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33" name="Google Shape;133;p129"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34" name="Google Shape;134;p129"/>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135" name="Google Shape;135;p129"/>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6" name="Google Shape;136;p129"/>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7" name="Google Shape;137;p129"/>
          <p:cNvSpPr txBox="1">
            <a:spLocks noGrp="1"/>
          </p:cNvSpPr>
          <p:nvPr>
            <p:ph type="body" idx="3"/>
          </p:nvPr>
        </p:nvSpPr>
        <p:spPr>
          <a:xfrm>
            <a:off x="670039" y="7935127"/>
            <a:ext cx="15194415" cy="998671"/>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667"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8" name="Google Shape;138;p129"/>
          <p:cNvSpPr txBox="1"/>
          <p:nvPr/>
        </p:nvSpPr>
        <p:spPr>
          <a:xfrm>
            <a:off x="670034" y="7373510"/>
            <a:ext cx="2749059" cy="400111"/>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667" b="0" i="0" u="none" strike="noStrike" cap="none">
                <a:solidFill>
                  <a:srgbClr val="3F3F3F"/>
                </a:solidFill>
                <a:latin typeface="Open Sans"/>
                <a:ea typeface="Open Sans"/>
                <a:cs typeface="Open Sans"/>
                <a:sym typeface="Open Sans"/>
              </a:rPr>
              <a:t>The correct answer is</a:t>
            </a:r>
            <a:endParaRPr sz="1867" b="0" i="0" u="none" strike="noStrike" cap="none">
              <a:solidFill>
                <a:srgbClr val="000000"/>
              </a:solidFill>
              <a:latin typeface="Open Sans"/>
              <a:ea typeface="Open Sans"/>
              <a:cs typeface="Open Sans"/>
              <a:sym typeface="Open Sans"/>
            </a:endParaRPr>
          </a:p>
        </p:txBody>
      </p:sp>
      <p:cxnSp>
        <p:nvCxnSpPr>
          <p:cNvPr id="139" name="Google Shape;139;p129"/>
          <p:cNvCxnSpPr/>
          <p:nvPr/>
        </p:nvCxnSpPr>
        <p:spPr>
          <a:xfrm>
            <a:off x="670035"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140" name="Google Shape;140;p129"/>
          <p:cNvSpPr txBox="1">
            <a:spLocks noGrp="1"/>
          </p:cNvSpPr>
          <p:nvPr>
            <p:ph type="body" idx="4"/>
          </p:nvPr>
        </p:nvSpPr>
        <p:spPr>
          <a:xfrm>
            <a:off x="3346904" y="7368188"/>
            <a:ext cx="9022189" cy="400111"/>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933"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41" name="Google Shape;141;p129"/>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142" name="Google Shape;142;p129"/>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143" name="Google Shape;143;p129"/>
          <p:cNvSpPr txBox="1">
            <a:spLocks noGrp="1"/>
          </p:cNvSpPr>
          <p:nvPr>
            <p:ph type="body" idx="5"/>
          </p:nvPr>
        </p:nvSpPr>
        <p:spPr>
          <a:xfrm>
            <a:off x="2329744" y="2788424"/>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44" name="Google Shape;144;p129"/>
          <p:cNvSpPr txBox="1">
            <a:spLocks noGrp="1"/>
          </p:cNvSpPr>
          <p:nvPr>
            <p:ph type="body" idx="6"/>
          </p:nvPr>
        </p:nvSpPr>
        <p:spPr>
          <a:xfrm>
            <a:off x="2329744" y="360903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quiz content">
  <p:cSld name="2_quiz content 2">
    <p:spTree>
      <p:nvGrpSpPr>
        <p:cNvPr id="1" name="Shape 145"/>
        <p:cNvGrpSpPr/>
        <p:nvPr/>
      </p:nvGrpSpPr>
      <p:grpSpPr>
        <a:xfrm>
          <a:off x="0" y="0"/>
          <a:ext cx="0" cy="0"/>
          <a:chOff x="0" y="0"/>
          <a:chExt cx="0" cy="0"/>
        </a:xfrm>
      </p:grpSpPr>
      <p:pic>
        <p:nvPicPr>
          <p:cNvPr id="146" name="Google Shape;146;p130"/>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47" name="Google Shape;147;p130"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48" name="Google Shape;148;p130"/>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149" name="Google Shape;149;p130"/>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0" name="Google Shape;150;p130"/>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1" name="Google Shape;151;p130"/>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152" name="Google Shape;152;p130"/>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153" name="Google Shape;153;p130"/>
          <p:cNvSpPr txBox="1"/>
          <p:nvPr/>
        </p:nvSpPr>
        <p:spPr>
          <a:xfrm>
            <a:off x="1716763" y="447775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c.</a:t>
            </a:r>
            <a:endParaRPr sz="2667" b="0" i="0" u="none" strike="noStrike" cap="none">
              <a:solidFill>
                <a:srgbClr val="000000"/>
              </a:solidFill>
              <a:latin typeface="Open Sans"/>
              <a:ea typeface="Open Sans"/>
              <a:cs typeface="Open Sans"/>
              <a:sym typeface="Open Sans"/>
            </a:endParaRPr>
          </a:p>
        </p:txBody>
      </p:sp>
      <p:sp>
        <p:nvSpPr>
          <p:cNvPr id="154" name="Google Shape;154;p130"/>
          <p:cNvSpPr txBox="1"/>
          <p:nvPr/>
        </p:nvSpPr>
        <p:spPr>
          <a:xfrm>
            <a:off x="1716763" y="529835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d.</a:t>
            </a:r>
            <a:endParaRPr sz="2667" b="0" i="0" u="none" strike="noStrike" cap="none">
              <a:solidFill>
                <a:srgbClr val="000000"/>
              </a:solidFill>
              <a:latin typeface="Open Sans"/>
              <a:ea typeface="Open Sans"/>
              <a:cs typeface="Open Sans"/>
              <a:sym typeface="Open Sans"/>
            </a:endParaRPr>
          </a:p>
        </p:txBody>
      </p:sp>
      <p:sp>
        <p:nvSpPr>
          <p:cNvPr id="155" name="Google Shape;155;p130"/>
          <p:cNvSpPr txBox="1">
            <a:spLocks noGrp="1"/>
          </p:cNvSpPr>
          <p:nvPr>
            <p:ph type="body" idx="3"/>
          </p:nvPr>
        </p:nvSpPr>
        <p:spPr>
          <a:xfrm>
            <a:off x="2329744" y="2788424"/>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6" name="Google Shape;156;p130"/>
          <p:cNvSpPr txBox="1">
            <a:spLocks noGrp="1"/>
          </p:cNvSpPr>
          <p:nvPr>
            <p:ph type="body" idx="4"/>
          </p:nvPr>
        </p:nvSpPr>
        <p:spPr>
          <a:xfrm>
            <a:off x="2329744" y="360903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7" name="Google Shape;157;p130"/>
          <p:cNvSpPr txBox="1">
            <a:spLocks noGrp="1"/>
          </p:cNvSpPr>
          <p:nvPr>
            <p:ph type="body" idx="5"/>
          </p:nvPr>
        </p:nvSpPr>
        <p:spPr>
          <a:xfrm>
            <a:off x="2329744" y="4429628"/>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8" name="Google Shape;158;p130"/>
          <p:cNvSpPr txBox="1">
            <a:spLocks noGrp="1"/>
          </p:cNvSpPr>
          <p:nvPr>
            <p:ph type="body" idx="6"/>
          </p:nvPr>
        </p:nvSpPr>
        <p:spPr>
          <a:xfrm>
            <a:off x="2329744" y="525024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9" name="Google Shape;159;p130"/>
          <p:cNvSpPr txBox="1"/>
          <p:nvPr/>
        </p:nvSpPr>
        <p:spPr>
          <a:xfrm>
            <a:off x="1716763" y="616708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e.</a:t>
            </a:r>
            <a:endParaRPr sz="2667" b="0" i="0" u="none" strike="noStrike" cap="none">
              <a:solidFill>
                <a:srgbClr val="000000"/>
              </a:solidFill>
              <a:latin typeface="Open Sans"/>
              <a:ea typeface="Open Sans"/>
              <a:cs typeface="Open Sans"/>
              <a:sym typeface="Open Sans"/>
            </a:endParaRPr>
          </a:p>
        </p:txBody>
      </p:sp>
      <p:sp>
        <p:nvSpPr>
          <p:cNvPr id="160" name="Google Shape;160;p130"/>
          <p:cNvSpPr txBox="1">
            <a:spLocks noGrp="1"/>
          </p:cNvSpPr>
          <p:nvPr>
            <p:ph type="body" idx="7"/>
          </p:nvPr>
        </p:nvSpPr>
        <p:spPr>
          <a:xfrm>
            <a:off x="2329744" y="6118971"/>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quiz ans">
  <p:cSld name="2_quiz ans 2">
    <p:spTree>
      <p:nvGrpSpPr>
        <p:cNvPr id="1" name="Shape 161"/>
        <p:cNvGrpSpPr/>
        <p:nvPr/>
      </p:nvGrpSpPr>
      <p:grpSpPr>
        <a:xfrm>
          <a:off x="0" y="0"/>
          <a:ext cx="0" cy="0"/>
          <a:chOff x="0" y="0"/>
          <a:chExt cx="0" cy="0"/>
        </a:xfrm>
      </p:grpSpPr>
      <p:pic>
        <p:nvPicPr>
          <p:cNvPr id="162" name="Google Shape;162;p131"/>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63" name="Google Shape;163;p131"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64" name="Google Shape;164;p131"/>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165" name="Google Shape;165;p131"/>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6" name="Google Shape;166;p131"/>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7" name="Google Shape;167;p131"/>
          <p:cNvSpPr txBox="1">
            <a:spLocks noGrp="1"/>
          </p:cNvSpPr>
          <p:nvPr>
            <p:ph type="body" idx="3"/>
          </p:nvPr>
        </p:nvSpPr>
        <p:spPr>
          <a:xfrm>
            <a:off x="670039" y="7935127"/>
            <a:ext cx="15194415" cy="998671"/>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667"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8" name="Google Shape;168;p131"/>
          <p:cNvSpPr txBox="1"/>
          <p:nvPr/>
        </p:nvSpPr>
        <p:spPr>
          <a:xfrm>
            <a:off x="670034" y="7373510"/>
            <a:ext cx="2749059" cy="400111"/>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667" b="0" i="0" u="none" strike="noStrike" cap="none">
                <a:solidFill>
                  <a:srgbClr val="3F3F3F"/>
                </a:solidFill>
                <a:latin typeface="Open Sans"/>
                <a:ea typeface="Open Sans"/>
                <a:cs typeface="Open Sans"/>
                <a:sym typeface="Open Sans"/>
              </a:rPr>
              <a:t>The correct answer is</a:t>
            </a:r>
            <a:endParaRPr sz="1867" b="0" i="0" u="none" strike="noStrike" cap="none">
              <a:solidFill>
                <a:srgbClr val="000000"/>
              </a:solidFill>
              <a:latin typeface="Open Sans"/>
              <a:ea typeface="Open Sans"/>
              <a:cs typeface="Open Sans"/>
              <a:sym typeface="Open Sans"/>
            </a:endParaRPr>
          </a:p>
        </p:txBody>
      </p:sp>
      <p:cxnSp>
        <p:nvCxnSpPr>
          <p:cNvPr id="169" name="Google Shape;169;p131"/>
          <p:cNvCxnSpPr/>
          <p:nvPr/>
        </p:nvCxnSpPr>
        <p:spPr>
          <a:xfrm>
            <a:off x="670035"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170" name="Google Shape;170;p131"/>
          <p:cNvSpPr txBox="1">
            <a:spLocks noGrp="1"/>
          </p:cNvSpPr>
          <p:nvPr>
            <p:ph type="body" idx="4"/>
          </p:nvPr>
        </p:nvSpPr>
        <p:spPr>
          <a:xfrm>
            <a:off x="3328592" y="7334932"/>
            <a:ext cx="9022189" cy="400111"/>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933"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1" name="Google Shape;171;p131"/>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172" name="Google Shape;172;p131"/>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173" name="Google Shape;173;p131"/>
          <p:cNvSpPr txBox="1"/>
          <p:nvPr/>
        </p:nvSpPr>
        <p:spPr>
          <a:xfrm>
            <a:off x="1716763" y="447775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c.</a:t>
            </a:r>
            <a:endParaRPr sz="2667" b="0" i="0" u="none" strike="noStrike" cap="none">
              <a:solidFill>
                <a:srgbClr val="000000"/>
              </a:solidFill>
              <a:latin typeface="Open Sans"/>
              <a:ea typeface="Open Sans"/>
              <a:cs typeface="Open Sans"/>
              <a:sym typeface="Open Sans"/>
            </a:endParaRPr>
          </a:p>
        </p:txBody>
      </p:sp>
      <p:sp>
        <p:nvSpPr>
          <p:cNvPr id="174" name="Google Shape;174;p131"/>
          <p:cNvSpPr txBox="1"/>
          <p:nvPr/>
        </p:nvSpPr>
        <p:spPr>
          <a:xfrm>
            <a:off x="1716763" y="529835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d.</a:t>
            </a:r>
            <a:endParaRPr sz="2667" b="0" i="0" u="none" strike="noStrike" cap="none">
              <a:solidFill>
                <a:srgbClr val="000000"/>
              </a:solidFill>
              <a:latin typeface="Open Sans"/>
              <a:ea typeface="Open Sans"/>
              <a:cs typeface="Open Sans"/>
              <a:sym typeface="Open Sans"/>
            </a:endParaRPr>
          </a:p>
        </p:txBody>
      </p:sp>
      <p:sp>
        <p:nvSpPr>
          <p:cNvPr id="175" name="Google Shape;175;p131"/>
          <p:cNvSpPr txBox="1">
            <a:spLocks noGrp="1"/>
          </p:cNvSpPr>
          <p:nvPr>
            <p:ph type="body" idx="5"/>
          </p:nvPr>
        </p:nvSpPr>
        <p:spPr>
          <a:xfrm>
            <a:off x="2329744" y="2788424"/>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6" name="Google Shape;176;p131"/>
          <p:cNvSpPr txBox="1">
            <a:spLocks noGrp="1"/>
          </p:cNvSpPr>
          <p:nvPr>
            <p:ph type="body" idx="6"/>
          </p:nvPr>
        </p:nvSpPr>
        <p:spPr>
          <a:xfrm>
            <a:off x="2329744" y="360903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7" name="Google Shape;177;p131"/>
          <p:cNvSpPr txBox="1">
            <a:spLocks noGrp="1"/>
          </p:cNvSpPr>
          <p:nvPr>
            <p:ph type="body" idx="7"/>
          </p:nvPr>
        </p:nvSpPr>
        <p:spPr>
          <a:xfrm>
            <a:off x="2329744" y="4429628"/>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8" name="Google Shape;178;p131"/>
          <p:cNvSpPr txBox="1">
            <a:spLocks noGrp="1"/>
          </p:cNvSpPr>
          <p:nvPr>
            <p:ph type="body" idx="8"/>
          </p:nvPr>
        </p:nvSpPr>
        <p:spPr>
          <a:xfrm>
            <a:off x="2329744" y="5250240"/>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9" name="Google Shape;179;p131"/>
          <p:cNvSpPr txBox="1"/>
          <p:nvPr/>
        </p:nvSpPr>
        <p:spPr>
          <a:xfrm>
            <a:off x="1716763" y="616708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e.</a:t>
            </a:r>
            <a:endParaRPr sz="2667" b="0" i="0" u="none" strike="noStrike" cap="none">
              <a:solidFill>
                <a:srgbClr val="000000"/>
              </a:solidFill>
              <a:latin typeface="Open Sans"/>
              <a:ea typeface="Open Sans"/>
              <a:cs typeface="Open Sans"/>
              <a:sym typeface="Open Sans"/>
            </a:endParaRPr>
          </a:p>
        </p:txBody>
      </p:sp>
      <p:sp>
        <p:nvSpPr>
          <p:cNvPr id="180" name="Google Shape;180;p131"/>
          <p:cNvSpPr txBox="1">
            <a:spLocks noGrp="1"/>
          </p:cNvSpPr>
          <p:nvPr>
            <p:ph type="body" idx="9"/>
          </p:nvPr>
        </p:nvSpPr>
        <p:spPr>
          <a:xfrm>
            <a:off x="2329744" y="6118971"/>
            <a:ext cx="11250640" cy="701711"/>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181"/>
        <p:cNvGrpSpPr/>
        <p:nvPr/>
      </p:nvGrpSpPr>
      <p:grpSpPr>
        <a:xfrm>
          <a:off x="0" y="0"/>
          <a:ext cx="0" cy="0"/>
          <a:chOff x="0" y="0"/>
          <a:chExt cx="0" cy="0"/>
        </a:xfrm>
      </p:grpSpPr>
      <p:pic>
        <p:nvPicPr>
          <p:cNvPr id="182" name="Google Shape;182;p132" descr="A screenshot of a compu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83" name="Google Shape;183;p132"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pic>
        <p:nvPicPr>
          <p:cNvPr id="184" name="Google Shape;184;p132"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185" name="Google Shape;185;p132"/>
          <p:cNvSpPr txBox="1">
            <a:spLocks noGrp="1"/>
          </p:cNvSpPr>
          <p:nvPr>
            <p:ph type="body" idx="1"/>
          </p:nvPr>
        </p:nvSpPr>
        <p:spPr>
          <a:xfrm>
            <a:off x="1902100" y="2363469"/>
            <a:ext cx="12451817"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86" name="Google Shape;186;p132"/>
          <p:cNvSpPr txBox="1">
            <a:spLocks noGrp="1"/>
          </p:cNvSpPr>
          <p:nvPr>
            <p:ph type="title"/>
          </p:nvPr>
        </p:nvSpPr>
        <p:spPr>
          <a:xfrm>
            <a:off x="812801" y="436396"/>
            <a:ext cx="10666187" cy="66504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3733"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187"/>
        <p:cNvGrpSpPr/>
        <p:nvPr/>
      </p:nvGrpSpPr>
      <p:grpSpPr>
        <a:xfrm>
          <a:off x="0" y="0"/>
          <a:ext cx="0" cy="0"/>
          <a:chOff x="0" y="0"/>
          <a:chExt cx="0" cy="0"/>
        </a:xfrm>
      </p:grpSpPr>
      <p:pic>
        <p:nvPicPr>
          <p:cNvPr id="188" name="Google Shape;188;p133"/>
          <p:cNvPicPr preferRelativeResize="0"/>
          <p:nvPr/>
        </p:nvPicPr>
        <p:blipFill rotWithShape="1">
          <a:blip r:embed="rId2">
            <a:alphaModFix/>
          </a:blip>
          <a:srcRect/>
          <a:stretch/>
        </p:blipFill>
        <p:spPr>
          <a:xfrm>
            <a:off x="9" y="0"/>
            <a:ext cx="16256000" cy="9144000"/>
          </a:xfrm>
          <a:prstGeom prst="rect">
            <a:avLst/>
          </a:prstGeom>
          <a:noFill/>
          <a:ln>
            <a:noFill/>
          </a:ln>
        </p:spPr>
      </p:pic>
      <p:pic>
        <p:nvPicPr>
          <p:cNvPr id="189" name="Google Shape;189;p133"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90" name="Google Shape;190;p133"/>
          <p:cNvSpPr/>
          <p:nvPr/>
        </p:nvSpPr>
        <p:spPr>
          <a:xfrm>
            <a:off x="4254500" y="1303972"/>
            <a:ext cx="10896600" cy="6875496"/>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191" name="Google Shape;191;p133"/>
          <p:cNvSpPr txBox="1">
            <a:spLocks noGrp="1"/>
          </p:cNvSpPr>
          <p:nvPr>
            <p:ph type="title"/>
          </p:nvPr>
        </p:nvSpPr>
        <p:spPr>
          <a:xfrm>
            <a:off x="1" y="539520"/>
            <a:ext cx="16256001" cy="665045"/>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3733"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9pPr>
          </a:lstStyle>
          <a:p>
            <a:endParaRPr/>
          </a:p>
        </p:txBody>
      </p:sp>
      <p:sp>
        <p:nvSpPr>
          <p:cNvPr id="192" name="Google Shape;192;p133"/>
          <p:cNvSpPr txBox="1">
            <a:spLocks noGrp="1"/>
          </p:cNvSpPr>
          <p:nvPr>
            <p:ph type="body" idx="1"/>
          </p:nvPr>
        </p:nvSpPr>
        <p:spPr>
          <a:xfrm>
            <a:off x="4699003" y="1770194"/>
            <a:ext cx="9956800"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19"/>
        <p:cNvGrpSpPr/>
        <p:nvPr/>
      </p:nvGrpSpPr>
      <p:grpSpPr>
        <a:xfrm>
          <a:off x="0" y="0"/>
          <a:ext cx="0" cy="0"/>
          <a:chOff x="0" y="0"/>
          <a:chExt cx="0" cy="0"/>
        </a:xfrm>
      </p:grpSpPr>
      <p:pic>
        <p:nvPicPr>
          <p:cNvPr id="20" name="Google Shape;20;p113" descr="A picture containing wa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21" name="Google Shape;21;p113"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22" name="Google Shape;22;p113"/>
          <p:cNvSpPr txBox="1">
            <a:spLocks noGrp="1"/>
          </p:cNvSpPr>
          <p:nvPr>
            <p:ph type="body" idx="1"/>
          </p:nvPr>
        </p:nvSpPr>
        <p:spPr>
          <a:xfrm>
            <a:off x="3075057" y="4114800"/>
            <a:ext cx="6960049"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193"/>
        <p:cNvGrpSpPr/>
        <p:nvPr/>
      </p:nvGrpSpPr>
      <p:grpSpPr>
        <a:xfrm>
          <a:off x="0" y="0"/>
          <a:ext cx="0" cy="0"/>
          <a:chOff x="0" y="0"/>
          <a:chExt cx="0" cy="0"/>
        </a:xfrm>
      </p:grpSpPr>
      <p:pic>
        <p:nvPicPr>
          <p:cNvPr id="194" name="Google Shape;194;p134"/>
          <p:cNvPicPr preferRelativeResize="0"/>
          <p:nvPr/>
        </p:nvPicPr>
        <p:blipFill rotWithShape="1">
          <a:blip r:embed="rId2">
            <a:alphaModFix/>
          </a:blip>
          <a:srcRect/>
          <a:stretch/>
        </p:blipFill>
        <p:spPr>
          <a:xfrm>
            <a:off x="9" y="8"/>
            <a:ext cx="16256000" cy="9143999"/>
          </a:xfrm>
          <a:prstGeom prst="rect">
            <a:avLst/>
          </a:prstGeom>
          <a:noFill/>
          <a:ln>
            <a:noFill/>
          </a:ln>
        </p:spPr>
      </p:pic>
      <p:pic>
        <p:nvPicPr>
          <p:cNvPr id="195" name="Google Shape;195;p134"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96" name="Google Shape;196;p134"/>
          <p:cNvSpPr/>
          <p:nvPr/>
        </p:nvSpPr>
        <p:spPr>
          <a:xfrm>
            <a:off x="4254500" y="1303972"/>
            <a:ext cx="10896600" cy="6875496"/>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197" name="Google Shape;197;p134"/>
          <p:cNvSpPr txBox="1">
            <a:spLocks noGrp="1"/>
          </p:cNvSpPr>
          <p:nvPr>
            <p:ph type="title"/>
          </p:nvPr>
        </p:nvSpPr>
        <p:spPr>
          <a:xfrm>
            <a:off x="1" y="539520"/>
            <a:ext cx="16256001" cy="665045"/>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3733"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9pPr>
          </a:lstStyle>
          <a:p>
            <a:endParaRPr/>
          </a:p>
        </p:txBody>
      </p:sp>
      <p:sp>
        <p:nvSpPr>
          <p:cNvPr id="198" name="Google Shape;198;p134"/>
          <p:cNvSpPr txBox="1">
            <a:spLocks noGrp="1"/>
          </p:cNvSpPr>
          <p:nvPr>
            <p:ph type="body" idx="1"/>
          </p:nvPr>
        </p:nvSpPr>
        <p:spPr>
          <a:xfrm>
            <a:off x="4699003" y="1770194"/>
            <a:ext cx="9956800"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199"/>
        <p:cNvGrpSpPr/>
        <p:nvPr/>
      </p:nvGrpSpPr>
      <p:grpSpPr>
        <a:xfrm>
          <a:off x="0" y="0"/>
          <a:ext cx="0" cy="0"/>
          <a:chOff x="0" y="0"/>
          <a:chExt cx="0" cy="0"/>
        </a:xfrm>
      </p:grpSpPr>
      <p:pic>
        <p:nvPicPr>
          <p:cNvPr id="200" name="Google Shape;200;p135" descr="A picture containing water, outdoo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201" name="Google Shape;201;p135"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202" name="Google Shape;202;p135"/>
          <p:cNvSpPr/>
          <p:nvPr/>
        </p:nvSpPr>
        <p:spPr>
          <a:xfrm>
            <a:off x="663025" y="1342072"/>
            <a:ext cx="9046459" cy="6875496"/>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203" name="Google Shape;203;p135"/>
          <p:cNvSpPr txBox="1">
            <a:spLocks noGrp="1"/>
          </p:cNvSpPr>
          <p:nvPr>
            <p:ph type="body" idx="1"/>
          </p:nvPr>
        </p:nvSpPr>
        <p:spPr>
          <a:xfrm>
            <a:off x="1120877" y="1808294"/>
            <a:ext cx="8092571"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04" name="Google Shape;204;p135"/>
          <p:cNvSpPr/>
          <p:nvPr/>
        </p:nvSpPr>
        <p:spPr>
          <a:xfrm>
            <a:off x="2464059" y="762721"/>
            <a:ext cx="4819925" cy="1148904"/>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3733"/>
              <a:buFont typeface="Open Sans"/>
              <a:buNone/>
            </a:pPr>
            <a:r>
              <a:rPr lang="en-US" sz="3733" b="1" i="0" u="none" strike="noStrike" cap="none">
                <a:solidFill>
                  <a:schemeClr val="lt1"/>
                </a:solidFill>
                <a:latin typeface="Open Sans"/>
                <a:ea typeface="Open Sans"/>
                <a:cs typeface="Open Sans"/>
                <a:sym typeface="Open Sans"/>
              </a:rPr>
              <a:t>Before the Next Class</a:t>
            </a:r>
            <a:endParaRPr sz="24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205"/>
        <p:cNvGrpSpPr/>
        <p:nvPr/>
      </p:nvGrpSpPr>
      <p:grpSpPr>
        <a:xfrm>
          <a:off x="0" y="0"/>
          <a:ext cx="0" cy="0"/>
          <a:chOff x="0" y="0"/>
          <a:chExt cx="0" cy="0"/>
        </a:xfrm>
      </p:grpSpPr>
      <p:pic>
        <p:nvPicPr>
          <p:cNvPr id="206" name="Google Shape;206;p136" descr="A picture containing water, outdoo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207" name="Google Shape;207;p136"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208" name="Google Shape;208;p136"/>
          <p:cNvSpPr/>
          <p:nvPr/>
        </p:nvSpPr>
        <p:spPr>
          <a:xfrm>
            <a:off x="663025" y="1342072"/>
            <a:ext cx="9046459" cy="6875496"/>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209" name="Google Shape;209;p136"/>
          <p:cNvSpPr txBox="1">
            <a:spLocks noGrp="1"/>
          </p:cNvSpPr>
          <p:nvPr>
            <p:ph type="body" idx="1"/>
          </p:nvPr>
        </p:nvSpPr>
        <p:spPr>
          <a:xfrm>
            <a:off x="1120877" y="1808294"/>
            <a:ext cx="8092571"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10" name="Google Shape;210;p136"/>
          <p:cNvSpPr/>
          <p:nvPr/>
        </p:nvSpPr>
        <p:spPr>
          <a:xfrm>
            <a:off x="2464059" y="762723"/>
            <a:ext cx="4819925" cy="574453"/>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3733"/>
              <a:buFont typeface="Open Sans"/>
              <a:buNone/>
            </a:pPr>
            <a:r>
              <a:rPr lang="en-US" sz="3733" b="1" i="0" u="none" strike="noStrike" cap="none">
                <a:solidFill>
                  <a:schemeClr val="lt1"/>
                </a:solidFill>
                <a:latin typeface="Open Sans"/>
                <a:ea typeface="Open Sans"/>
                <a:cs typeface="Open Sans"/>
                <a:sym typeface="Open Sans"/>
              </a:rPr>
              <a:t>What Next?</a:t>
            </a:r>
            <a:endParaRPr sz="24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217"/>
        <p:cNvGrpSpPr/>
        <p:nvPr/>
      </p:nvGrpSpPr>
      <p:grpSpPr>
        <a:xfrm>
          <a:off x="0" y="0"/>
          <a:ext cx="0" cy="0"/>
          <a:chOff x="0" y="0"/>
          <a:chExt cx="0" cy="0"/>
        </a:xfrm>
      </p:grpSpPr>
      <p:pic>
        <p:nvPicPr>
          <p:cNvPr id="218" name="Google Shape;218;p121"/>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19" name="Google Shape;219;p121"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20" name="Google Shape;220;p121"/>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221" name="Google Shape;221;p121"/>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22" name="Google Shape;222;p121"/>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23" name="Google Shape;223;p121"/>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224" name="Google Shape;224;p121"/>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225" name="Google Shape;225;p121"/>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226" name="Google Shape;226;p121"/>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227" name="Google Shape;227;p121"/>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28" name="Google Shape;228;p121"/>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29" name="Google Shape;229;p121"/>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30" name="Google Shape;230;p121"/>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231"/>
        <p:cNvGrpSpPr/>
        <p:nvPr/>
      </p:nvGrpSpPr>
      <p:grpSpPr>
        <a:xfrm>
          <a:off x="0" y="0"/>
          <a:ext cx="0" cy="0"/>
          <a:chOff x="0" y="0"/>
          <a:chExt cx="0" cy="0"/>
        </a:xfrm>
      </p:grpSpPr>
      <p:pic>
        <p:nvPicPr>
          <p:cNvPr id="232" name="Google Shape;232;p122"/>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33" name="Google Shape;233;p122"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34" name="Google Shape;234;p122"/>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235" name="Google Shape;235;p122"/>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36" name="Google Shape;236;p122"/>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37" name="Google Shape;237;p122"/>
          <p:cNvSpPr txBox="1">
            <a:spLocks noGrp="1"/>
          </p:cNvSpPr>
          <p:nvPr>
            <p:ph type="body" idx="3"/>
          </p:nvPr>
        </p:nvSpPr>
        <p:spPr>
          <a:xfrm>
            <a:off x="670033" y="7935120"/>
            <a:ext cx="15194399" cy="9987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38" name="Google Shape;238;p122"/>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239" name="Google Shape;239;p122"/>
          <p:cNvCxnSpPr/>
          <p:nvPr/>
        </p:nvCxnSpPr>
        <p:spPr>
          <a:xfrm>
            <a:off x="670034" y="7854368"/>
            <a:ext cx="15074399" cy="0"/>
          </a:xfrm>
          <a:prstGeom prst="straightConnector1">
            <a:avLst/>
          </a:prstGeom>
          <a:noFill/>
          <a:ln w="9525" cap="flat" cmpd="sng">
            <a:solidFill>
              <a:schemeClr val="dk1"/>
            </a:solidFill>
            <a:prstDash val="solid"/>
            <a:round/>
            <a:headEnd type="none" w="sm" len="sm"/>
            <a:tailEnd type="none" w="sm" len="sm"/>
          </a:ln>
        </p:spPr>
      </p:cxnSp>
      <p:sp>
        <p:nvSpPr>
          <p:cNvPr id="240" name="Google Shape;240;p122"/>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41" name="Google Shape;241;p122"/>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242" name="Google Shape;242;p122"/>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243" name="Google Shape;243;p122"/>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244" name="Google Shape;244;p122"/>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245" name="Google Shape;245;p122"/>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46" name="Google Shape;246;p122"/>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47" name="Google Shape;247;p122"/>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48" name="Google Shape;248;p122"/>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249"/>
        <p:cNvGrpSpPr/>
        <p:nvPr/>
      </p:nvGrpSpPr>
      <p:grpSpPr>
        <a:xfrm>
          <a:off x="0" y="0"/>
          <a:ext cx="0" cy="0"/>
          <a:chOff x="0" y="0"/>
          <a:chExt cx="0" cy="0"/>
        </a:xfrm>
      </p:grpSpPr>
      <p:pic>
        <p:nvPicPr>
          <p:cNvPr id="250" name="Google Shape;250;p137" descr="A picture containing wa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51" name="Google Shape;251;p13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52" name="Google Shape;252;p137"/>
          <p:cNvSpPr txBox="1">
            <a:spLocks noGrp="1"/>
          </p:cNvSpPr>
          <p:nvPr>
            <p:ph type="body" idx="1"/>
          </p:nvPr>
        </p:nvSpPr>
        <p:spPr>
          <a:xfrm>
            <a:off x="3075048" y="4114800"/>
            <a:ext cx="6960000"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253"/>
        <p:cNvGrpSpPr/>
        <p:nvPr/>
      </p:nvGrpSpPr>
      <p:grpSpPr>
        <a:xfrm>
          <a:off x="0" y="0"/>
          <a:ext cx="0" cy="0"/>
          <a:chOff x="0" y="0"/>
          <a:chExt cx="0" cy="0"/>
        </a:xfrm>
      </p:grpSpPr>
      <p:pic>
        <p:nvPicPr>
          <p:cNvPr id="254" name="Google Shape;254;p138" descr="A close up of a sign&#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55" name="Google Shape;255;p138"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56" name="Google Shape;256;p138"/>
          <p:cNvSpPr/>
          <p:nvPr/>
        </p:nvSpPr>
        <p:spPr>
          <a:xfrm>
            <a:off x="2747395" y="769174"/>
            <a:ext cx="4819800" cy="5232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1400" b="0" i="0" u="none" strike="noStrike" cap="none">
              <a:solidFill>
                <a:srgbClr val="000000"/>
              </a:solidFill>
              <a:latin typeface="Arial"/>
              <a:ea typeface="Arial"/>
              <a:cs typeface="Arial"/>
              <a:sym typeface="Arial"/>
            </a:endParaRPr>
          </a:p>
        </p:txBody>
      </p:sp>
      <p:sp>
        <p:nvSpPr>
          <p:cNvPr id="257" name="Google Shape;257;p138"/>
          <p:cNvSpPr txBox="1">
            <a:spLocks noGrp="1"/>
          </p:cNvSpPr>
          <p:nvPr>
            <p:ph type="body" idx="1"/>
          </p:nvPr>
        </p:nvSpPr>
        <p:spPr>
          <a:xfrm>
            <a:off x="1470660" y="2204378"/>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58" name="Google Shape;258;p138"/>
          <p:cNvSpPr txBox="1">
            <a:spLocks noGrp="1"/>
          </p:cNvSpPr>
          <p:nvPr>
            <p:ph type="body" idx="2"/>
          </p:nvPr>
        </p:nvSpPr>
        <p:spPr>
          <a:xfrm>
            <a:off x="1470660" y="3377721"/>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59" name="Google Shape;259;p138"/>
          <p:cNvSpPr txBox="1">
            <a:spLocks noGrp="1"/>
          </p:cNvSpPr>
          <p:nvPr>
            <p:ph type="body" idx="3"/>
          </p:nvPr>
        </p:nvSpPr>
        <p:spPr>
          <a:xfrm>
            <a:off x="1470660" y="4551064"/>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60" name="Google Shape;260;p138"/>
          <p:cNvSpPr txBox="1">
            <a:spLocks noGrp="1"/>
          </p:cNvSpPr>
          <p:nvPr>
            <p:ph type="body" idx="4"/>
          </p:nvPr>
        </p:nvSpPr>
        <p:spPr>
          <a:xfrm>
            <a:off x="1470660" y="5724407"/>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pic>
        <p:nvPicPr>
          <p:cNvPr id="261" name="Google Shape;261;p138"/>
          <p:cNvPicPr preferRelativeResize="0"/>
          <p:nvPr/>
        </p:nvPicPr>
        <p:blipFill rotWithShape="1">
          <a:blip r:embed="rId4">
            <a:alphaModFix/>
          </a:blip>
          <a:srcRect/>
          <a:stretch/>
        </p:blipFill>
        <p:spPr>
          <a:xfrm>
            <a:off x="2870200" y="1186581"/>
            <a:ext cx="4819923" cy="36576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262"/>
        <p:cNvGrpSpPr/>
        <p:nvPr/>
      </p:nvGrpSpPr>
      <p:grpSpPr>
        <a:xfrm>
          <a:off x="0" y="0"/>
          <a:ext cx="0" cy="0"/>
          <a:chOff x="0" y="0"/>
          <a:chExt cx="0" cy="0"/>
        </a:xfrm>
      </p:grpSpPr>
      <p:pic>
        <p:nvPicPr>
          <p:cNvPr id="263" name="Google Shape;263;p139" descr="A picture containing water, outdoo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64" name="Google Shape;264;p13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265" name="Google Shape;265;p139"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266" name="Google Shape;266;p139"/>
          <p:cNvSpPr txBox="1">
            <a:spLocks noGrp="1"/>
          </p:cNvSpPr>
          <p:nvPr>
            <p:ph type="body" idx="1"/>
          </p:nvPr>
        </p:nvSpPr>
        <p:spPr>
          <a:xfrm>
            <a:off x="0" y="4114800"/>
            <a:ext cx="16256101" cy="914400"/>
          </a:xfrm>
          <a:prstGeom prst="rect">
            <a:avLst/>
          </a:prstGeom>
          <a:noFill/>
          <a:ln>
            <a:noFill/>
          </a:ln>
        </p:spPr>
        <p:txBody>
          <a:bodyPr spcFirstLastPara="1" wrap="square" lIns="91425" tIns="91425" rIns="91425" bIns="91425" anchor="t" anchorCtr="0">
            <a:noAutofit/>
          </a:bodyPr>
          <a:lstStyle>
            <a:lvl1pPr marL="457200" lvl="0" indent="-406400" algn="ctr">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267"/>
        <p:cNvGrpSpPr/>
        <p:nvPr/>
      </p:nvGrpSpPr>
      <p:grpSpPr>
        <a:xfrm>
          <a:off x="0" y="0"/>
          <a:ext cx="0" cy="0"/>
          <a:chOff x="0" y="0"/>
          <a:chExt cx="0" cy="0"/>
        </a:xfrm>
      </p:grpSpPr>
      <p:pic>
        <p:nvPicPr>
          <p:cNvPr id="268" name="Google Shape;268;p140" descr="A close up of a logo&#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69" name="Google Shape;269;p140"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70" name="Google Shape;270;p140"/>
          <p:cNvSpPr txBox="1">
            <a:spLocks noGrp="1"/>
          </p:cNvSpPr>
          <p:nvPr>
            <p:ph type="title"/>
          </p:nvPr>
        </p:nvSpPr>
        <p:spPr>
          <a:xfrm>
            <a:off x="-10160" y="229878"/>
            <a:ext cx="16276199" cy="6873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1" name="Google Shape;271;p140"/>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272"/>
        <p:cNvGrpSpPr/>
        <p:nvPr/>
      </p:nvGrpSpPr>
      <p:grpSpPr>
        <a:xfrm>
          <a:off x="0" y="0"/>
          <a:ext cx="0" cy="0"/>
          <a:chOff x="0" y="0"/>
          <a:chExt cx="0" cy="0"/>
        </a:xfrm>
      </p:grpSpPr>
      <p:pic>
        <p:nvPicPr>
          <p:cNvPr id="273" name="Google Shape;273;p141" descr="A screenshot of a compu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74" name="Google Shape;274;p141"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275" name="Google Shape;275;p141"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276" name="Google Shape;276;p141"/>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7" name="Google Shape;277;p141"/>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23"/>
        <p:cNvGrpSpPr/>
        <p:nvPr/>
      </p:nvGrpSpPr>
      <p:grpSpPr>
        <a:xfrm>
          <a:off x="0" y="0"/>
          <a:ext cx="0" cy="0"/>
          <a:chOff x="0" y="0"/>
          <a:chExt cx="0" cy="0"/>
        </a:xfrm>
      </p:grpSpPr>
      <p:pic>
        <p:nvPicPr>
          <p:cNvPr id="24" name="Google Shape;24;p114" descr="A close up of a sign&#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25" name="Google Shape;25;p114"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26" name="Google Shape;26;p114"/>
          <p:cNvSpPr/>
          <p:nvPr/>
        </p:nvSpPr>
        <p:spPr>
          <a:xfrm>
            <a:off x="2747395" y="769177"/>
            <a:ext cx="5570128" cy="553943"/>
          </a:xfrm>
          <a:prstGeom prst="rect">
            <a:avLst/>
          </a:prstGeom>
          <a:noFill/>
          <a:ln>
            <a:noFill/>
          </a:ln>
        </p:spPr>
        <p:txBody>
          <a:bodyPr spcFirstLastPara="1" wrap="square" lIns="121900" tIns="60925" rIns="121900" bIns="60925" anchor="t" anchorCtr="0">
            <a:noAutofit/>
          </a:bodyPr>
          <a:lstStyle/>
          <a:p>
            <a:pPr marL="609597" marR="0" lvl="0" indent="-304799"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2800" b="0" i="0" u="none" strike="noStrike" cap="none">
              <a:solidFill>
                <a:schemeClr val="dk1"/>
              </a:solidFill>
              <a:latin typeface="Arial"/>
              <a:ea typeface="Arial"/>
              <a:cs typeface="Arial"/>
              <a:sym typeface="Arial"/>
            </a:endParaRPr>
          </a:p>
        </p:txBody>
      </p:sp>
      <p:sp>
        <p:nvSpPr>
          <p:cNvPr id="27" name="Google Shape;27;p114"/>
          <p:cNvSpPr txBox="1">
            <a:spLocks noGrp="1"/>
          </p:cNvSpPr>
          <p:nvPr>
            <p:ph type="body" idx="1"/>
          </p:nvPr>
        </p:nvSpPr>
        <p:spPr>
          <a:xfrm>
            <a:off x="1470663" y="2204377"/>
            <a:ext cx="8229600" cy="54864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8" name="Google Shape;28;p114"/>
          <p:cNvSpPr txBox="1">
            <a:spLocks noGrp="1"/>
          </p:cNvSpPr>
          <p:nvPr>
            <p:ph type="body" idx="2"/>
          </p:nvPr>
        </p:nvSpPr>
        <p:spPr>
          <a:xfrm>
            <a:off x="1470663" y="3377721"/>
            <a:ext cx="8229600" cy="54864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9" name="Google Shape;29;p114"/>
          <p:cNvSpPr txBox="1">
            <a:spLocks noGrp="1"/>
          </p:cNvSpPr>
          <p:nvPr>
            <p:ph type="body" idx="3"/>
          </p:nvPr>
        </p:nvSpPr>
        <p:spPr>
          <a:xfrm>
            <a:off x="1470663" y="4551064"/>
            <a:ext cx="8229600" cy="54864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0" name="Google Shape;30;p114"/>
          <p:cNvSpPr txBox="1">
            <a:spLocks noGrp="1"/>
          </p:cNvSpPr>
          <p:nvPr>
            <p:ph type="body" idx="4"/>
          </p:nvPr>
        </p:nvSpPr>
        <p:spPr>
          <a:xfrm>
            <a:off x="1470663" y="5724407"/>
            <a:ext cx="8229600" cy="54864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pic>
        <p:nvPicPr>
          <p:cNvPr id="31" name="Google Shape;31;p114"/>
          <p:cNvPicPr preferRelativeResize="0"/>
          <p:nvPr/>
        </p:nvPicPr>
        <p:blipFill rotWithShape="1">
          <a:blip r:embed="rId4">
            <a:alphaModFix/>
          </a:blip>
          <a:srcRect/>
          <a:stretch/>
        </p:blipFill>
        <p:spPr>
          <a:xfrm>
            <a:off x="3221900" y="1186581"/>
            <a:ext cx="4819924" cy="36576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278"/>
        <p:cNvGrpSpPr/>
        <p:nvPr/>
      </p:nvGrpSpPr>
      <p:grpSpPr>
        <a:xfrm>
          <a:off x="0" y="0"/>
          <a:ext cx="0" cy="0"/>
          <a:chOff x="0" y="0"/>
          <a:chExt cx="0" cy="0"/>
        </a:xfrm>
      </p:grpSpPr>
      <p:pic>
        <p:nvPicPr>
          <p:cNvPr id="279" name="Google Shape;279;p142"/>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80" name="Google Shape;280;p142"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81" name="Google Shape;281;p142"/>
          <p:cNvSpPr/>
          <p:nvPr/>
        </p:nvSpPr>
        <p:spPr>
          <a:xfrm>
            <a:off x="8128000" y="4310390"/>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Knowledge Check</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282"/>
        <p:cNvGrpSpPr/>
        <p:nvPr/>
      </p:nvGrpSpPr>
      <p:grpSpPr>
        <a:xfrm>
          <a:off x="0" y="0"/>
          <a:ext cx="0" cy="0"/>
          <a:chOff x="0" y="0"/>
          <a:chExt cx="0" cy="0"/>
        </a:xfrm>
      </p:grpSpPr>
      <p:pic>
        <p:nvPicPr>
          <p:cNvPr id="283" name="Google Shape;283;p143" descr="A close up of a sign&#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84" name="Google Shape;284;p14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285" name="Google Shape;285;p143"/>
          <p:cNvPicPr preferRelativeResize="0"/>
          <p:nvPr/>
        </p:nvPicPr>
        <p:blipFill rotWithShape="1">
          <a:blip r:embed="rId4">
            <a:alphaModFix/>
          </a:blip>
          <a:srcRect/>
          <a:stretch/>
        </p:blipFill>
        <p:spPr>
          <a:xfrm>
            <a:off x="3302000" y="1186581"/>
            <a:ext cx="3975101" cy="365760"/>
          </a:xfrm>
          <a:prstGeom prst="rect">
            <a:avLst/>
          </a:prstGeom>
          <a:noFill/>
          <a:ln>
            <a:noFill/>
          </a:ln>
        </p:spPr>
      </p:pic>
      <p:sp>
        <p:nvSpPr>
          <p:cNvPr id="286" name="Google Shape;286;p143"/>
          <p:cNvSpPr/>
          <p:nvPr/>
        </p:nvSpPr>
        <p:spPr>
          <a:xfrm>
            <a:off x="2747395" y="769174"/>
            <a:ext cx="4819800" cy="5232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1400" b="0" i="0" u="none" strike="noStrike" cap="none">
              <a:solidFill>
                <a:srgbClr val="000000"/>
              </a:solidFill>
              <a:latin typeface="Arial"/>
              <a:ea typeface="Arial"/>
              <a:cs typeface="Arial"/>
              <a:sym typeface="Arial"/>
            </a:endParaRPr>
          </a:p>
        </p:txBody>
      </p:sp>
      <p:sp>
        <p:nvSpPr>
          <p:cNvPr id="287" name="Google Shape;287;p143"/>
          <p:cNvSpPr txBox="1">
            <a:spLocks noGrp="1"/>
          </p:cNvSpPr>
          <p:nvPr>
            <p:ph type="body" idx="1"/>
          </p:nvPr>
        </p:nvSpPr>
        <p:spPr>
          <a:xfrm>
            <a:off x="1432121" y="2180141"/>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88" name="Google Shape;288;p143"/>
          <p:cNvSpPr txBox="1">
            <a:spLocks noGrp="1"/>
          </p:cNvSpPr>
          <p:nvPr>
            <p:ph type="body" idx="2"/>
          </p:nvPr>
        </p:nvSpPr>
        <p:spPr>
          <a:xfrm>
            <a:off x="1432121" y="3372838"/>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89" name="Google Shape;289;p143"/>
          <p:cNvSpPr txBox="1">
            <a:spLocks noGrp="1"/>
          </p:cNvSpPr>
          <p:nvPr>
            <p:ph type="body" idx="3"/>
          </p:nvPr>
        </p:nvSpPr>
        <p:spPr>
          <a:xfrm>
            <a:off x="1432121" y="4565535"/>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90" name="Google Shape;290;p143"/>
          <p:cNvSpPr txBox="1">
            <a:spLocks noGrp="1"/>
          </p:cNvSpPr>
          <p:nvPr>
            <p:ph type="body" idx="4"/>
          </p:nvPr>
        </p:nvSpPr>
        <p:spPr>
          <a:xfrm>
            <a:off x="1432121" y="5758233"/>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291"/>
        <p:cNvGrpSpPr/>
        <p:nvPr/>
      </p:nvGrpSpPr>
      <p:grpSpPr>
        <a:xfrm>
          <a:off x="0" y="0"/>
          <a:ext cx="0" cy="0"/>
          <a:chOff x="0" y="0"/>
          <a:chExt cx="0" cy="0"/>
        </a:xfrm>
      </p:grpSpPr>
      <p:pic>
        <p:nvPicPr>
          <p:cNvPr id="292" name="Google Shape;292;p144"/>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93" name="Google Shape;293;p144"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94" name="Google Shape;294;p144"/>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5" name="Google Shape;295;p144"/>
          <p:cNvSpPr txBox="1">
            <a:spLocks noGrp="1"/>
          </p:cNvSpPr>
          <p:nvPr>
            <p:ph type="title"/>
          </p:nvPr>
        </p:nvSpPr>
        <p:spPr>
          <a:xfrm>
            <a:off x="0" y="539514"/>
            <a:ext cx="16256101" cy="665100"/>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96" name="Google Shape;296;p144"/>
          <p:cNvSpPr txBox="1">
            <a:spLocks noGrp="1"/>
          </p:cNvSpPr>
          <p:nvPr>
            <p:ph type="body" idx="1"/>
          </p:nvPr>
        </p:nvSpPr>
        <p:spPr>
          <a:xfrm>
            <a:off x="4699001" y="1770191"/>
            <a:ext cx="99567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297"/>
        <p:cNvGrpSpPr/>
        <p:nvPr/>
      </p:nvGrpSpPr>
      <p:grpSpPr>
        <a:xfrm>
          <a:off x="0" y="0"/>
          <a:ext cx="0" cy="0"/>
          <a:chOff x="0" y="0"/>
          <a:chExt cx="0" cy="0"/>
        </a:xfrm>
      </p:grpSpPr>
      <p:pic>
        <p:nvPicPr>
          <p:cNvPr id="298" name="Google Shape;298;p145"/>
          <p:cNvPicPr preferRelativeResize="0"/>
          <p:nvPr/>
        </p:nvPicPr>
        <p:blipFill rotWithShape="1">
          <a:blip r:embed="rId2">
            <a:alphaModFix/>
          </a:blip>
          <a:srcRect/>
          <a:stretch/>
        </p:blipFill>
        <p:spPr>
          <a:xfrm>
            <a:off x="0" y="0"/>
            <a:ext cx="16256002" cy="9143998"/>
          </a:xfrm>
          <a:prstGeom prst="rect">
            <a:avLst/>
          </a:prstGeom>
          <a:noFill/>
          <a:ln>
            <a:noFill/>
          </a:ln>
        </p:spPr>
      </p:pic>
      <p:pic>
        <p:nvPicPr>
          <p:cNvPr id="299" name="Google Shape;299;p145"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00" name="Google Shape;300;p145"/>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01" name="Google Shape;301;p145"/>
          <p:cNvSpPr txBox="1">
            <a:spLocks noGrp="1"/>
          </p:cNvSpPr>
          <p:nvPr>
            <p:ph type="title"/>
          </p:nvPr>
        </p:nvSpPr>
        <p:spPr>
          <a:xfrm>
            <a:off x="0" y="539514"/>
            <a:ext cx="16256101" cy="665100"/>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02" name="Google Shape;302;p145"/>
          <p:cNvSpPr txBox="1">
            <a:spLocks noGrp="1"/>
          </p:cNvSpPr>
          <p:nvPr>
            <p:ph type="body" idx="1"/>
          </p:nvPr>
        </p:nvSpPr>
        <p:spPr>
          <a:xfrm>
            <a:off x="4699001" y="1770191"/>
            <a:ext cx="99567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303"/>
        <p:cNvGrpSpPr/>
        <p:nvPr/>
      </p:nvGrpSpPr>
      <p:grpSpPr>
        <a:xfrm>
          <a:off x="0" y="0"/>
          <a:ext cx="0" cy="0"/>
          <a:chOff x="0" y="0"/>
          <a:chExt cx="0" cy="0"/>
        </a:xfrm>
      </p:grpSpPr>
      <p:pic>
        <p:nvPicPr>
          <p:cNvPr id="304" name="Google Shape;304;p146"/>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05" name="Google Shape;305;p146"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06" name="Google Shape;306;p146"/>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307" name="Google Shape;307;p146"/>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08" name="Google Shape;308;p146"/>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09" name="Google Shape;309;p146"/>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310" name="Google Shape;310;p146"/>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311" name="Google Shape;311;p146"/>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12" name="Google Shape;312;p146"/>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313"/>
        <p:cNvGrpSpPr/>
        <p:nvPr/>
      </p:nvGrpSpPr>
      <p:grpSpPr>
        <a:xfrm>
          <a:off x="0" y="0"/>
          <a:ext cx="0" cy="0"/>
          <a:chOff x="0" y="0"/>
          <a:chExt cx="0" cy="0"/>
        </a:xfrm>
      </p:grpSpPr>
      <p:pic>
        <p:nvPicPr>
          <p:cNvPr id="314" name="Google Shape;314;p147"/>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15" name="Google Shape;315;p14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16" name="Google Shape;316;p147"/>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317" name="Google Shape;317;p147"/>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18" name="Google Shape;318;p147"/>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19" name="Google Shape;319;p147"/>
          <p:cNvSpPr txBox="1">
            <a:spLocks noGrp="1"/>
          </p:cNvSpPr>
          <p:nvPr>
            <p:ph type="body" idx="3"/>
          </p:nvPr>
        </p:nvSpPr>
        <p:spPr>
          <a:xfrm>
            <a:off x="670033" y="7935120"/>
            <a:ext cx="15194399" cy="9987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20" name="Google Shape;320;p147"/>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321" name="Google Shape;321;p147"/>
          <p:cNvCxnSpPr/>
          <p:nvPr/>
        </p:nvCxnSpPr>
        <p:spPr>
          <a:xfrm>
            <a:off x="670034" y="7854368"/>
            <a:ext cx="15074399" cy="0"/>
          </a:xfrm>
          <a:prstGeom prst="straightConnector1">
            <a:avLst/>
          </a:prstGeom>
          <a:noFill/>
          <a:ln w="9525" cap="flat" cmpd="sng">
            <a:solidFill>
              <a:schemeClr val="dk1"/>
            </a:solidFill>
            <a:prstDash val="solid"/>
            <a:round/>
            <a:headEnd type="none" w="sm" len="sm"/>
            <a:tailEnd type="none" w="sm" len="sm"/>
          </a:ln>
        </p:spPr>
      </p:cxnSp>
      <p:sp>
        <p:nvSpPr>
          <p:cNvPr id="322" name="Google Shape;322;p147"/>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23" name="Google Shape;323;p147"/>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324" name="Google Shape;324;p147"/>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325" name="Google Shape;325;p147"/>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26" name="Google Shape;326;p147"/>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1_quiz content">
  <p:cSld name="3_quiz content">
    <p:spTree>
      <p:nvGrpSpPr>
        <p:cNvPr id="1" name="Shape 327"/>
        <p:cNvGrpSpPr/>
        <p:nvPr/>
      </p:nvGrpSpPr>
      <p:grpSpPr>
        <a:xfrm>
          <a:off x="0" y="0"/>
          <a:ext cx="0" cy="0"/>
          <a:chOff x="0" y="0"/>
          <a:chExt cx="0" cy="0"/>
        </a:xfrm>
      </p:grpSpPr>
      <p:pic>
        <p:nvPicPr>
          <p:cNvPr id="328" name="Google Shape;328;p148"/>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29" name="Google Shape;329;p148"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30" name="Google Shape;330;p148"/>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331" name="Google Shape;331;p148"/>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32" name="Google Shape;332;p148"/>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33" name="Google Shape;333;p148"/>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334" name="Google Shape;334;p148"/>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335" name="Google Shape;335;p148"/>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336" name="Google Shape;336;p148"/>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337" name="Google Shape;337;p148"/>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38" name="Google Shape;338;p148"/>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39" name="Google Shape;339;p148"/>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40" name="Google Shape;340;p148"/>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41" name="Google Shape;341;p148"/>
          <p:cNvSpPr txBox="1"/>
          <p:nvPr/>
        </p:nvSpPr>
        <p:spPr>
          <a:xfrm>
            <a:off x="1716761"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342" name="Google Shape;342;p148"/>
          <p:cNvSpPr txBox="1">
            <a:spLocks noGrp="1"/>
          </p:cNvSpPr>
          <p:nvPr>
            <p:ph type="body" idx="7"/>
          </p:nvPr>
        </p:nvSpPr>
        <p:spPr>
          <a:xfrm>
            <a:off x="2329744" y="6118963"/>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_quiz ans">
  <p:cSld name="3_quiz ans">
    <p:spTree>
      <p:nvGrpSpPr>
        <p:cNvPr id="1" name="Shape 343"/>
        <p:cNvGrpSpPr/>
        <p:nvPr/>
      </p:nvGrpSpPr>
      <p:grpSpPr>
        <a:xfrm>
          <a:off x="0" y="0"/>
          <a:ext cx="0" cy="0"/>
          <a:chOff x="0" y="0"/>
          <a:chExt cx="0" cy="0"/>
        </a:xfrm>
      </p:grpSpPr>
      <p:pic>
        <p:nvPicPr>
          <p:cNvPr id="344" name="Google Shape;344;p149"/>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45" name="Google Shape;345;p14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46" name="Google Shape;346;p149"/>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347" name="Google Shape;347;p149"/>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48" name="Google Shape;348;p149"/>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49" name="Google Shape;349;p149"/>
          <p:cNvSpPr txBox="1">
            <a:spLocks noGrp="1"/>
          </p:cNvSpPr>
          <p:nvPr>
            <p:ph type="body" idx="3"/>
          </p:nvPr>
        </p:nvSpPr>
        <p:spPr>
          <a:xfrm>
            <a:off x="670033" y="7935120"/>
            <a:ext cx="15194399" cy="9987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50" name="Google Shape;350;p149"/>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351" name="Google Shape;351;p149"/>
          <p:cNvCxnSpPr/>
          <p:nvPr/>
        </p:nvCxnSpPr>
        <p:spPr>
          <a:xfrm>
            <a:off x="670034" y="7854368"/>
            <a:ext cx="15074399" cy="0"/>
          </a:xfrm>
          <a:prstGeom prst="straightConnector1">
            <a:avLst/>
          </a:prstGeom>
          <a:noFill/>
          <a:ln w="9525" cap="flat" cmpd="sng">
            <a:solidFill>
              <a:schemeClr val="dk1"/>
            </a:solidFill>
            <a:prstDash val="solid"/>
            <a:round/>
            <a:headEnd type="none" w="sm" len="sm"/>
            <a:tailEnd type="none" w="sm" len="sm"/>
          </a:ln>
        </p:spPr>
      </p:cxnSp>
      <p:sp>
        <p:nvSpPr>
          <p:cNvPr id="352" name="Google Shape;352;p149"/>
          <p:cNvSpPr txBox="1">
            <a:spLocks noGrp="1"/>
          </p:cNvSpPr>
          <p:nvPr>
            <p:ph type="body" idx="4"/>
          </p:nvPr>
        </p:nvSpPr>
        <p:spPr>
          <a:xfrm>
            <a:off x="3328590" y="7334926"/>
            <a:ext cx="9022200" cy="40020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53" name="Google Shape;353;p149"/>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354" name="Google Shape;354;p149"/>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355" name="Google Shape;355;p149"/>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356" name="Google Shape;356;p149"/>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357" name="Google Shape;357;p149"/>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58" name="Google Shape;358;p149"/>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59" name="Google Shape;359;p149"/>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60" name="Google Shape;360;p149"/>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61" name="Google Shape;361;p149"/>
          <p:cNvSpPr txBox="1"/>
          <p:nvPr/>
        </p:nvSpPr>
        <p:spPr>
          <a:xfrm>
            <a:off x="1716761"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362" name="Google Shape;362;p149"/>
          <p:cNvSpPr txBox="1">
            <a:spLocks noGrp="1"/>
          </p:cNvSpPr>
          <p:nvPr>
            <p:ph type="body" idx="9"/>
          </p:nvPr>
        </p:nvSpPr>
        <p:spPr>
          <a:xfrm>
            <a:off x="2329744" y="6118963"/>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369"/>
        <p:cNvGrpSpPr/>
        <p:nvPr/>
      </p:nvGrpSpPr>
      <p:grpSpPr>
        <a:xfrm>
          <a:off x="0" y="0"/>
          <a:ext cx="0" cy="0"/>
          <a:chOff x="0" y="0"/>
          <a:chExt cx="0" cy="0"/>
        </a:xfrm>
      </p:grpSpPr>
      <p:pic>
        <p:nvPicPr>
          <p:cNvPr id="370" name="Google Shape;370;g77d18fd548_0_1746" descr="A picture containing wa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71" name="Google Shape;371;g77d18fd548_0_174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72" name="Google Shape;372;g77d18fd548_0_1746"/>
          <p:cNvSpPr txBox="1">
            <a:spLocks noGrp="1"/>
          </p:cNvSpPr>
          <p:nvPr>
            <p:ph type="body" idx="1"/>
          </p:nvPr>
        </p:nvSpPr>
        <p:spPr>
          <a:xfrm>
            <a:off x="7304150" y="4114800"/>
            <a:ext cx="7554900" cy="914400"/>
          </a:xfrm>
          <a:prstGeom prst="rect">
            <a:avLst/>
          </a:prstGeom>
          <a:noFill/>
          <a:ln>
            <a:noFill/>
          </a:ln>
        </p:spPr>
        <p:txBody>
          <a:bodyPr spcFirstLastPara="1" wrap="square" lIns="91425" tIns="91425" rIns="91425" bIns="91425" anchor="t" anchorCtr="0">
            <a:noAutofit/>
          </a:bodyPr>
          <a:lstStyle>
            <a:lvl1pPr marL="457200" lvl="0" indent="-406400" algn="l"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373"/>
        <p:cNvGrpSpPr/>
        <p:nvPr/>
      </p:nvGrpSpPr>
      <p:grpSpPr>
        <a:xfrm>
          <a:off x="0" y="0"/>
          <a:ext cx="0" cy="0"/>
          <a:chOff x="0" y="0"/>
          <a:chExt cx="0" cy="0"/>
        </a:xfrm>
      </p:grpSpPr>
      <p:pic>
        <p:nvPicPr>
          <p:cNvPr id="374" name="Google Shape;374;g77d18fd548_0_1750" descr="A picture containing wa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75" name="Google Shape;375;g77d18fd548_0_175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76" name="Google Shape;376;g77d18fd548_0_1750"/>
          <p:cNvSpPr txBox="1">
            <a:spLocks noGrp="1"/>
          </p:cNvSpPr>
          <p:nvPr>
            <p:ph type="body" idx="1"/>
          </p:nvPr>
        </p:nvSpPr>
        <p:spPr>
          <a:xfrm>
            <a:off x="3075051" y="4114800"/>
            <a:ext cx="6960000" cy="914400"/>
          </a:xfrm>
          <a:prstGeom prst="rect">
            <a:avLst/>
          </a:prstGeom>
          <a:noFill/>
          <a:ln>
            <a:noFill/>
          </a:ln>
        </p:spPr>
        <p:txBody>
          <a:bodyPr spcFirstLastPara="1" wrap="square" lIns="91425" tIns="91425" rIns="91425" bIns="91425" anchor="t" anchorCtr="0">
            <a:noAutofit/>
          </a:bodyPr>
          <a:lstStyle>
            <a:lvl1pPr marL="457200" lvl="0" indent="-406400" algn="l"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32"/>
        <p:cNvGrpSpPr/>
        <p:nvPr/>
      </p:nvGrpSpPr>
      <p:grpSpPr>
        <a:xfrm>
          <a:off x="0" y="0"/>
          <a:ext cx="0" cy="0"/>
          <a:chOff x="0" y="0"/>
          <a:chExt cx="0" cy="0"/>
        </a:xfrm>
      </p:grpSpPr>
      <p:pic>
        <p:nvPicPr>
          <p:cNvPr id="33" name="Google Shape;33;p115" descr="A picture containing water, outdoo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34" name="Google Shape;34;p115"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pic>
        <p:nvPicPr>
          <p:cNvPr id="35" name="Google Shape;35;p115"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36" name="Google Shape;36;p115"/>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lvl1pPr marL="457200" lvl="0" indent="-406400" algn="ctr">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377"/>
        <p:cNvGrpSpPr/>
        <p:nvPr/>
      </p:nvGrpSpPr>
      <p:grpSpPr>
        <a:xfrm>
          <a:off x="0" y="0"/>
          <a:ext cx="0" cy="0"/>
          <a:chOff x="0" y="0"/>
          <a:chExt cx="0" cy="0"/>
        </a:xfrm>
      </p:grpSpPr>
      <p:pic>
        <p:nvPicPr>
          <p:cNvPr id="378" name="Google Shape;378;g77d18fd548_0_1754" descr="A close up of a sign&#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79" name="Google Shape;379;g77d18fd548_0_175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80" name="Google Shape;380;g77d18fd548_0_1754"/>
          <p:cNvSpPr/>
          <p:nvPr/>
        </p:nvSpPr>
        <p:spPr>
          <a:xfrm>
            <a:off x="2747395" y="769175"/>
            <a:ext cx="4819800" cy="519600"/>
          </a:xfrm>
          <a:prstGeom prst="rect">
            <a:avLst/>
          </a:prstGeom>
          <a:noFill/>
          <a:ln>
            <a:noFill/>
          </a:ln>
        </p:spPr>
        <p:txBody>
          <a:bodyPr spcFirstLastPara="1" wrap="square" lIns="91425" tIns="45700" rIns="91425" bIns="45700" anchor="t" anchorCtr="0">
            <a:noAutofit/>
          </a:bodyPr>
          <a:lstStyle/>
          <a:p>
            <a:pPr marL="457220" marR="0" lvl="0" indent="-22861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1801" b="0" i="0" u="none" strike="noStrike" cap="none">
              <a:solidFill>
                <a:schemeClr val="dk1"/>
              </a:solidFill>
              <a:latin typeface="Arial"/>
              <a:ea typeface="Arial"/>
              <a:cs typeface="Arial"/>
              <a:sym typeface="Arial"/>
            </a:endParaRPr>
          </a:p>
        </p:txBody>
      </p:sp>
      <p:sp>
        <p:nvSpPr>
          <p:cNvPr id="381" name="Google Shape;381;g77d18fd548_0_1754"/>
          <p:cNvSpPr txBox="1">
            <a:spLocks noGrp="1"/>
          </p:cNvSpPr>
          <p:nvPr>
            <p:ph type="body" idx="1"/>
          </p:nvPr>
        </p:nvSpPr>
        <p:spPr>
          <a:xfrm>
            <a:off x="1470662" y="2204377"/>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82" name="Google Shape;382;g77d18fd548_0_1754"/>
          <p:cNvSpPr txBox="1">
            <a:spLocks noGrp="1"/>
          </p:cNvSpPr>
          <p:nvPr>
            <p:ph type="body" idx="2"/>
          </p:nvPr>
        </p:nvSpPr>
        <p:spPr>
          <a:xfrm>
            <a:off x="1470662" y="3377721"/>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83" name="Google Shape;383;g77d18fd548_0_1754"/>
          <p:cNvSpPr txBox="1">
            <a:spLocks noGrp="1"/>
          </p:cNvSpPr>
          <p:nvPr>
            <p:ph type="body" idx="3"/>
          </p:nvPr>
        </p:nvSpPr>
        <p:spPr>
          <a:xfrm>
            <a:off x="1470662" y="4551064"/>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84" name="Google Shape;384;g77d18fd548_0_1754"/>
          <p:cNvSpPr txBox="1">
            <a:spLocks noGrp="1"/>
          </p:cNvSpPr>
          <p:nvPr>
            <p:ph type="body" idx="4"/>
          </p:nvPr>
        </p:nvSpPr>
        <p:spPr>
          <a:xfrm>
            <a:off x="1470662" y="5724407"/>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pic>
        <p:nvPicPr>
          <p:cNvPr id="385" name="Google Shape;385;g77d18fd548_0_1754"/>
          <p:cNvPicPr preferRelativeResize="0"/>
          <p:nvPr/>
        </p:nvPicPr>
        <p:blipFill rotWithShape="1">
          <a:blip r:embed="rId4">
            <a:alphaModFix/>
          </a:blip>
          <a:srcRect/>
          <a:stretch/>
        </p:blipFill>
        <p:spPr>
          <a:xfrm>
            <a:off x="2870203" y="1186581"/>
            <a:ext cx="4819923" cy="36576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386"/>
        <p:cNvGrpSpPr/>
        <p:nvPr/>
      </p:nvGrpSpPr>
      <p:grpSpPr>
        <a:xfrm>
          <a:off x="0" y="0"/>
          <a:ext cx="0" cy="0"/>
          <a:chOff x="0" y="0"/>
          <a:chExt cx="0" cy="0"/>
        </a:xfrm>
      </p:grpSpPr>
      <p:pic>
        <p:nvPicPr>
          <p:cNvPr id="387" name="Google Shape;387;g77d18fd548_0_1763"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88" name="Google Shape;388;g77d18fd548_0_1763"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389" name="Google Shape;389;g77d18fd548_0_1763"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390" name="Google Shape;390;g77d18fd548_0_1763"/>
          <p:cNvSpPr txBox="1">
            <a:spLocks noGrp="1"/>
          </p:cNvSpPr>
          <p:nvPr>
            <p:ph type="body" idx="1"/>
          </p:nvPr>
        </p:nvSpPr>
        <p:spPr>
          <a:xfrm>
            <a:off x="2" y="4114800"/>
            <a:ext cx="16256100" cy="914400"/>
          </a:xfrm>
          <a:prstGeom prst="rect">
            <a:avLst/>
          </a:prstGeom>
          <a:noFill/>
          <a:ln>
            <a:noFill/>
          </a:ln>
        </p:spPr>
        <p:txBody>
          <a:bodyPr spcFirstLastPara="1" wrap="square" lIns="91425" tIns="91425" rIns="91425" bIns="91425" anchor="t" anchorCtr="0">
            <a:noAutofit/>
          </a:bodyPr>
          <a:lstStyle>
            <a:lvl1pPr marL="457200" lvl="0" indent="-406400" algn="ctr"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391"/>
        <p:cNvGrpSpPr/>
        <p:nvPr/>
      </p:nvGrpSpPr>
      <p:grpSpPr>
        <a:xfrm>
          <a:off x="0" y="0"/>
          <a:ext cx="0" cy="0"/>
          <a:chOff x="0" y="0"/>
          <a:chExt cx="0" cy="0"/>
        </a:xfrm>
      </p:grpSpPr>
      <p:pic>
        <p:nvPicPr>
          <p:cNvPr id="392" name="Google Shape;392;g77d18fd548_0_1768" descr="A close up of a logo&#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93" name="Google Shape;393;g77d18fd548_0_176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94" name="Google Shape;394;g77d18fd548_0_1768"/>
          <p:cNvSpPr txBox="1">
            <a:spLocks noGrp="1"/>
          </p:cNvSpPr>
          <p:nvPr>
            <p:ph type="title"/>
          </p:nvPr>
        </p:nvSpPr>
        <p:spPr>
          <a:xfrm>
            <a:off x="-10159" y="229879"/>
            <a:ext cx="16276200" cy="6873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95" name="Google Shape;395;g77d18fd548_0_1768"/>
          <p:cNvSpPr txBox="1">
            <a:spLocks noGrp="1"/>
          </p:cNvSpPr>
          <p:nvPr>
            <p:ph type="body" idx="1"/>
          </p:nvPr>
        </p:nvSpPr>
        <p:spPr>
          <a:xfrm>
            <a:off x="1902094" y="1808293"/>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396"/>
        <p:cNvGrpSpPr/>
        <p:nvPr/>
      </p:nvGrpSpPr>
      <p:grpSpPr>
        <a:xfrm>
          <a:off x="0" y="0"/>
          <a:ext cx="0" cy="0"/>
          <a:chOff x="0" y="0"/>
          <a:chExt cx="0" cy="0"/>
        </a:xfrm>
      </p:grpSpPr>
      <p:pic>
        <p:nvPicPr>
          <p:cNvPr id="397" name="Google Shape;397;g77d18fd548_0_1773"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98" name="Google Shape;398;g77d18fd548_0_1773"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399" name="Google Shape;399;g77d18fd548_0_1773"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400" name="Google Shape;400;g77d18fd548_0_1773"/>
          <p:cNvSpPr txBox="1">
            <a:spLocks noGrp="1"/>
          </p:cNvSpPr>
          <p:nvPr>
            <p:ph type="title"/>
          </p:nvPr>
        </p:nvSpPr>
        <p:spPr>
          <a:xfrm>
            <a:off x="812802" y="436396"/>
            <a:ext cx="10666200" cy="6651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01" name="Google Shape;401;g77d18fd548_0_1773"/>
          <p:cNvSpPr txBox="1">
            <a:spLocks noGrp="1"/>
          </p:cNvSpPr>
          <p:nvPr>
            <p:ph type="body" idx="1"/>
          </p:nvPr>
        </p:nvSpPr>
        <p:spPr>
          <a:xfrm>
            <a:off x="1902094" y="2363466"/>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402"/>
        <p:cNvGrpSpPr/>
        <p:nvPr/>
      </p:nvGrpSpPr>
      <p:grpSpPr>
        <a:xfrm>
          <a:off x="0" y="0"/>
          <a:ext cx="0" cy="0"/>
          <a:chOff x="0" y="0"/>
          <a:chExt cx="0" cy="0"/>
        </a:xfrm>
      </p:grpSpPr>
      <p:pic>
        <p:nvPicPr>
          <p:cNvPr id="403" name="Google Shape;403;g77d18fd548_0_1779" descr="A close up of a sign&#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04" name="Google Shape;404;g77d18fd548_0_1779"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405" name="Google Shape;405;g77d18fd548_0_1779"/>
          <p:cNvPicPr preferRelativeResize="0"/>
          <p:nvPr/>
        </p:nvPicPr>
        <p:blipFill rotWithShape="1">
          <a:blip r:embed="rId4">
            <a:alphaModFix/>
          </a:blip>
          <a:srcRect/>
          <a:stretch/>
        </p:blipFill>
        <p:spPr>
          <a:xfrm>
            <a:off x="3302003" y="1186581"/>
            <a:ext cx="3975101" cy="365760"/>
          </a:xfrm>
          <a:prstGeom prst="rect">
            <a:avLst/>
          </a:prstGeom>
          <a:noFill/>
          <a:ln>
            <a:noFill/>
          </a:ln>
        </p:spPr>
      </p:pic>
      <p:sp>
        <p:nvSpPr>
          <p:cNvPr id="406" name="Google Shape;406;g77d18fd548_0_1779"/>
          <p:cNvSpPr/>
          <p:nvPr/>
        </p:nvSpPr>
        <p:spPr>
          <a:xfrm>
            <a:off x="2747395" y="769175"/>
            <a:ext cx="4819800" cy="519600"/>
          </a:xfrm>
          <a:prstGeom prst="rect">
            <a:avLst/>
          </a:prstGeom>
          <a:noFill/>
          <a:ln>
            <a:noFill/>
          </a:ln>
        </p:spPr>
        <p:txBody>
          <a:bodyPr spcFirstLastPara="1" wrap="square" lIns="91425" tIns="45700" rIns="91425" bIns="45700" anchor="t" anchorCtr="0">
            <a:noAutofit/>
          </a:bodyPr>
          <a:lstStyle/>
          <a:p>
            <a:pPr marL="457220" marR="0" lvl="0" indent="-22861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1801" b="0" i="0" u="none" strike="noStrike" cap="none">
              <a:solidFill>
                <a:schemeClr val="dk1"/>
              </a:solidFill>
              <a:latin typeface="Arial"/>
              <a:ea typeface="Arial"/>
              <a:cs typeface="Arial"/>
              <a:sym typeface="Arial"/>
            </a:endParaRPr>
          </a:p>
        </p:txBody>
      </p:sp>
      <p:sp>
        <p:nvSpPr>
          <p:cNvPr id="407" name="Google Shape;407;g77d18fd548_0_1779"/>
          <p:cNvSpPr txBox="1">
            <a:spLocks noGrp="1"/>
          </p:cNvSpPr>
          <p:nvPr>
            <p:ph type="body" idx="1"/>
          </p:nvPr>
        </p:nvSpPr>
        <p:spPr>
          <a:xfrm>
            <a:off x="1432121" y="2180141"/>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08" name="Google Shape;408;g77d18fd548_0_1779"/>
          <p:cNvSpPr txBox="1">
            <a:spLocks noGrp="1"/>
          </p:cNvSpPr>
          <p:nvPr>
            <p:ph type="body" idx="2"/>
          </p:nvPr>
        </p:nvSpPr>
        <p:spPr>
          <a:xfrm>
            <a:off x="1432121" y="3372839"/>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09" name="Google Shape;409;g77d18fd548_0_1779"/>
          <p:cNvSpPr txBox="1">
            <a:spLocks noGrp="1"/>
          </p:cNvSpPr>
          <p:nvPr>
            <p:ph type="body" idx="3"/>
          </p:nvPr>
        </p:nvSpPr>
        <p:spPr>
          <a:xfrm>
            <a:off x="1432121" y="4565535"/>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10" name="Google Shape;410;g77d18fd548_0_1779"/>
          <p:cNvSpPr txBox="1">
            <a:spLocks noGrp="1"/>
          </p:cNvSpPr>
          <p:nvPr>
            <p:ph type="body" idx="4"/>
          </p:nvPr>
        </p:nvSpPr>
        <p:spPr>
          <a:xfrm>
            <a:off x="1432121" y="5758233"/>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411"/>
        <p:cNvGrpSpPr/>
        <p:nvPr/>
      </p:nvGrpSpPr>
      <p:grpSpPr>
        <a:xfrm>
          <a:off x="0" y="0"/>
          <a:ext cx="0" cy="0"/>
          <a:chOff x="0" y="0"/>
          <a:chExt cx="0" cy="0"/>
        </a:xfrm>
      </p:grpSpPr>
      <p:pic>
        <p:nvPicPr>
          <p:cNvPr id="412" name="Google Shape;412;g77d18fd548_0_1788"/>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13" name="Google Shape;413;g77d18fd548_0_178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14" name="Google Shape;414;g77d18fd548_0_1788"/>
          <p:cNvSpPr/>
          <p:nvPr/>
        </p:nvSpPr>
        <p:spPr>
          <a:xfrm>
            <a:off x="8128002" y="4310394"/>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Knowledge Check</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415"/>
        <p:cNvGrpSpPr/>
        <p:nvPr/>
      </p:nvGrpSpPr>
      <p:grpSpPr>
        <a:xfrm>
          <a:off x="0" y="0"/>
          <a:ext cx="0" cy="0"/>
          <a:chOff x="0" y="0"/>
          <a:chExt cx="0" cy="0"/>
        </a:xfrm>
      </p:grpSpPr>
      <p:pic>
        <p:nvPicPr>
          <p:cNvPr id="416" name="Google Shape;416;g77d18fd548_0_1792"/>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17" name="Google Shape;417;g77d18fd548_0_179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18" name="Google Shape;418;g77d18fd548_0_1792"/>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419" name="Google Shape;419;g77d18fd548_0_1792"/>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20" name="Google Shape;420;g77d18fd548_0_1792"/>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21" name="Google Shape;421;g77d18fd548_0_1792"/>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422" name="Google Shape;422;g77d18fd548_0_1792"/>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423" name="Google Shape;423;g77d18fd548_0_1792"/>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424" name="Google Shape;424;g77d18fd548_0_1792"/>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425" name="Google Shape;425;g77d18fd548_0_1792"/>
          <p:cNvSpPr txBox="1">
            <a:spLocks noGrp="1"/>
          </p:cNvSpPr>
          <p:nvPr>
            <p:ph type="body" idx="3"/>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26" name="Google Shape;426;g77d18fd548_0_1792"/>
          <p:cNvSpPr txBox="1">
            <a:spLocks noGrp="1"/>
          </p:cNvSpPr>
          <p:nvPr>
            <p:ph type="body" idx="4"/>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27" name="Google Shape;427;g77d18fd548_0_1792"/>
          <p:cNvSpPr txBox="1">
            <a:spLocks noGrp="1"/>
          </p:cNvSpPr>
          <p:nvPr>
            <p:ph type="body" idx="5"/>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28" name="Google Shape;428;g77d18fd548_0_1792"/>
          <p:cNvSpPr txBox="1">
            <a:spLocks noGrp="1"/>
          </p:cNvSpPr>
          <p:nvPr>
            <p:ph type="body" idx="6"/>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429"/>
        <p:cNvGrpSpPr/>
        <p:nvPr/>
      </p:nvGrpSpPr>
      <p:grpSpPr>
        <a:xfrm>
          <a:off x="0" y="0"/>
          <a:ext cx="0" cy="0"/>
          <a:chOff x="0" y="0"/>
          <a:chExt cx="0" cy="0"/>
        </a:xfrm>
      </p:grpSpPr>
      <p:pic>
        <p:nvPicPr>
          <p:cNvPr id="430" name="Google Shape;430;g77d18fd548_0_1806"/>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31" name="Google Shape;431;g77d18fd548_0_180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32" name="Google Shape;432;g77d18fd548_0_1806"/>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433" name="Google Shape;433;g77d18fd548_0_1806"/>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34" name="Google Shape;434;g77d18fd548_0_1806"/>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35" name="Google Shape;435;g77d18fd548_0_1806"/>
          <p:cNvSpPr txBox="1">
            <a:spLocks noGrp="1"/>
          </p:cNvSpPr>
          <p:nvPr>
            <p:ph type="body" idx="3"/>
          </p:nvPr>
        </p:nvSpPr>
        <p:spPr>
          <a:xfrm>
            <a:off x="670035" y="7935123"/>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36" name="Google Shape;436;g77d18fd548_0_1806"/>
          <p:cNvSpPr txBox="1"/>
          <p:nvPr/>
        </p:nvSpPr>
        <p:spPr>
          <a:xfrm>
            <a:off x="670035" y="7373506"/>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437" name="Google Shape;437;g77d18fd548_0_1806"/>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438" name="Google Shape;438;g77d18fd548_0_1806"/>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39" name="Google Shape;439;g77d18fd548_0_1806"/>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440" name="Google Shape;440;g77d18fd548_0_1806"/>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441" name="Google Shape;441;g77d18fd548_0_1806"/>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442" name="Google Shape;442;g77d18fd548_0_1806"/>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443" name="Google Shape;443;g77d18fd548_0_1806"/>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44" name="Google Shape;444;g77d18fd548_0_1806"/>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45" name="Google Shape;445;g77d18fd548_0_1806"/>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46" name="Google Shape;446;g77d18fd548_0_1806"/>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447"/>
        <p:cNvGrpSpPr/>
        <p:nvPr/>
      </p:nvGrpSpPr>
      <p:grpSpPr>
        <a:xfrm>
          <a:off x="0" y="0"/>
          <a:ext cx="0" cy="0"/>
          <a:chOff x="0" y="0"/>
          <a:chExt cx="0" cy="0"/>
        </a:xfrm>
      </p:grpSpPr>
      <p:pic>
        <p:nvPicPr>
          <p:cNvPr id="448" name="Google Shape;448;g77d18fd548_0_1824"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49" name="Google Shape;449;g77d18fd548_0_1824" descr="A picture containing object&#10;&#10;Description automatically generated"/>
          <p:cNvPicPr preferRelativeResize="0"/>
          <p:nvPr/>
        </p:nvPicPr>
        <p:blipFill rotWithShape="1">
          <a:blip r:embed="rId3">
            <a:alphaModFix/>
          </a:blip>
          <a:srcRect/>
          <a:stretch/>
        </p:blipFill>
        <p:spPr>
          <a:xfrm>
            <a:off x="3" y="228489"/>
            <a:ext cx="16255999" cy="8687026"/>
          </a:xfrm>
          <a:prstGeom prst="rect">
            <a:avLst/>
          </a:prstGeom>
          <a:noFill/>
          <a:ln>
            <a:noFill/>
          </a:ln>
        </p:spPr>
      </p:pic>
      <p:pic>
        <p:nvPicPr>
          <p:cNvPr id="450" name="Google Shape;450;g77d18fd548_0_1824"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451" name="Google Shape;451;g77d18fd548_0_1824"/>
          <p:cNvSpPr txBox="1">
            <a:spLocks noGrp="1"/>
          </p:cNvSpPr>
          <p:nvPr>
            <p:ph type="body" idx="1"/>
          </p:nvPr>
        </p:nvSpPr>
        <p:spPr>
          <a:xfrm>
            <a:off x="1453245" y="2244769"/>
            <a:ext cx="132099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52" name="Google Shape;452;g77d18fd548_0_1824"/>
          <p:cNvSpPr/>
          <p:nvPr/>
        </p:nvSpPr>
        <p:spPr>
          <a:xfrm>
            <a:off x="5718040" y="569357"/>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You Already Know</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453"/>
        <p:cNvGrpSpPr/>
        <p:nvPr/>
      </p:nvGrpSpPr>
      <p:grpSpPr>
        <a:xfrm>
          <a:off x="0" y="0"/>
          <a:ext cx="0" cy="0"/>
          <a:chOff x="0" y="0"/>
          <a:chExt cx="0" cy="0"/>
        </a:xfrm>
      </p:grpSpPr>
      <p:pic>
        <p:nvPicPr>
          <p:cNvPr id="454" name="Google Shape;454;g77d18fd548_0_1830"/>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55" name="Google Shape;455;g77d18fd548_0_1830"/>
          <p:cNvPicPr preferRelativeResize="0"/>
          <p:nvPr/>
        </p:nvPicPr>
        <p:blipFill rotWithShape="1">
          <a:blip r:embed="rId3">
            <a:alphaModFix/>
          </a:blip>
          <a:srcRect/>
          <a:stretch/>
        </p:blipFill>
        <p:spPr>
          <a:xfrm>
            <a:off x="1" y="324852"/>
            <a:ext cx="16256002" cy="9144001"/>
          </a:xfrm>
          <a:prstGeom prst="rect">
            <a:avLst/>
          </a:prstGeom>
          <a:noFill/>
          <a:ln>
            <a:noFill/>
          </a:ln>
        </p:spPr>
      </p:pic>
      <p:pic>
        <p:nvPicPr>
          <p:cNvPr id="456" name="Google Shape;456;g77d18fd548_0_1830"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457" name="Google Shape;457;g77d18fd548_0_1830"/>
          <p:cNvSpPr txBox="1">
            <a:spLocks noGrp="1"/>
          </p:cNvSpPr>
          <p:nvPr>
            <p:ph type="body" idx="1"/>
          </p:nvPr>
        </p:nvSpPr>
        <p:spPr>
          <a:xfrm>
            <a:off x="1632863" y="1987909"/>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58" name="Google Shape;458;g77d18fd548_0_1830"/>
          <p:cNvSpPr/>
          <p:nvPr/>
        </p:nvSpPr>
        <p:spPr>
          <a:xfrm rot="-3026765">
            <a:off x="-270665" y="840456"/>
            <a:ext cx="2404978" cy="447915"/>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Recap</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37"/>
        <p:cNvGrpSpPr/>
        <p:nvPr/>
      </p:nvGrpSpPr>
      <p:grpSpPr>
        <a:xfrm>
          <a:off x="0" y="0"/>
          <a:ext cx="0" cy="0"/>
          <a:chOff x="0" y="0"/>
          <a:chExt cx="0" cy="0"/>
        </a:xfrm>
      </p:grpSpPr>
      <p:pic>
        <p:nvPicPr>
          <p:cNvPr id="38" name="Google Shape;38;p116" descr="A close up of a logo&#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39" name="Google Shape;39;p116"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40" name="Google Shape;40;p116"/>
          <p:cNvSpPr txBox="1">
            <a:spLocks noGrp="1"/>
          </p:cNvSpPr>
          <p:nvPr>
            <p:ph type="title"/>
          </p:nvPr>
        </p:nvSpPr>
        <p:spPr>
          <a:xfrm>
            <a:off x="-10159" y="229879"/>
            <a:ext cx="16276320" cy="687244"/>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16"/>
          <p:cNvSpPr txBox="1">
            <a:spLocks noGrp="1"/>
          </p:cNvSpPr>
          <p:nvPr>
            <p:ph type="body" idx="1"/>
          </p:nvPr>
        </p:nvSpPr>
        <p:spPr>
          <a:xfrm>
            <a:off x="1902100" y="1808294"/>
            <a:ext cx="12451817"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2" name="Google Shape;42;p116"/>
          <p:cNvSpPr/>
          <p:nvPr/>
        </p:nvSpPr>
        <p:spPr>
          <a:xfrm>
            <a:off x="16440756" y="259179"/>
            <a:ext cx="640080" cy="640080"/>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3" name="Google Shape;43;p116"/>
          <p:cNvSpPr/>
          <p:nvPr/>
        </p:nvSpPr>
        <p:spPr>
          <a:xfrm>
            <a:off x="16440756" y="1121705"/>
            <a:ext cx="640080" cy="640080"/>
          </a:xfrm>
          <a:prstGeom prst="ellipse">
            <a:avLst/>
          </a:prstGeom>
          <a:solidFill>
            <a:srgbClr val="427AA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4" name="Google Shape;44;p116"/>
          <p:cNvSpPr/>
          <p:nvPr/>
        </p:nvSpPr>
        <p:spPr>
          <a:xfrm>
            <a:off x="16440756" y="1984231"/>
            <a:ext cx="640080" cy="64008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5" name="Google Shape;45;p116"/>
          <p:cNvSpPr/>
          <p:nvPr/>
        </p:nvSpPr>
        <p:spPr>
          <a:xfrm>
            <a:off x="16440756" y="2846757"/>
            <a:ext cx="640080" cy="640080"/>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6" name="Google Shape;46;p116"/>
          <p:cNvSpPr/>
          <p:nvPr/>
        </p:nvSpPr>
        <p:spPr>
          <a:xfrm>
            <a:off x="16440756" y="3709283"/>
            <a:ext cx="640080" cy="640080"/>
          </a:xfrm>
          <a:prstGeom prst="ellipse">
            <a:avLst/>
          </a:prstGeom>
          <a:solidFill>
            <a:srgbClr val="F9DE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7" name="Google Shape;47;p116"/>
          <p:cNvSpPr/>
          <p:nvPr/>
        </p:nvSpPr>
        <p:spPr>
          <a:xfrm>
            <a:off x="16440756" y="4571809"/>
            <a:ext cx="640080" cy="640080"/>
          </a:xfrm>
          <a:prstGeom prst="ellipse">
            <a:avLst/>
          </a:prstGeom>
          <a:solidFill>
            <a:srgbClr val="E9AFA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8" name="Google Shape;48;p116"/>
          <p:cNvSpPr/>
          <p:nvPr/>
        </p:nvSpPr>
        <p:spPr>
          <a:xfrm>
            <a:off x="16440756" y="5434335"/>
            <a:ext cx="640080" cy="64008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9" name="Google Shape;49;p116"/>
          <p:cNvSpPr/>
          <p:nvPr/>
        </p:nvSpPr>
        <p:spPr>
          <a:xfrm>
            <a:off x="16440756" y="6296861"/>
            <a:ext cx="640080" cy="64008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0" name="Google Shape;50;p116"/>
          <p:cNvSpPr/>
          <p:nvPr/>
        </p:nvSpPr>
        <p:spPr>
          <a:xfrm>
            <a:off x="16440756" y="7159387"/>
            <a:ext cx="640080" cy="640080"/>
          </a:xfrm>
          <a:prstGeom prst="ellipse">
            <a:avLst/>
          </a:prstGeom>
          <a:solidFill>
            <a:srgbClr val="0075C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1" name="Google Shape;51;p116"/>
          <p:cNvSpPr/>
          <p:nvPr/>
        </p:nvSpPr>
        <p:spPr>
          <a:xfrm>
            <a:off x="16440756" y="8021912"/>
            <a:ext cx="640080" cy="640080"/>
          </a:xfrm>
          <a:prstGeom prst="ellipse">
            <a:avLst/>
          </a:prstGeom>
          <a:solidFill>
            <a:srgbClr val="0FCFE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459"/>
        <p:cNvGrpSpPr/>
        <p:nvPr/>
      </p:nvGrpSpPr>
      <p:grpSpPr>
        <a:xfrm>
          <a:off x="0" y="0"/>
          <a:ext cx="0" cy="0"/>
          <a:chOff x="0" y="0"/>
          <a:chExt cx="0" cy="0"/>
        </a:xfrm>
      </p:grpSpPr>
      <p:pic>
        <p:nvPicPr>
          <p:cNvPr id="460" name="Google Shape;460;g77d18fd548_0_1836"/>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61" name="Google Shape;461;g77d18fd548_0_183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62" name="Google Shape;462;g77d18fd548_0_1836"/>
          <p:cNvSpPr txBox="1">
            <a:spLocks noGrp="1"/>
          </p:cNvSpPr>
          <p:nvPr>
            <p:ph type="body" idx="1"/>
          </p:nvPr>
        </p:nvSpPr>
        <p:spPr>
          <a:xfrm>
            <a:off x="1453247" y="1808293"/>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63" name="Google Shape;463;g77d18fd548_0_1836"/>
          <p:cNvSpPr/>
          <p:nvPr/>
        </p:nvSpPr>
        <p:spPr>
          <a:xfrm>
            <a:off x="2089152" y="569357"/>
            <a:ext cx="120777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262626"/>
              </a:buClr>
              <a:buSzPts val="2800"/>
              <a:buFont typeface="Open Sans"/>
              <a:buNone/>
            </a:pPr>
            <a:r>
              <a:rPr lang="en-US" sz="2800" b="1" i="0" u="none" strike="noStrike" cap="none">
                <a:solidFill>
                  <a:srgbClr val="262626"/>
                </a:solidFill>
                <a:latin typeface="Open Sans"/>
                <a:ea typeface="Open Sans"/>
                <a:cs typeface="Open Sans"/>
                <a:sym typeface="Open Sans"/>
              </a:rPr>
              <a:t>A Day in the Life of a Full Stack Developer</a:t>
            </a:r>
            <a:endParaRPr sz="1801" b="0" i="0" u="none" strike="noStrike" cap="none">
              <a:solidFill>
                <a:srgbClr val="262626"/>
              </a:solidFill>
              <a:latin typeface="Arial"/>
              <a:ea typeface="Arial"/>
              <a:cs typeface="Arial"/>
              <a:sym typeface="Arial"/>
            </a:endParaRPr>
          </a:p>
        </p:txBody>
      </p:sp>
      <p:pic>
        <p:nvPicPr>
          <p:cNvPr id="464" name="Google Shape;464;g77d18fd548_0_1836"/>
          <p:cNvPicPr preferRelativeResize="0"/>
          <p:nvPr/>
        </p:nvPicPr>
        <p:blipFill rotWithShape="1">
          <a:blip r:embed="rId4">
            <a:alphaModFix/>
          </a:blip>
          <a:srcRect/>
          <a:stretch/>
        </p:blipFill>
        <p:spPr>
          <a:xfrm>
            <a:off x="2958486" y="1000240"/>
            <a:ext cx="10332954" cy="365760"/>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465"/>
        <p:cNvGrpSpPr/>
        <p:nvPr/>
      </p:nvGrpSpPr>
      <p:grpSpPr>
        <a:xfrm>
          <a:off x="0" y="0"/>
          <a:ext cx="0" cy="0"/>
          <a:chOff x="0" y="0"/>
          <a:chExt cx="0" cy="0"/>
        </a:xfrm>
      </p:grpSpPr>
      <p:pic>
        <p:nvPicPr>
          <p:cNvPr id="466" name="Google Shape;466;g77d18fd548_0_1842"/>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67" name="Google Shape;467;g77d18fd548_0_184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68" name="Google Shape;468;g77d18fd548_0_1842"/>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469" name="Google Shape;469;g77d18fd548_0_1842"/>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70" name="Google Shape;470;g77d18fd548_0_1842"/>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71" name="Google Shape;471;g77d18fd548_0_1842"/>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472" name="Google Shape;472;g77d18fd548_0_1842"/>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473" name="Google Shape;473;g77d18fd548_0_1842"/>
          <p:cNvSpPr txBox="1">
            <a:spLocks noGrp="1"/>
          </p:cNvSpPr>
          <p:nvPr>
            <p:ph type="body" idx="3"/>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74" name="Google Shape;474;g77d18fd548_0_1842"/>
          <p:cNvSpPr txBox="1">
            <a:spLocks noGrp="1"/>
          </p:cNvSpPr>
          <p:nvPr>
            <p:ph type="body" idx="4"/>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475"/>
        <p:cNvGrpSpPr/>
        <p:nvPr/>
      </p:nvGrpSpPr>
      <p:grpSpPr>
        <a:xfrm>
          <a:off x="0" y="0"/>
          <a:ext cx="0" cy="0"/>
          <a:chOff x="0" y="0"/>
          <a:chExt cx="0" cy="0"/>
        </a:xfrm>
      </p:grpSpPr>
      <p:pic>
        <p:nvPicPr>
          <p:cNvPr id="476" name="Google Shape;476;g77d18fd548_0_1852"/>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77" name="Google Shape;477;g77d18fd548_0_185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78" name="Google Shape;478;g77d18fd548_0_1852"/>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479" name="Google Shape;479;g77d18fd548_0_1852"/>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80" name="Google Shape;480;g77d18fd548_0_1852"/>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81" name="Google Shape;481;g77d18fd548_0_1852"/>
          <p:cNvSpPr txBox="1">
            <a:spLocks noGrp="1"/>
          </p:cNvSpPr>
          <p:nvPr>
            <p:ph type="body" idx="3"/>
          </p:nvPr>
        </p:nvSpPr>
        <p:spPr>
          <a:xfrm>
            <a:off x="670035" y="7935123"/>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82" name="Google Shape;482;g77d18fd548_0_1852"/>
          <p:cNvSpPr txBox="1"/>
          <p:nvPr/>
        </p:nvSpPr>
        <p:spPr>
          <a:xfrm>
            <a:off x="670035" y="7373506"/>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483" name="Google Shape;483;g77d18fd548_0_1852"/>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484" name="Google Shape;484;g77d18fd548_0_1852"/>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85" name="Google Shape;485;g77d18fd548_0_1852"/>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486" name="Google Shape;486;g77d18fd548_0_1852"/>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487" name="Google Shape;487;g77d18fd548_0_1852"/>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88" name="Google Shape;488;g77d18fd548_0_1852"/>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1_quiz content">
  <p:cSld name="2_quiz content 2">
    <p:spTree>
      <p:nvGrpSpPr>
        <p:cNvPr id="1" name="Shape 489"/>
        <p:cNvGrpSpPr/>
        <p:nvPr/>
      </p:nvGrpSpPr>
      <p:grpSpPr>
        <a:xfrm>
          <a:off x="0" y="0"/>
          <a:ext cx="0" cy="0"/>
          <a:chOff x="0" y="0"/>
          <a:chExt cx="0" cy="0"/>
        </a:xfrm>
      </p:grpSpPr>
      <p:pic>
        <p:nvPicPr>
          <p:cNvPr id="490" name="Google Shape;490;g77d18fd548_0_1866"/>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91" name="Google Shape;491;g77d18fd548_0_186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92" name="Google Shape;492;g77d18fd548_0_1866"/>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493" name="Google Shape;493;g77d18fd548_0_1866"/>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94" name="Google Shape;494;g77d18fd548_0_1866"/>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95" name="Google Shape;495;g77d18fd548_0_1866"/>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496" name="Google Shape;496;g77d18fd548_0_1866"/>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497" name="Google Shape;497;g77d18fd548_0_1866"/>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498" name="Google Shape;498;g77d18fd548_0_1866"/>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499" name="Google Shape;499;g77d18fd548_0_1866"/>
          <p:cNvSpPr txBox="1">
            <a:spLocks noGrp="1"/>
          </p:cNvSpPr>
          <p:nvPr>
            <p:ph type="body" idx="3"/>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00" name="Google Shape;500;g77d18fd548_0_1866"/>
          <p:cNvSpPr txBox="1">
            <a:spLocks noGrp="1"/>
          </p:cNvSpPr>
          <p:nvPr>
            <p:ph type="body" idx="4"/>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01" name="Google Shape;501;g77d18fd548_0_1866"/>
          <p:cNvSpPr txBox="1">
            <a:spLocks noGrp="1"/>
          </p:cNvSpPr>
          <p:nvPr>
            <p:ph type="body" idx="5"/>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02" name="Google Shape;502;g77d18fd548_0_1866"/>
          <p:cNvSpPr txBox="1">
            <a:spLocks noGrp="1"/>
          </p:cNvSpPr>
          <p:nvPr>
            <p:ph type="body" idx="6"/>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03" name="Google Shape;503;g77d18fd548_0_1866"/>
          <p:cNvSpPr txBox="1"/>
          <p:nvPr/>
        </p:nvSpPr>
        <p:spPr>
          <a:xfrm>
            <a:off x="1716762"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504" name="Google Shape;504;g77d18fd548_0_1866"/>
          <p:cNvSpPr txBox="1">
            <a:spLocks noGrp="1"/>
          </p:cNvSpPr>
          <p:nvPr>
            <p:ph type="body" idx="7"/>
          </p:nvPr>
        </p:nvSpPr>
        <p:spPr>
          <a:xfrm>
            <a:off x="2329744" y="611896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1_quiz ans">
  <p:cSld name="2_quiz ans 2">
    <p:spTree>
      <p:nvGrpSpPr>
        <p:cNvPr id="1" name="Shape 505"/>
        <p:cNvGrpSpPr/>
        <p:nvPr/>
      </p:nvGrpSpPr>
      <p:grpSpPr>
        <a:xfrm>
          <a:off x="0" y="0"/>
          <a:ext cx="0" cy="0"/>
          <a:chOff x="0" y="0"/>
          <a:chExt cx="0" cy="0"/>
        </a:xfrm>
      </p:grpSpPr>
      <p:pic>
        <p:nvPicPr>
          <p:cNvPr id="506" name="Google Shape;506;g77d18fd548_0_1882"/>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07" name="Google Shape;507;g77d18fd548_0_188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08" name="Google Shape;508;g77d18fd548_0_1882"/>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509" name="Google Shape;509;g77d18fd548_0_1882"/>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10" name="Google Shape;510;g77d18fd548_0_1882"/>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11" name="Google Shape;511;g77d18fd548_0_1882"/>
          <p:cNvSpPr txBox="1">
            <a:spLocks noGrp="1"/>
          </p:cNvSpPr>
          <p:nvPr>
            <p:ph type="body" idx="3"/>
          </p:nvPr>
        </p:nvSpPr>
        <p:spPr>
          <a:xfrm>
            <a:off x="670035" y="7935123"/>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12" name="Google Shape;512;g77d18fd548_0_1882"/>
          <p:cNvSpPr txBox="1"/>
          <p:nvPr/>
        </p:nvSpPr>
        <p:spPr>
          <a:xfrm>
            <a:off x="670035" y="7373506"/>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513" name="Google Shape;513;g77d18fd548_0_1882"/>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514" name="Google Shape;514;g77d18fd548_0_1882"/>
          <p:cNvSpPr txBox="1">
            <a:spLocks noGrp="1"/>
          </p:cNvSpPr>
          <p:nvPr>
            <p:ph type="body" idx="4"/>
          </p:nvPr>
        </p:nvSpPr>
        <p:spPr>
          <a:xfrm>
            <a:off x="3328592" y="7334928"/>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15" name="Google Shape;515;g77d18fd548_0_1882"/>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516" name="Google Shape;516;g77d18fd548_0_1882"/>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517" name="Google Shape;517;g77d18fd548_0_1882"/>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518" name="Google Shape;518;g77d18fd548_0_1882"/>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519" name="Google Shape;519;g77d18fd548_0_1882"/>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20" name="Google Shape;520;g77d18fd548_0_1882"/>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21" name="Google Shape;521;g77d18fd548_0_1882"/>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22" name="Google Shape;522;g77d18fd548_0_1882"/>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23" name="Google Shape;523;g77d18fd548_0_1882"/>
          <p:cNvSpPr txBox="1"/>
          <p:nvPr/>
        </p:nvSpPr>
        <p:spPr>
          <a:xfrm>
            <a:off x="1716762"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524" name="Google Shape;524;g77d18fd548_0_1882"/>
          <p:cNvSpPr txBox="1">
            <a:spLocks noGrp="1"/>
          </p:cNvSpPr>
          <p:nvPr>
            <p:ph type="body" idx="9"/>
          </p:nvPr>
        </p:nvSpPr>
        <p:spPr>
          <a:xfrm>
            <a:off x="2329744" y="611896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525"/>
        <p:cNvGrpSpPr/>
        <p:nvPr/>
      </p:nvGrpSpPr>
      <p:grpSpPr>
        <a:xfrm>
          <a:off x="0" y="0"/>
          <a:ext cx="0" cy="0"/>
          <a:chOff x="0" y="0"/>
          <a:chExt cx="0" cy="0"/>
        </a:xfrm>
      </p:grpSpPr>
      <p:pic>
        <p:nvPicPr>
          <p:cNvPr id="526" name="Google Shape;526;g77d18fd548_0_1902"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27" name="Google Shape;527;g77d18fd548_0_190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528" name="Google Shape;528;g77d18fd548_0_1902"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529" name="Google Shape;529;g77d18fd548_0_1902"/>
          <p:cNvSpPr txBox="1">
            <a:spLocks noGrp="1"/>
          </p:cNvSpPr>
          <p:nvPr>
            <p:ph type="body" idx="1"/>
          </p:nvPr>
        </p:nvSpPr>
        <p:spPr>
          <a:xfrm>
            <a:off x="1902094" y="2363466"/>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30" name="Google Shape;530;g77d18fd548_0_1902"/>
          <p:cNvSpPr txBox="1">
            <a:spLocks noGrp="1"/>
          </p:cNvSpPr>
          <p:nvPr>
            <p:ph type="title"/>
          </p:nvPr>
        </p:nvSpPr>
        <p:spPr>
          <a:xfrm>
            <a:off x="812802" y="436396"/>
            <a:ext cx="10666200" cy="6651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531"/>
        <p:cNvGrpSpPr/>
        <p:nvPr/>
      </p:nvGrpSpPr>
      <p:grpSpPr>
        <a:xfrm>
          <a:off x="0" y="0"/>
          <a:ext cx="0" cy="0"/>
          <a:chOff x="0" y="0"/>
          <a:chExt cx="0" cy="0"/>
        </a:xfrm>
      </p:grpSpPr>
      <p:pic>
        <p:nvPicPr>
          <p:cNvPr id="532" name="Google Shape;532;g77d18fd548_0_1908"/>
          <p:cNvPicPr preferRelativeResize="0"/>
          <p:nvPr/>
        </p:nvPicPr>
        <p:blipFill rotWithShape="1">
          <a:blip r:embed="rId2">
            <a:alphaModFix/>
          </a:blip>
          <a:srcRect/>
          <a:stretch/>
        </p:blipFill>
        <p:spPr>
          <a:xfrm>
            <a:off x="3" y="0"/>
            <a:ext cx="16256002" cy="9144001"/>
          </a:xfrm>
          <a:prstGeom prst="rect">
            <a:avLst/>
          </a:prstGeom>
          <a:noFill/>
          <a:ln>
            <a:noFill/>
          </a:ln>
        </p:spPr>
      </p:pic>
      <p:pic>
        <p:nvPicPr>
          <p:cNvPr id="533" name="Google Shape;533;g77d18fd548_0_190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34" name="Google Shape;534;g77d18fd548_0_1908"/>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35" name="Google Shape;535;g77d18fd548_0_1908"/>
          <p:cNvSpPr txBox="1">
            <a:spLocks noGrp="1"/>
          </p:cNvSpPr>
          <p:nvPr>
            <p:ph type="title"/>
          </p:nvPr>
        </p:nvSpPr>
        <p:spPr>
          <a:xfrm>
            <a:off x="1" y="539517"/>
            <a:ext cx="16256100" cy="6651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9pPr>
          </a:lstStyle>
          <a:p>
            <a:endParaRPr/>
          </a:p>
        </p:txBody>
      </p:sp>
      <p:sp>
        <p:nvSpPr>
          <p:cNvPr id="536" name="Google Shape;536;g77d18fd548_0_1908"/>
          <p:cNvSpPr txBox="1">
            <a:spLocks noGrp="1"/>
          </p:cNvSpPr>
          <p:nvPr>
            <p:ph type="body" idx="1"/>
          </p:nvPr>
        </p:nvSpPr>
        <p:spPr>
          <a:xfrm>
            <a:off x="4699003" y="1770193"/>
            <a:ext cx="99567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537"/>
        <p:cNvGrpSpPr/>
        <p:nvPr/>
      </p:nvGrpSpPr>
      <p:grpSpPr>
        <a:xfrm>
          <a:off x="0" y="0"/>
          <a:ext cx="0" cy="0"/>
          <a:chOff x="0" y="0"/>
          <a:chExt cx="0" cy="0"/>
        </a:xfrm>
      </p:grpSpPr>
      <p:pic>
        <p:nvPicPr>
          <p:cNvPr id="538" name="Google Shape;538;g77d18fd548_0_1914"/>
          <p:cNvPicPr preferRelativeResize="0"/>
          <p:nvPr/>
        </p:nvPicPr>
        <p:blipFill rotWithShape="1">
          <a:blip r:embed="rId2">
            <a:alphaModFix/>
          </a:blip>
          <a:srcRect/>
          <a:stretch/>
        </p:blipFill>
        <p:spPr>
          <a:xfrm>
            <a:off x="3" y="4"/>
            <a:ext cx="16256002" cy="9143998"/>
          </a:xfrm>
          <a:prstGeom prst="rect">
            <a:avLst/>
          </a:prstGeom>
          <a:noFill/>
          <a:ln>
            <a:noFill/>
          </a:ln>
        </p:spPr>
      </p:pic>
      <p:pic>
        <p:nvPicPr>
          <p:cNvPr id="539" name="Google Shape;539;g77d18fd548_0_191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40" name="Google Shape;540;g77d18fd548_0_1914"/>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41" name="Google Shape;541;g77d18fd548_0_1914"/>
          <p:cNvSpPr txBox="1">
            <a:spLocks noGrp="1"/>
          </p:cNvSpPr>
          <p:nvPr>
            <p:ph type="title"/>
          </p:nvPr>
        </p:nvSpPr>
        <p:spPr>
          <a:xfrm>
            <a:off x="1" y="539517"/>
            <a:ext cx="16256100" cy="6651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9pPr>
          </a:lstStyle>
          <a:p>
            <a:endParaRPr/>
          </a:p>
        </p:txBody>
      </p:sp>
      <p:sp>
        <p:nvSpPr>
          <p:cNvPr id="542" name="Google Shape;542;g77d18fd548_0_1914"/>
          <p:cNvSpPr txBox="1">
            <a:spLocks noGrp="1"/>
          </p:cNvSpPr>
          <p:nvPr>
            <p:ph type="body" idx="1"/>
          </p:nvPr>
        </p:nvSpPr>
        <p:spPr>
          <a:xfrm>
            <a:off x="4699003" y="1770193"/>
            <a:ext cx="99567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543"/>
        <p:cNvGrpSpPr/>
        <p:nvPr/>
      </p:nvGrpSpPr>
      <p:grpSpPr>
        <a:xfrm>
          <a:off x="0" y="0"/>
          <a:ext cx="0" cy="0"/>
          <a:chOff x="0" y="0"/>
          <a:chExt cx="0" cy="0"/>
        </a:xfrm>
      </p:grpSpPr>
      <p:pic>
        <p:nvPicPr>
          <p:cNvPr id="544" name="Google Shape;544;g77d18fd548_0_1920"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45" name="Google Shape;545;g77d18fd548_0_192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46" name="Google Shape;546;g77d18fd548_0_1920"/>
          <p:cNvSpPr/>
          <p:nvPr/>
        </p:nvSpPr>
        <p:spPr>
          <a:xfrm>
            <a:off x="663025"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47" name="Google Shape;547;g77d18fd548_0_1920"/>
          <p:cNvSpPr txBox="1">
            <a:spLocks noGrp="1"/>
          </p:cNvSpPr>
          <p:nvPr>
            <p:ph type="body" idx="1"/>
          </p:nvPr>
        </p:nvSpPr>
        <p:spPr>
          <a:xfrm>
            <a:off x="1120876" y="1808293"/>
            <a:ext cx="80925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48" name="Google Shape;548;g77d18fd548_0_1920"/>
          <p:cNvSpPr/>
          <p:nvPr/>
        </p:nvSpPr>
        <p:spPr>
          <a:xfrm>
            <a:off x="2464059" y="762719"/>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Before the Next Class</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549"/>
        <p:cNvGrpSpPr/>
        <p:nvPr/>
      </p:nvGrpSpPr>
      <p:grpSpPr>
        <a:xfrm>
          <a:off x="0" y="0"/>
          <a:ext cx="0" cy="0"/>
          <a:chOff x="0" y="0"/>
          <a:chExt cx="0" cy="0"/>
        </a:xfrm>
      </p:grpSpPr>
      <p:pic>
        <p:nvPicPr>
          <p:cNvPr id="550" name="Google Shape;550;g77d18fd548_0_1926"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51" name="Google Shape;551;g77d18fd548_0_192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52" name="Google Shape;552;g77d18fd548_0_1926"/>
          <p:cNvSpPr/>
          <p:nvPr/>
        </p:nvSpPr>
        <p:spPr>
          <a:xfrm>
            <a:off x="663025"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53" name="Google Shape;553;g77d18fd548_0_1926"/>
          <p:cNvSpPr txBox="1">
            <a:spLocks noGrp="1"/>
          </p:cNvSpPr>
          <p:nvPr>
            <p:ph type="body" idx="1"/>
          </p:nvPr>
        </p:nvSpPr>
        <p:spPr>
          <a:xfrm>
            <a:off x="1120876" y="1808293"/>
            <a:ext cx="80925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54" name="Google Shape;554;g77d18fd548_0_1926"/>
          <p:cNvSpPr/>
          <p:nvPr/>
        </p:nvSpPr>
        <p:spPr>
          <a:xfrm>
            <a:off x="2464059" y="762719"/>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What Next?</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52"/>
        <p:cNvGrpSpPr/>
        <p:nvPr/>
      </p:nvGrpSpPr>
      <p:grpSpPr>
        <a:xfrm>
          <a:off x="0" y="0"/>
          <a:ext cx="0" cy="0"/>
          <a:chOff x="0" y="0"/>
          <a:chExt cx="0" cy="0"/>
        </a:xfrm>
      </p:grpSpPr>
      <p:pic>
        <p:nvPicPr>
          <p:cNvPr id="53" name="Google Shape;53;p117" descr="A screenshot of a compu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54" name="Google Shape;54;p117"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pic>
        <p:nvPicPr>
          <p:cNvPr id="55" name="Google Shape;55;p117"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56" name="Google Shape;56;p117"/>
          <p:cNvSpPr txBox="1">
            <a:spLocks noGrp="1"/>
          </p:cNvSpPr>
          <p:nvPr>
            <p:ph type="title"/>
          </p:nvPr>
        </p:nvSpPr>
        <p:spPr>
          <a:xfrm>
            <a:off x="812801" y="436396"/>
            <a:ext cx="10666187" cy="66504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3733"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117"/>
          <p:cNvSpPr txBox="1">
            <a:spLocks noGrp="1"/>
          </p:cNvSpPr>
          <p:nvPr>
            <p:ph type="body" idx="1"/>
          </p:nvPr>
        </p:nvSpPr>
        <p:spPr>
          <a:xfrm>
            <a:off x="1902100" y="2363469"/>
            <a:ext cx="12451817"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58"/>
        <p:cNvGrpSpPr/>
        <p:nvPr/>
      </p:nvGrpSpPr>
      <p:grpSpPr>
        <a:xfrm>
          <a:off x="0" y="0"/>
          <a:ext cx="0" cy="0"/>
          <a:chOff x="0" y="0"/>
          <a:chExt cx="0" cy="0"/>
        </a:xfrm>
      </p:grpSpPr>
      <p:pic>
        <p:nvPicPr>
          <p:cNvPr id="59" name="Google Shape;59;p118" descr="A close up of a sign&#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60" name="Google Shape;60;p118"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pic>
        <p:nvPicPr>
          <p:cNvPr id="61" name="Google Shape;61;p118"/>
          <p:cNvPicPr preferRelativeResize="0"/>
          <p:nvPr/>
        </p:nvPicPr>
        <p:blipFill rotWithShape="1">
          <a:blip r:embed="rId4">
            <a:alphaModFix/>
          </a:blip>
          <a:srcRect/>
          <a:stretch/>
        </p:blipFill>
        <p:spPr>
          <a:xfrm>
            <a:off x="3302003" y="1186581"/>
            <a:ext cx="3975100" cy="365760"/>
          </a:xfrm>
          <a:prstGeom prst="rect">
            <a:avLst/>
          </a:prstGeom>
          <a:noFill/>
          <a:ln>
            <a:noFill/>
          </a:ln>
        </p:spPr>
      </p:pic>
      <p:sp>
        <p:nvSpPr>
          <p:cNvPr id="62" name="Google Shape;62;p118"/>
          <p:cNvSpPr/>
          <p:nvPr/>
        </p:nvSpPr>
        <p:spPr>
          <a:xfrm>
            <a:off x="2747395" y="769178"/>
            <a:ext cx="4819925" cy="553943"/>
          </a:xfrm>
          <a:prstGeom prst="rect">
            <a:avLst/>
          </a:prstGeom>
          <a:noFill/>
          <a:ln>
            <a:noFill/>
          </a:ln>
        </p:spPr>
        <p:txBody>
          <a:bodyPr spcFirstLastPara="1" wrap="square" lIns="121900" tIns="60925" rIns="121900" bIns="60925" anchor="t" anchorCtr="0">
            <a:noAutofit/>
          </a:bodyPr>
          <a:lstStyle/>
          <a:p>
            <a:pPr marL="609597" marR="0" lvl="0" indent="-304799"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2800" b="0" i="0" u="none" strike="noStrike" cap="none">
              <a:solidFill>
                <a:schemeClr val="dk1"/>
              </a:solidFill>
              <a:latin typeface="Arial"/>
              <a:ea typeface="Arial"/>
              <a:cs typeface="Arial"/>
              <a:sym typeface="Arial"/>
            </a:endParaRPr>
          </a:p>
        </p:txBody>
      </p:sp>
      <p:sp>
        <p:nvSpPr>
          <p:cNvPr id="63" name="Google Shape;63;p118"/>
          <p:cNvSpPr txBox="1">
            <a:spLocks noGrp="1"/>
          </p:cNvSpPr>
          <p:nvPr>
            <p:ph type="body" idx="1"/>
          </p:nvPr>
        </p:nvSpPr>
        <p:spPr>
          <a:xfrm>
            <a:off x="1432121" y="2180141"/>
            <a:ext cx="8099408" cy="586248"/>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4" name="Google Shape;64;p118"/>
          <p:cNvSpPr txBox="1">
            <a:spLocks noGrp="1"/>
          </p:cNvSpPr>
          <p:nvPr>
            <p:ph type="body" idx="2"/>
          </p:nvPr>
        </p:nvSpPr>
        <p:spPr>
          <a:xfrm>
            <a:off x="1432121" y="3372839"/>
            <a:ext cx="8099408" cy="586248"/>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5" name="Google Shape;65;p118"/>
          <p:cNvSpPr txBox="1">
            <a:spLocks noGrp="1"/>
          </p:cNvSpPr>
          <p:nvPr>
            <p:ph type="body" idx="3"/>
          </p:nvPr>
        </p:nvSpPr>
        <p:spPr>
          <a:xfrm>
            <a:off x="1432121" y="4565535"/>
            <a:ext cx="8099408" cy="586248"/>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6" name="Google Shape;66;p118"/>
          <p:cNvSpPr txBox="1">
            <a:spLocks noGrp="1"/>
          </p:cNvSpPr>
          <p:nvPr>
            <p:ph type="body" idx="4"/>
          </p:nvPr>
        </p:nvSpPr>
        <p:spPr>
          <a:xfrm>
            <a:off x="1432121" y="5758233"/>
            <a:ext cx="8099408" cy="586248"/>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67"/>
        <p:cNvGrpSpPr/>
        <p:nvPr/>
      </p:nvGrpSpPr>
      <p:grpSpPr>
        <a:xfrm>
          <a:off x="0" y="0"/>
          <a:ext cx="0" cy="0"/>
          <a:chOff x="0" y="0"/>
          <a:chExt cx="0" cy="0"/>
        </a:xfrm>
      </p:grpSpPr>
      <p:pic>
        <p:nvPicPr>
          <p:cNvPr id="68" name="Google Shape;68;p119"/>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69" name="Google Shape;69;p119"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70" name="Google Shape;70;p119"/>
          <p:cNvSpPr/>
          <p:nvPr/>
        </p:nvSpPr>
        <p:spPr>
          <a:xfrm>
            <a:off x="8128003" y="4310397"/>
            <a:ext cx="4819925" cy="430887"/>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Knowledge Check</a:t>
            </a:r>
            <a:endParaRPr sz="2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71"/>
        <p:cNvGrpSpPr/>
        <p:nvPr/>
      </p:nvGrpSpPr>
      <p:grpSpPr>
        <a:xfrm>
          <a:off x="0" y="0"/>
          <a:ext cx="0" cy="0"/>
          <a:chOff x="0" y="0"/>
          <a:chExt cx="0" cy="0"/>
        </a:xfrm>
      </p:grpSpPr>
      <p:pic>
        <p:nvPicPr>
          <p:cNvPr id="72" name="Google Shape;72;p123" descr="A screenshot of a compu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73" name="Google Shape;73;p123" descr="A picture containing object&#10;&#10;Description automatically generated"/>
          <p:cNvPicPr preferRelativeResize="0"/>
          <p:nvPr/>
        </p:nvPicPr>
        <p:blipFill rotWithShape="1">
          <a:blip r:embed="rId3">
            <a:alphaModFix/>
          </a:blip>
          <a:srcRect/>
          <a:stretch/>
        </p:blipFill>
        <p:spPr>
          <a:xfrm>
            <a:off x="9" y="228490"/>
            <a:ext cx="16255999" cy="8687027"/>
          </a:xfrm>
          <a:prstGeom prst="rect">
            <a:avLst/>
          </a:prstGeom>
          <a:noFill/>
          <a:ln>
            <a:noFill/>
          </a:ln>
        </p:spPr>
      </p:pic>
      <p:pic>
        <p:nvPicPr>
          <p:cNvPr id="74" name="Google Shape;74;p123"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75" name="Google Shape;75;p123"/>
          <p:cNvSpPr txBox="1">
            <a:spLocks noGrp="1"/>
          </p:cNvSpPr>
          <p:nvPr>
            <p:ph type="body" idx="1"/>
          </p:nvPr>
        </p:nvSpPr>
        <p:spPr>
          <a:xfrm>
            <a:off x="1453250" y="2244770"/>
            <a:ext cx="13209815" cy="5527419"/>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76" name="Google Shape;76;p123"/>
          <p:cNvSpPr/>
          <p:nvPr/>
        </p:nvSpPr>
        <p:spPr>
          <a:xfrm>
            <a:off x="5718040" y="569359"/>
            <a:ext cx="4819925" cy="430887"/>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You Already Know</a:t>
            </a:r>
            <a:endParaRPr sz="2800" b="0" i="0" u="none" strike="noStrike" cap="none">
              <a:solidFill>
                <a:schemeClr val="dk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6" Type="http://schemas.openxmlformats.org/officeDocument/2006/relationships/theme" Target="../theme/theme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theme" Target="../theme/theme3.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11"/>
          <p:cNvSpPr txBox="1">
            <a:spLocks noGrp="1"/>
          </p:cNvSpPr>
          <p:nvPr>
            <p:ph type="title"/>
          </p:nvPr>
        </p:nvSpPr>
        <p:spPr>
          <a:xfrm>
            <a:off x="1117606" y="487371"/>
            <a:ext cx="14020801" cy="1766887"/>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11"/>
          <p:cNvSpPr txBox="1">
            <a:spLocks noGrp="1"/>
          </p:cNvSpPr>
          <p:nvPr>
            <p:ph type="body" idx="1"/>
          </p:nvPr>
        </p:nvSpPr>
        <p:spPr>
          <a:xfrm>
            <a:off x="1117606" y="2433639"/>
            <a:ext cx="14020801" cy="5802312"/>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11"/>
          <p:cNvSpPr txBox="1">
            <a:spLocks noGrp="1"/>
          </p:cNvSpPr>
          <p:nvPr>
            <p:ph type="dt" idx="10"/>
          </p:nvPr>
        </p:nvSpPr>
        <p:spPr>
          <a:xfrm>
            <a:off x="1117601" y="8475671"/>
            <a:ext cx="3657600" cy="48577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9pPr>
          </a:lstStyle>
          <a:p>
            <a:endParaRPr/>
          </a:p>
        </p:txBody>
      </p:sp>
      <p:sp>
        <p:nvSpPr>
          <p:cNvPr id="13" name="Google Shape;13;p111"/>
          <p:cNvSpPr txBox="1">
            <a:spLocks noGrp="1"/>
          </p:cNvSpPr>
          <p:nvPr>
            <p:ph type="ftr" idx="11"/>
          </p:nvPr>
        </p:nvSpPr>
        <p:spPr>
          <a:xfrm>
            <a:off x="5384803" y="8475671"/>
            <a:ext cx="5486400" cy="48577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9pPr>
          </a:lstStyle>
          <a:p>
            <a:endParaRPr/>
          </a:p>
        </p:txBody>
      </p:sp>
      <p:sp>
        <p:nvSpPr>
          <p:cNvPr id="14" name="Google Shape;14;p111"/>
          <p:cNvSpPr txBox="1">
            <a:spLocks noGrp="1"/>
          </p:cNvSpPr>
          <p:nvPr>
            <p:ph type="sldNum" idx="12"/>
          </p:nvPr>
        </p:nvSpPr>
        <p:spPr>
          <a:xfrm>
            <a:off x="11480801" y="8475671"/>
            <a:ext cx="3657600" cy="48577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1"/>
        <p:cNvGrpSpPr/>
        <p:nvPr/>
      </p:nvGrpSpPr>
      <p:grpSpPr>
        <a:xfrm>
          <a:off x="0" y="0"/>
          <a:ext cx="0" cy="0"/>
          <a:chOff x="0" y="0"/>
          <a:chExt cx="0" cy="0"/>
        </a:xfrm>
      </p:grpSpPr>
      <p:sp>
        <p:nvSpPr>
          <p:cNvPr id="212" name="Google Shape;212;p120"/>
          <p:cNvSpPr txBox="1">
            <a:spLocks noGrp="1"/>
          </p:cNvSpPr>
          <p:nvPr>
            <p:ph type="title"/>
          </p:nvPr>
        </p:nvSpPr>
        <p:spPr>
          <a:xfrm>
            <a:off x="1117600" y="487363"/>
            <a:ext cx="14020801" cy="17670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13" name="Google Shape;213;p120"/>
          <p:cNvSpPr txBox="1">
            <a:spLocks noGrp="1"/>
          </p:cNvSpPr>
          <p:nvPr>
            <p:ph type="body" idx="1"/>
          </p:nvPr>
        </p:nvSpPr>
        <p:spPr>
          <a:xfrm>
            <a:off x="1117600" y="2433638"/>
            <a:ext cx="14020801" cy="5802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4" name="Google Shape;214;p120"/>
          <p:cNvSpPr txBox="1">
            <a:spLocks noGrp="1"/>
          </p:cNvSpPr>
          <p:nvPr>
            <p:ph type="dt" idx="10"/>
          </p:nvPr>
        </p:nvSpPr>
        <p:spPr>
          <a:xfrm>
            <a:off x="1117600" y="8475663"/>
            <a:ext cx="3657600" cy="48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15" name="Google Shape;215;p120"/>
          <p:cNvSpPr txBox="1">
            <a:spLocks noGrp="1"/>
          </p:cNvSpPr>
          <p:nvPr>
            <p:ph type="ftr" idx="11"/>
          </p:nvPr>
        </p:nvSpPr>
        <p:spPr>
          <a:xfrm>
            <a:off x="5384800" y="8475663"/>
            <a:ext cx="5486400" cy="4857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16" name="Google Shape;216;p120"/>
          <p:cNvSpPr txBox="1">
            <a:spLocks noGrp="1"/>
          </p:cNvSpPr>
          <p:nvPr>
            <p:ph type="sldNum" idx="12"/>
          </p:nvPr>
        </p:nvSpPr>
        <p:spPr>
          <a:xfrm>
            <a:off x="11480800" y="8475663"/>
            <a:ext cx="3657600" cy="485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3"/>
        <p:cNvGrpSpPr/>
        <p:nvPr/>
      </p:nvGrpSpPr>
      <p:grpSpPr>
        <a:xfrm>
          <a:off x="0" y="0"/>
          <a:ext cx="0" cy="0"/>
          <a:chOff x="0" y="0"/>
          <a:chExt cx="0" cy="0"/>
        </a:xfrm>
      </p:grpSpPr>
      <p:sp>
        <p:nvSpPr>
          <p:cNvPr id="364" name="Google Shape;364;g77d18fd548_0_1740"/>
          <p:cNvSpPr txBox="1">
            <a:spLocks noGrp="1"/>
          </p:cNvSpPr>
          <p:nvPr>
            <p:ph type="title"/>
          </p:nvPr>
        </p:nvSpPr>
        <p:spPr>
          <a:xfrm>
            <a:off x="1117601" y="487367"/>
            <a:ext cx="14020800" cy="17670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65" name="Google Shape;365;g77d18fd548_0_1740"/>
          <p:cNvSpPr txBox="1">
            <a:spLocks noGrp="1"/>
          </p:cNvSpPr>
          <p:nvPr>
            <p:ph type="body" idx="1"/>
          </p:nvPr>
        </p:nvSpPr>
        <p:spPr>
          <a:xfrm>
            <a:off x="1117601" y="2433639"/>
            <a:ext cx="14020800" cy="5802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6" name="Google Shape;366;g77d18fd548_0_1740"/>
          <p:cNvSpPr txBox="1">
            <a:spLocks noGrp="1"/>
          </p:cNvSpPr>
          <p:nvPr>
            <p:ph type="dt" idx="10"/>
          </p:nvPr>
        </p:nvSpPr>
        <p:spPr>
          <a:xfrm>
            <a:off x="1117601" y="8475667"/>
            <a:ext cx="3657600" cy="48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9pPr>
          </a:lstStyle>
          <a:p>
            <a:endParaRPr/>
          </a:p>
        </p:txBody>
      </p:sp>
      <p:sp>
        <p:nvSpPr>
          <p:cNvPr id="367" name="Google Shape;367;g77d18fd548_0_1740"/>
          <p:cNvSpPr txBox="1">
            <a:spLocks noGrp="1"/>
          </p:cNvSpPr>
          <p:nvPr>
            <p:ph type="ftr" idx="11"/>
          </p:nvPr>
        </p:nvSpPr>
        <p:spPr>
          <a:xfrm>
            <a:off x="5384802" y="8475667"/>
            <a:ext cx="5486400" cy="4857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9pPr>
          </a:lstStyle>
          <a:p>
            <a:endParaRPr/>
          </a:p>
        </p:txBody>
      </p:sp>
      <p:sp>
        <p:nvSpPr>
          <p:cNvPr id="368" name="Google Shape;368;g77d18fd548_0_1740"/>
          <p:cNvSpPr txBox="1">
            <a:spLocks noGrp="1"/>
          </p:cNvSpPr>
          <p:nvPr>
            <p:ph type="sldNum" idx="12"/>
          </p:nvPr>
        </p:nvSpPr>
        <p:spPr>
          <a:xfrm>
            <a:off x="11480801" y="8475667"/>
            <a:ext cx="3657600" cy="485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 id="2147483705" r:id="rId18"/>
    <p:sldLayoutId id="2147483706" r:id="rId19"/>
    <p:sldLayoutId id="2147483707" r:id="rId20"/>
    <p:sldLayoutId id="2147483708" r:id="rId21"/>
    <p:sldLayoutId id="2147483709"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1.xml"/><Relationship Id="rId1" Type="http://schemas.openxmlformats.org/officeDocument/2006/relationships/slideLayout" Target="../slideLayouts/slideLayout5.xml"/></Relationships>
</file>

<file path=ppt/slides/_rels/slide10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2.xml"/><Relationship Id="rId1" Type="http://schemas.openxmlformats.org/officeDocument/2006/relationships/slideLayout" Target="../slideLayouts/slideLayout5.xml"/><Relationship Id="rId4" Type="http://schemas.openxmlformats.org/officeDocument/2006/relationships/image" Target="../media/image30.jpg"/></Relationships>
</file>

<file path=ppt/slides/_rels/slide10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3.xml"/><Relationship Id="rId1" Type="http://schemas.openxmlformats.org/officeDocument/2006/relationships/slideLayout" Target="../slideLayouts/slideLayout5.xml"/><Relationship Id="rId5" Type="http://schemas.openxmlformats.org/officeDocument/2006/relationships/image" Target="../media/image32.png"/><Relationship Id="rId4" Type="http://schemas.openxmlformats.org/officeDocument/2006/relationships/image" Target="../media/image31.jpg"/></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43.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4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0.xml"/><Relationship Id="rId1" Type="http://schemas.openxmlformats.org/officeDocument/2006/relationships/slideLayout" Target="../slideLayouts/slideLayout42.xml"/></Relationships>
</file>

<file path=ppt/slides/_rels/slide1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1.xml"/><Relationship Id="rId1" Type="http://schemas.openxmlformats.org/officeDocument/2006/relationships/slideLayout" Target="../slideLayouts/slideLayout42.xml"/></Relationships>
</file>

<file path=ppt/slides/_rels/slide1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2.xml"/><Relationship Id="rId1" Type="http://schemas.openxmlformats.org/officeDocument/2006/relationships/slideLayout" Target="../slideLayouts/slideLayout42.xml"/></Relationships>
</file>

<file path=ppt/slides/_rels/slide1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3.xml"/><Relationship Id="rId1" Type="http://schemas.openxmlformats.org/officeDocument/2006/relationships/slideLayout" Target="../slideLayouts/slideLayout4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6.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6.xml"/><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7.xml"/><Relationship Id="rId1" Type="http://schemas.openxmlformats.org/officeDocument/2006/relationships/slideLayout" Target="../slideLayouts/slideLayout8.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3.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4.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3.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4.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3.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4.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3.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3.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5.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8.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9.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1.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2.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4.xml"/><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5.xml"/><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6.xml"/><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9.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0.xml"/><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1.xml"/><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2.xml"/><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4.xml"/><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6.xml"/><Relationship Id="rId1" Type="http://schemas.openxmlformats.org/officeDocument/2006/relationships/slideLayout" Target="../slideLayouts/slideLayout5.xml"/></Relationships>
</file>

<file path=ppt/slides/_rels/slide8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7.xml"/><Relationship Id="rId1" Type="http://schemas.openxmlformats.org/officeDocument/2006/relationships/slideLayout" Target="../slideLayouts/slideLayout5.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9.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0.xml"/><Relationship Id="rId1" Type="http://schemas.openxmlformats.org/officeDocument/2006/relationships/slideLayout" Target="../slideLayouts/slideLayout5.xml"/></Relationships>
</file>

<file path=ppt/slides/_rels/slide9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1.xml"/><Relationship Id="rId1" Type="http://schemas.openxmlformats.org/officeDocument/2006/relationships/slideLayout" Target="../slideLayouts/slideLayout5.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41.xml"/></Relationships>
</file>

<file path=ppt/slides/_rels/slide9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3.xml"/><Relationship Id="rId1" Type="http://schemas.openxmlformats.org/officeDocument/2006/relationships/slideLayout" Target="../slideLayouts/slideLayout42.xml"/><Relationship Id="rId4" Type="http://schemas.openxmlformats.org/officeDocument/2006/relationships/image" Target="../media/image27.png"/></Relationships>
</file>

<file path=ppt/slides/_rels/slide9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4.xml"/><Relationship Id="rId1" Type="http://schemas.openxmlformats.org/officeDocument/2006/relationships/slideLayout" Target="../slideLayouts/slideLayout42.xml"/></Relationships>
</file>

<file path=ppt/slides/_rels/slide9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5.xml"/><Relationship Id="rId1" Type="http://schemas.openxmlformats.org/officeDocument/2006/relationships/slideLayout" Target="../slideLayouts/slideLayout42.xml"/><Relationship Id="rId4" Type="http://schemas.openxmlformats.org/officeDocument/2006/relationships/image" Target="../media/image28.png"/></Relationships>
</file>

<file path=ppt/slides/_rels/slide9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6.xml"/><Relationship Id="rId1" Type="http://schemas.openxmlformats.org/officeDocument/2006/relationships/slideLayout" Target="../slideLayouts/slideLayout42.xml"/><Relationship Id="rId4" Type="http://schemas.openxmlformats.org/officeDocument/2006/relationships/image" Target="../media/image29.png"/></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8.xml"/><Relationship Id="rId1" Type="http://schemas.openxmlformats.org/officeDocument/2006/relationships/slideLayout" Target="../slideLayouts/slideLayout5.xml"/></Relationships>
</file>

<file path=ppt/slides/_rels/slide9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1"/>
          <p:cNvSpPr txBox="1">
            <a:spLocks noGrp="1"/>
          </p:cNvSpPr>
          <p:nvPr>
            <p:ph type="body" idx="1"/>
          </p:nvPr>
        </p:nvSpPr>
        <p:spPr>
          <a:xfrm>
            <a:off x="7304151" y="4114800"/>
            <a:ext cx="7554851" cy="914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a:solidFill>
                  <a:srgbClr val="FFFFFF"/>
                </a:solidFill>
              </a:rPr>
              <a:t>Docker Certified Associate Training</a:t>
            </a:r>
            <a:endParaRPr>
              <a:solidFill>
                <a:srgbClr val="FFFFFF"/>
              </a:solidFill>
            </a:endParaRPr>
          </a:p>
          <a:p>
            <a:pPr marL="127000" marR="88900" lvl="0" indent="0" algn="l" rtl="0">
              <a:lnSpc>
                <a:spcPct val="120000"/>
              </a:lnSpc>
              <a:spcBef>
                <a:spcPts val="0"/>
              </a:spcBef>
              <a:spcAft>
                <a:spcPts val="500"/>
              </a:spcAft>
              <a:buSzPts val="1100"/>
              <a:buNone/>
            </a:pPr>
            <a:endParaRPr/>
          </a:p>
        </p:txBody>
      </p:sp>
      <p:sp>
        <p:nvSpPr>
          <p:cNvPr id="561" name="Google Shape;561;p1"/>
          <p:cNvSpPr/>
          <p:nvPr/>
        </p:nvSpPr>
        <p:spPr>
          <a:xfrm>
            <a:off x="13486031" y="8203710"/>
            <a:ext cx="5607300" cy="33069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chemeClr val="lt1"/>
                </a:solidFill>
                <a:latin typeface="Open Sans"/>
                <a:ea typeface="Open Sans"/>
                <a:cs typeface="Open Sans"/>
                <a:sym typeface="Open Sans"/>
              </a:rPr>
              <a:t>Source: https://docs.docker.com</a:t>
            </a: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10"/>
          <p:cNvSpPr/>
          <p:nvPr/>
        </p:nvSpPr>
        <p:spPr>
          <a:xfrm>
            <a:off x="4118225" y="3817600"/>
            <a:ext cx="2491800" cy="5241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Types of images</a:t>
            </a:r>
            <a:endParaRPr sz="2200" b="0" i="0" u="none" strike="noStrike" cap="none">
              <a:solidFill>
                <a:srgbClr val="434343"/>
              </a:solidFill>
              <a:latin typeface="Open Sans"/>
              <a:ea typeface="Open Sans"/>
              <a:cs typeface="Open Sans"/>
              <a:sym typeface="Open Sans"/>
            </a:endParaRPr>
          </a:p>
        </p:txBody>
      </p:sp>
      <p:cxnSp>
        <p:nvCxnSpPr>
          <p:cNvPr id="752" name="Google Shape;752;p10"/>
          <p:cNvCxnSpPr>
            <a:stCxn id="751" idx="3"/>
            <a:endCxn id="753" idx="1"/>
          </p:cNvCxnSpPr>
          <p:nvPr/>
        </p:nvCxnSpPr>
        <p:spPr>
          <a:xfrm rot="10800000" flipH="1">
            <a:off x="6610025" y="2419750"/>
            <a:ext cx="2283900" cy="1659900"/>
          </a:xfrm>
          <a:prstGeom prst="bentConnector3">
            <a:avLst>
              <a:gd name="adj1" fmla="val 49983"/>
            </a:avLst>
          </a:prstGeom>
          <a:noFill/>
          <a:ln w="9525" cap="flat" cmpd="sng">
            <a:solidFill>
              <a:srgbClr val="5597D3"/>
            </a:solidFill>
            <a:prstDash val="solid"/>
            <a:round/>
            <a:headEnd type="none" w="sm" len="sm"/>
            <a:tailEnd type="triangle" w="med" len="med"/>
          </a:ln>
        </p:spPr>
      </p:cxnSp>
      <p:sp>
        <p:nvSpPr>
          <p:cNvPr id="753" name="Google Shape;753;p10"/>
          <p:cNvSpPr/>
          <p:nvPr/>
        </p:nvSpPr>
        <p:spPr>
          <a:xfrm>
            <a:off x="8894075" y="2134575"/>
            <a:ext cx="2145300" cy="570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Parent</a:t>
            </a:r>
            <a:endParaRPr sz="2200" b="0" i="0" u="none" strike="noStrike" cap="none">
              <a:solidFill>
                <a:srgbClr val="434343"/>
              </a:solidFill>
              <a:latin typeface="Open Sans"/>
              <a:ea typeface="Open Sans"/>
              <a:cs typeface="Open Sans"/>
              <a:sym typeface="Open Sans"/>
            </a:endParaRPr>
          </a:p>
        </p:txBody>
      </p:sp>
      <p:sp>
        <p:nvSpPr>
          <p:cNvPr id="754" name="Google Shape;754;p10"/>
          <p:cNvSpPr/>
          <p:nvPr/>
        </p:nvSpPr>
        <p:spPr>
          <a:xfrm>
            <a:off x="8894075" y="5420974"/>
            <a:ext cx="2145300" cy="5241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Base</a:t>
            </a:r>
            <a:endParaRPr sz="2200" b="0" i="0" u="none" strike="noStrike" cap="none">
              <a:solidFill>
                <a:srgbClr val="434343"/>
              </a:solidFill>
              <a:latin typeface="Open Sans"/>
              <a:ea typeface="Open Sans"/>
              <a:cs typeface="Open Sans"/>
              <a:sym typeface="Open Sans"/>
            </a:endParaRPr>
          </a:p>
        </p:txBody>
      </p:sp>
      <p:cxnSp>
        <p:nvCxnSpPr>
          <p:cNvPr id="755" name="Google Shape;755;p10"/>
          <p:cNvCxnSpPr>
            <a:stCxn id="751" idx="3"/>
            <a:endCxn id="754" idx="1"/>
          </p:cNvCxnSpPr>
          <p:nvPr/>
        </p:nvCxnSpPr>
        <p:spPr>
          <a:xfrm>
            <a:off x="6610025" y="4079650"/>
            <a:ext cx="2283900" cy="1603500"/>
          </a:xfrm>
          <a:prstGeom prst="bentConnector3">
            <a:avLst>
              <a:gd name="adj1" fmla="val 49983"/>
            </a:avLst>
          </a:prstGeom>
          <a:noFill/>
          <a:ln w="9525" cap="flat" cmpd="sng">
            <a:solidFill>
              <a:srgbClr val="5597D3"/>
            </a:solidFill>
            <a:prstDash val="solid"/>
            <a:round/>
            <a:headEnd type="none" w="sm" len="sm"/>
            <a:tailEnd type="triangle" w="med" len="med"/>
          </a:ln>
        </p:spPr>
      </p:cxnSp>
      <p:sp>
        <p:nvSpPr>
          <p:cNvPr id="756" name="Google Shape;756;p1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Image: Overview</a:t>
            </a:r>
            <a:endParaRPr/>
          </a:p>
        </p:txBody>
      </p:sp>
      <p:pic>
        <p:nvPicPr>
          <p:cNvPr id="757" name="Google Shape;757;p10"/>
          <p:cNvPicPr preferRelativeResize="0"/>
          <p:nvPr/>
        </p:nvPicPr>
        <p:blipFill rotWithShape="1">
          <a:blip r:embed="rId3">
            <a:alphaModFix/>
          </a:blip>
          <a:srcRect/>
          <a:stretch/>
        </p:blipFill>
        <p:spPr>
          <a:xfrm>
            <a:off x="5807190" y="685975"/>
            <a:ext cx="4641626" cy="530800"/>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2565"/>
        <p:cNvGrpSpPr/>
        <p:nvPr/>
      </p:nvGrpSpPr>
      <p:grpSpPr>
        <a:xfrm>
          <a:off x="0" y="0"/>
          <a:ext cx="0" cy="0"/>
          <a:chOff x="0" y="0"/>
          <a:chExt cx="0" cy="0"/>
        </a:xfrm>
      </p:grpSpPr>
      <p:sp>
        <p:nvSpPr>
          <p:cNvPr id="2566" name="Google Shape;2566;p93"/>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Content Trust</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2" name="Google Shape;2572;p9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Content Trust </a:t>
            </a:r>
            <a:endParaRPr/>
          </a:p>
        </p:txBody>
      </p:sp>
      <p:sp>
        <p:nvSpPr>
          <p:cNvPr id="2573" name="Google Shape;2573;p94"/>
          <p:cNvSpPr/>
          <p:nvPr/>
        </p:nvSpPr>
        <p:spPr>
          <a:xfrm>
            <a:off x="2889700" y="1627275"/>
            <a:ext cx="10476600" cy="8022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Docker Content Trust keys are used to manage the trust of an image tag.</a:t>
            </a:r>
            <a:endParaRPr sz="2200" b="0" i="0" u="none" strike="noStrike" cap="none">
              <a:solidFill>
                <a:srgbClr val="434343"/>
              </a:solidFill>
              <a:latin typeface="Open Sans"/>
              <a:ea typeface="Open Sans"/>
              <a:cs typeface="Open Sans"/>
              <a:sym typeface="Open Sans"/>
            </a:endParaRPr>
          </a:p>
        </p:txBody>
      </p:sp>
      <p:pic>
        <p:nvPicPr>
          <p:cNvPr id="2574" name="Google Shape;2574;p94"/>
          <p:cNvPicPr preferRelativeResize="0"/>
          <p:nvPr/>
        </p:nvPicPr>
        <p:blipFill rotWithShape="1">
          <a:blip r:embed="rId3">
            <a:alphaModFix/>
          </a:blip>
          <a:srcRect/>
          <a:stretch/>
        </p:blipFill>
        <p:spPr>
          <a:xfrm>
            <a:off x="5368726" y="546450"/>
            <a:ext cx="5607149" cy="530800"/>
          </a:xfrm>
          <a:prstGeom prst="rect">
            <a:avLst/>
          </a:prstGeom>
          <a:noFill/>
          <a:ln>
            <a:noFill/>
          </a:ln>
        </p:spPr>
      </p:pic>
      <p:sp>
        <p:nvSpPr>
          <p:cNvPr id="2575" name="Google Shape;2575;p94"/>
          <p:cNvSpPr/>
          <p:nvPr/>
        </p:nvSpPr>
        <p:spPr>
          <a:xfrm rot="-5734063">
            <a:off x="7318446" y="3862200"/>
            <a:ext cx="1209004" cy="1209004"/>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76" name="Google Shape;2576;p94"/>
          <p:cNvSpPr/>
          <p:nvPr/>
        </p:nvSpPr>
        <p:spPr>
          <a:xfrm>
            <a:off x="7435632" y="4011613"/>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Open Sans"/>
              <a:ea typeface="Open Sans"/>
              <a:cs typeface="Open Sans"/>
              <a:sym typeface="Open Sans"/>
            </a:endParaRPr>
          </a:p>
        </p:txBody>
      </p:sp>
      <p:sp>
        <p:nvSpPr>
          <p:cNvPr id="2577" name="Google Shape;2577;p94"/>
          <p:cNvSpPr/>
          <p:nvPr/>
        </p:nvSpPr>
        <p:spPr>
          <a:xfrm rot="5652711">
            <a:off x="7224473" y="3775429"/>
            <a:ext cx="1396973" cy="1396973"/>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78" name="Google Shape;2578;p94"/>
          <p:cNvSpPr/>
          <p:nvPr/>
        </p:nvSpPr>
        <p:spPr>
          <a:xfrm>
            <a:off x="3784361" y="6170931"/>
            <a:ext cx="1209000" cy="12117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79" name="Google Shape;2579;p94"/>
          <p:cNvSpPr/>
          <p:nvPr/>
        </p:nvSpPr>
        <p:spPr>
          <a:xfrm>
            <a:off x="3926601" y="6313171"/>
            <a:ext cx="924600" cy="9270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Open Sans"/>
              <a:ea typeface="Open Sans"/>
              <a:cs typeface="Open Sans"/>
              <a:sym typeface="Open Sans"/>
            </a:endParaRPr>
          </a:p>
        </p:txBody>
      </p:sp>
      <p:sp>
        <p:nvSpPr>
          <p:cNvPr id="2580" name="Google Shape;2580;p94"/>
          <p:cNvSpPr/>
          <p:nvPr/>
        </p:nvSpPr>
        <p:spPr>
          <a:xfrm rot="609245">
            <a:off x="3687968" y="6076911"/>
            <a:ext cx="1397082" cy="1399498"/>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81" name="Google Shape;2581;p94"/>
          <p:cNvSpPr/>
          <p:nvPr/>
        </p:nvSpPr>
        <p:spPr>
          <a:xfrm rot="-455904">
            <a:off x="10873549" y="6097252"/>
            <a:ext cx="1211538" cy="120912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82" name="Google Shape;2582;p94"/>
          <p:cNvSpPr/>
          <p:nvPr/>
        </p:nvSpPr>
        <p:spPr>
          <a:xfrm rot="170245">
            <a:off x="11015614" y="6239439"/>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2200" b="0" i="0" u="none" strike="noStrike" cap="none">
              <a:solidFill>
                <a:srgbClr val="3F3F3F"/>
              </a:solidFill>
              <a:latin typeface="Open Sans"/>
              <a:ea typeface="Open Sans"/>
              <a:cs typeface="Open Sans"/>
              <a:sym typeface="Open Sans"/>
            </a:endParaRPr>
          </a:p>
        </p:txBody>
      </p:sp>
      <p:sp>
        <p:nvSpPr>
          <p:cNvPr id="2583" name="Google Shape;2583;p94"/>
          <p:cNvSpPr/>
          <p:nvPr/>
        </p:nvSpPr>
        <p:spPr>
          <a:xfrm rot="-10355863">
            <a:off x="10777071" y="6003258"/>
            <a:ext cx="1399463" cy="1397044"/>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84" name="Google Shape;2584;p94"/>
          <p:cNvSpPr/>
          <p:nvPr/>
        </p:nvSpPr>
        <p:spPr>
          <a:xfrm>
            <a:off x="12486350" y="6364200"/>
            <a:ext cx="2429100" cy="675000"/>
          </a:xfrm>
          <a:prstGeom prst="rect">
            <a:avLst/>
          </a:prstGeom>
          <a:noFill/>
          <a:ln>
            <a:noFill/>
          </a:ln>
        </p:spPr>
        <p:txBody>
          <a:bodyPr spcFirstLastPara="1" wrap="square" lIns="91425" tIns="45700" rIns="91425" bIns="45700" anchor="t" anchorCtr="0">
            <a:noAutofit/>
          </a:bodyPr>
          <a:lstStyle/>
          <a:p>
            <a:pPr marL="0" marR="0" lvl="0" indent="0" algn="ctr"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Server-managed key</a:t>
            </a:r>
            <a:endParaRPr sz="2200" b="0" i="0" u="none" strike="noStrike" cap="none">
              <a:solidFill>
                <a:srgbClr val="434343"/>
              </a:solidFill>
              <a:latin typeface="Open Sans"/>
              <a:ea typeface="Open Sans"/>
              <a:cs typeface="Open Sans"/>
              <a:sym typeface="Open Sans"/>
            </a:endParaRPr>
          </a:p>
        </p:txBody>
      </p:sp>
      <p:sp>
        <p:nvSpPr>
          <p:cNvPr id="2585" name="Google Shape;2585;p94"/>
          <p:cNvSpPr/>
          <p:nvPr/>
        </p:nvSpPr>
        <p:spPr>
          <a:xfrm>
            <a:off x="1794500" y="6460800"/>
            <a:ext cx="1621800" cy="6750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Offline key</a:t>
            </a:r>
            <a:endParaRPr sz="2200" b="0" i="0" u="none" strike="noStrike" cap="none">
              <a:solidFill>
                <a:srgbClr val="434343"/>
              </a:solidFill>
              <a:latin typeface="Open Sans"/>
              <a:ea typeface="Open Sans"/>
              <a:cs typeface="Open Sans"/>
              <a:sym typeface="Open Sans"/>
            </a:endParaRPr>
          </a:p>
        </p:txBody>
      </p:sp>
      <p:sp>
        <p:nvSpPr>
          <p:cNvPr id="2586" name="Google Shape;2586;p94"/>
          <p:cNvSpPr/>
          <p:nvPr/>
        </p:nvSpPr>
        <p:spPr>
          <a:xfrm>
            <a:off x="7009625" y="2955050"/>
            <a:ext cx="1776600" cy="6834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Tagging key</a:t>
            </a:r>
            <a:endParaRPr sz="2200" b="0" i="0" u="none" strike="noStrike" cap="none">
              <a:solidFill>
                <a:srgbClr val="434343"/>
              </a:solidFill>
              <a:latin typeface="Open Sans"/>
              <a:ea typeface="Open Sans"/>
              <a:cs typeface="Open Sans"/>
              <a:sym typeface="Open Sans"/>
            </a:endParaRPr>
          </a:p>
        </p:txBody>
      </p:sp>
      <p:cxnSp>
        <p:nvCxnSpPr>
          <p:cNvPr id="2587" name="Google Shape;2587;p94"/>
          <p:cNvCxnSpPr/>
          <p:nvPr/>
        </p:nvCxnSpPr>
        <p:spPr>
          <a:xfrm>
            <a:off x="7909900" y="5246100"/>
            <a:ext cx="26100" cy="982800"/>
          </a:xfrm>
          <a:prstGeom prst="straightConnector1">
            <a:avLst/>
          </a:prstGeom>
          <a:noFill/>
          <a:ln w="12700" cap="flat" cmpd="sng">
            <a:solidFill>
              <a:srgbClr val="7B7F8F"/>
            </a:solidFill>
            <a:prstDash val="solid"/>
            <a:round/>
            <a:headEnd type="oval" w="med" len="med"/>
            <a:tailEnd type="oval" w="med" len="med"/>
          </a:ln>
        </p:spPr>
      </p:cxnSp>
      <p:cxnSp>
        <p:nvCxnSpPr>
          <p:cNvPr id="2588" name="Google Shape;2588;p94"/>
          <p:cNvCxnSpPr/>
          <p:nvPr/>
        </p:nvCxnSpPr>
        <p:spPr>
          <a:xfrm>
            <a:off x="9118361" y="6722109"/>
            <a:ext cx="1506300" cy="0"/>
          </a:xfrm>
          <a:prstGeom prst="straightConnector1">
            <a:avLst/>
          </a:prstGeom>
          <a:noFill/>
          <a:ln w="12700" cap="flat" cmpd="sng">
            <a:solidFill>
              <a:srgbClr val="7B7F8F"/>
            </a:solidFill>
            <a:prstDash val="solid"/>
            <a:round/>
            <a:headEnd type="oval" w="med" len="med"/>
            <a:tailEnd type="oval" w="med" len="med"/>
          </a:ln>
        </p:spPr>
      </p:cxnSp>
      <p:cxnSp>
        <p:nvCxnSpPr>
          <p:cNvPr id="2589" name="Google Shape;2589;p94"/>
          <p:cNvCxnSpPr/>
          <p:nvPr/>
        </p:nvCxnSpPr>
        <p:spPr>
          <a:xfrm>
            <a:off x="5244863" y="6798309"/>
            <a:ext cx="1506300" cy="0"/>
          </a:xfrm>
          <a:prstGeom prst="straightConnector1">
            <a:avLst/>
          </a:prstGeom>
          <a:noFill/>
          <a:ln w="12700" cap="flat" cmpd="sng">
            <a:solidFill>
              <a:srgbClr val="7B7F8F"/>
            </a:solidFill>
            <a:prstDash val="solid"/>
            <a:round/>
            <a:headEnd type="oval" w="med" len="med"/>
            <a:tailEnd type="oval" w="med" len="med"/>
          </a:ln>
        </p:spPr>
      </p:cxnSp>
      <p:sp>
        <p:nvSpPr>
          <p:cNvPr id="2590" name="Google Shape;2590;p94"/>
          <p:cNvSpPr/>
          <p:nvPr/>
        </p:nvSpPr>
        <p:spPr>
          <a:xfrm>
            <a:off x="6889925" y="6305100"/>
            <a:ext cx="2122800" cy="1119000"/>
          </a:xfrm>
          <a:prstGeom prst="rect">
            <a:avLst/>
          </a:prstGeom>
          <a:solidFill>
            <a:srgbClr val="F9DEC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Classes of keys</a:t>
            </a:r>
            <a:endParaRPr sz="1100" b="0" i="0" u="none" strike="noStrike" cap="none">
              <a:solidFill>
                <a:srgbClr val="434343"/>
              </a:solidFill>
              <a:latin typeface="Arial"/>
              <a:ea typeface="Arial"/>
              <a:cs typeface="Arial"/>
              <a:sym typeface="Arial"/>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2595"/>
        <p:cNvGrpSpPr/>
        <p:nvPr/>
      </p:nvGrpSpPr>
      <p:grpSpPr>
        <a:xfrm>
          <a:off x="0" y="0"/>
          <a:ext cx="0" cy="0"/>
          <a:chOff x="0" y="0"/>
          <a:chExt cx="0" cy="0"/>
        </a:xfrm>
      </p:grpSpPr>
      <p:sp>
        <p:nvSpPr>
          <p:cNvPr id="2596" name="Google Shape;2596;p9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Content Trust </a:t>
            </a:r>
            <a:endParaRPr/>
          </a:p>
        </p:txBody>
      </p:sp>
      <p:pic>
        <p:nvPicPr>
          <p:cNvPr id="2597" name="Google Shape;2597;p95"/>
          <p:cNvPicPr preferRelativeResize="0"/>
          <p:nvPr/>
        </p:nvPicPr>
        <p:blipFill rotWithShape="1">
          <a:blip r:embed="rId3">
            <a:alphaModFix/>
          </a:blip>
          <a:srcRect/>
          <a:stretch/>
        </p:blipFill>
        <p:spPr>
          <a:xfrm>
            <a:off x="5368726" y="546450"/>
            <a:ext cx="5607149" cy="530800"/>
          </a:xfrm>
          <a:prstGeom prst="rect">
            <a:avLst/>
          </a:prstGeom>
          <a:noFill/>
          <a:ln>
            <a:noFill/>
          </a:ln>
        </p:spPr>
      </p:pic>
      <p:grpSp>
        <p:nvGrpSpPr>
          <p:cNvPr id="2598" name="Google Shape;2598;p95"/>
          <p:cNvGrpSpPr/>
          <p:nvPr/>
        </p:nvGrpSpPr>
        <p:grpSpPr>
          <a:xfrm>
            <a:off x="2457750" y="1077250"/>
            <a:ext cx="11340487" cy="7811675"/>
            <a:chOff x="3289888" y="1115625"/>
            <a:chExt cx="11340487" cy="7811675"/>
          </a:xfrm>
        </p:grpSpPr>
        <p:pic>
          <p:nvPicPr>
            <p:cNvPr id="2599" name="Google Shape;2599;p95"/>
            <p:cNvPicPr preferRelativeResize="0"/>
            <p:nvPr/>
          </p:nvPicPr>
          <p:blipFill rotWithShape="1">
            <a:blip r:embed="rId4">
              <a:alphaModFix/>
            </a:blip>
            <a:srcRect l="-231" r="-231"/>
            <a:stretch/>
          </p:blipFill>
          <p:spPr>
            <a:xfrm>
              <a:off x="3289888" y="1115625"/>
              <a:ext cx="9417601" cy="7811675"/>
            </a:xfrm>
            <a:prstGeom prst="rect">
              <a:avLst/>
            </a:prstGeom>
            <a:noFill/>
            <a:ln>
              <a:noFill/>
            </a:ln>
          </p:spPr>
        </p:pic>
        <p:sp>
          <p:nvSpPr>
            <p:cNvPr id="2600" name="Google Shape;2600;p95"/>
            <p:cNvSpPr txBox="1"/>
            <p:nvPr/>
          </p:nvSpPr>
          <p:spPr>
            <a:xfrm>
              <a:off x="12729875" y="7139925"/>
              <a:ext cx="1900500" cy="331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Signed tag</a:t>
              </a:r>
              <a:endParaRPr sz="2200" b="0" i="0" u="none" strike="noStrike" cap="none">
                <a:solidFill>
                  <a:srgbClr val="434343"/>
                </a:solidFill>
                <a:latin typeface="Open Sans"/>
                <a:ea typeface="Open Sans"/>
                <a:cs typeface="Open Sans"/>
                <a:sym typeface="Open Sans"/>
              </a:endParaRPr>
            </a:p>
          </p:txBody>
        </p:sp>
      </p:gr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2605"/>
        <p:cNvGrpSpPr/>
        <p:nvPr/>
      </p:nvGrpSpPr>
      <p:grpSpPr>
        <a:xfrm>
          <a:off x="0" y="0"/>
          <a:ext cx="0" cy="0"/>
          <a:chOff x="0" y="0"/>
          <a:chExt cx="0" cy="0"/>
        </a:xfrm>
      </p:grpSpPr>
      <p:sp>
        <p:nvSpPr>
          <p:cNvPr id="2606" name="Google Shape;2606;p9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Content Trust </a:t>
            </a:r>
            <a:endParaRPr/>
          </a:p>
        </p:txBody>
      </p:sp>
      <p:pic>
        <p:nvPicPr>
          <p:cNvPr id="2607" name="Google Shape;2607;p96"/>
          <p:cNvPicPr preferRelativeResize="0"/>
          <p:nvPr/>
        </p:nvPicPr>
        <p:blipFill rotWithShape="1">
          <a:blip r:embed="rId3">
            <a:alphaModFix/>
          </a:blip>
          <a:srcRect/>
          <a:stretch/>
        </p:blipFill>
        <p:spPr>
          <a:xfrm>
            <a:off x="5368726" y="546450"/>
            <a:ext cx="5607149" cy="530800"/>
          </a:xfrm>
          <a:prstGeom prst="rect">
            <a:avLst/>
          </a:prstGeom>
          <a:noFill/>
          <a:ln>
            <a:noFill/>
          </a:ln>
        </p:spPr>
      </p:pic>
      <p:grpSp>
        <p:nvGrpSpPr>
          <p:cNvPr id="2608" name="Google Shape;2608;p96"/>
          <p:cNvGrpSpPr/>
          <p:nvPr/>
        </p:nvGrpSpPr>
        <p:grpSpPr>
          <a:xfrm>
            <a:off x="595275" y="1077250"/>
            <a:ext cx="14883425" cy="7681301"/>
            <a:chOff x="595275" y="1077250"/>
            <a:chExt cx="14883425" cy="7681301"/>
          </a:xfrm>
        </p:grpSpPr>
        <p:pic>
          <p:nvPicPr>
            <p:cNvPr id="2609" name="Google Shape;2609;p96"/>
            <p:cNvPicPr preferRelativeResize="0"/>
            <p:nvPr/>
          </p:nvPicPr>
          <p:blipFill rotWithShape="1">
            <a:blip r:embed="rId4">
              <a:alphaModFix/>
            </a:blip>
            <a:srcRect/>
            <a:stretch/>
          </p:blipFill>
          <p:spPr>
            <a:xfrm>
              <a:off x="595275" y="1077250"/>
              <a:ext cx="6987573" cy="7681301"/>
            </a:xfrm>
            <a:prstGeom prst="rect">
              <a:avLst/>
            </a:prstGeom>
            <a:noFill/>
            <a:ln>
              <a:noFill/>
            </a:ln>
          </p:spPr>
        </p:pic>
        <p:pic>
          <p:nvPicPr>
            <p:cNvPr id="2610" name="Google Shape;2610;p96"/>
            <p:cNvPicPr preferRelativeResize="0"/>
            <p:nvPr/>
          </p:nvPicPr>
          <p:blipFill rotWithShape="1">
            <a:blip r:embed="rId5">
              <a:alphaModFix/>
            </a:blip>
            <a:srcRect/>
            <a:stretch/>
          </p:blipFill>
          <p:spPr>
            <a:xfrm>
              <a:off x="7582850" y="3067900"/>
              <a:ext cx="1409125" cy="5551950"/>
            </a:xfrm>
            <a:prstGeom prst="rect">
              <a:avLst/>
            </a:prstGeom>
            <a:noFill/>
            <a:ln>
              <a:noFill/>
            </a:ln>
          </p:spPr>
        </p:pic>
        <p:sp>
          <p:nvSpPr>
            <p:cNvPr id="2611" name="Google Shape;2611;p96"/>
            <p:cNvSpPr txBox="1"/>
            <p:nvPr/>
          </p:nvSpPr>
          <p:spPr>
            <a:xfrm>
              <a:off x="9128300" y="6251525"/>
              <a:ext cx="6069300" cy="14415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0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Timestamp key is associated with an image repository.</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The key is created by docker.</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Timestamp key resides on the server.</a:t>
              </a:r>
              <a:endParaRPr sz="2200" b="0" i="0" u="none" strike="noStrike" cap="none">
                <a:solidFill>
                  <a:srgbClr val="434343"/>
                </a:solidFill>
                <a:latin typeface="Open Sans"/>
                <a:ea typeface="Open Sans"/>
                <a:cs typeface="Open Sans"/>
                <a:sym typeface="Open Sans"/>
              </a:endParaRPr>
            </a:p>
          </p:txBody>
        </p:sp>
        <p:sp>
          <p:nvSpPr>
            <p:cNvPr id="2612" name="Google Shape;2612;p96"/>
            <p:cNvSpPr txBox="1"/>
            <p:nvPr/>
          </p:nvSpPr>
          <p:spPr>
            <a:xfrm>
              <a:off x="9124450" y="3036350"/>
              <a:ext cx="5784900" cy="10059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0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It is used to create tagging keys.</a:t>
              </a:r>
              <a:br>
                <a:rPr lang="en-US" sz="2200" b="0" i="0" u="none" strike="noStrike" cap="none">
                  <a:solidFill>
                    <a:srgbClr val="434343"/>
                  </a:solidFill>
                  <a:latin typeface="Open Sans"/>
                  <a:ea typeface="Open Sans"/>
                  <a:cs typeface="Open Sans"/>
                  <a:sym typeface="Open Sans"/>
                </a:rPr>
              </a:br>
              <a:r>
                <a:rPr lang="en-US" sz="2200" b="0" i="0" u="none" strike="noStrike" cap="none">
                  <a:solidFill>
                    <a:srgbClr val="434343"/>
                  </a:solidFill>
                  <a:latin typeface="Open Sans"/>
                  <a:ea typeface="Open Sans"/>
                  <a:cs typeface="Open Sans"/>
                  <a:sym typeface="Open Sans"/>
                </a:rPr>
                <a:t>This key belongs to a person or organization.</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It resides with the client.</a:t>
              </a:r>
              <a:endParaRPr sz="2200" b="0" i="0" u="none" strike="noStrike" cap="none">
                <a:solidFill>
                  <a:srgbClr val="434343"/>
                </a:solidFill>
                <a:latin typeface="Open Sans"/>
                <a:ea typeface="Open Sans"/>
                <a:cs typeface="Open Sans"/>
                <a:sym typeface="Open Sans"/>
              </a:endParaRPr>
            </a:p>
          </p:txBody>
        </p:sp>
        <p:sp>
          <p:nvSpPr>
            <p:cNvPr id="2613" name="Google Shape;2613;p96"/>
            <p:cNvSpPr txBox="1"/>
            <p:nvPr/>
          </p:nvSpPr>
          <p:spPr>
            <a:xfrm>
              <a:off x="9128300" y="4560925"/>
              <a:ext cx="6350400" cy="14991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0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It is associated with an image repository. </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Creators can push or pull any tag in the image repository by using a tagging key.</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This key resides with the client.</a:t>
              </a:r>
              <a:endParaRPr sz="2200" b="0" i="0" u="none" strike="noStrike" cap="none">
                <a:solidFill>
                  <a:srgbClr val="434343"/>
                </a:solidFill>
                <a:latin typeface="Open Sans"/>
                <a:ea typeface="Open Sans"/>
                <a:cs typeface="Open Sans"/>
                <a:sym typeface="Open Sans"/>
              </a:endParaRPr>
            </a:p>
          </p:txBody>
        </p:sp>
        <p:sp>
          <p:nvSpPr>
            <p:cNvPr id="2614" name="Google Shape;2614;p96"/>
            <p:cNvSpPr txBox="1"/>
            <p:nvPr/>
          </p:nvSpPr>
          <p:spPr>
            <a:xfrm>
              <a:off x="9124453" y="8082875"/>
              <a:ext cx="2396400" cy="331200"/>
            </a:xfrm>
            <a:prstGeom prst="rect">
              <a:avLst/>
            </a:prstGeom>
            <a:noFill/>
            <a:ln>
              <a:noFill/>
            </a:ln>
          </p:spPr>
          <p:txBody>
            <a:bodyPr spcFirstLastPara="1" wrap="square" lIns="91425" tIns="91425" rIns="91425" bIns="91425" anchor="ctr" anchorCtr="0">
              <a:noAutofit/>
            </a:bodyPr>
            <a:lstStyle/>
            <a:p>
              <a:pPr marL="457200" marR="0" lvl="0" indent="-368300" algn="l" rtl="0">
                <a:lnSpc>
                  <a:spcPct val="10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Signed tag.</a:t>
              </a:r>
              <a:endParaRPr sz="2200" b="0" i="0" u="none" strike="noStrike" cap="none">
                <a:solidFill>
                  <a:srgbClr val="434343"/>
                </a:solidFill>
                <a:latin typeface="Open Sans"/>
                <a:ea typeface="Open Sans"/>
                <a:cs typeface="Open Sans"/>
                <a:sym typeface="Open Sans"/>
              </a:endParaRPr>
            </a:p>
          </p:txBody>
        </p:sp>
        <p:cxnSp>
          <p:nvCxnSpPr>
            <p:cNvPr id="2615" name="Google Shape;2615;p96"/>
            <p:cNvCxnSpPr/>
            <p:nvPr/>
          </p:nvCxnSpPr>
          <p:spPr>
            <a:xfrm>
              <a:off x="9197361" y="4572009"/>
              <a:ext cx="5808000" cy="9300"/>
            </a:xfrm>
            <a:prstGeom prst="straightConnector1">
              <a:avLst/>
            </a:prstGeom>
            <a:noFill/>
            <a:ln w="12700" cap="flat" cmpd="sng">
              <a:solidFill>
                <a:srgbClr val="7B7F8F"/>
              </a:solidFill>
              <a:prstDash val="solid"/>
              <a:round/>
              <a:headEnd type="oval" w="med" len="med"/>
              <a:tailEnd type="oval" w="med" len="med"/>
            </a:ln>
          </p:spPr>
        </p:cxnSp>
        <p:cxnSp>
          <p:nvCxnSpPr>
            <p:cNvPr id="2616" name="Google Shape;2616;p96"/>
            <p:cNvCxnSpPr/>
            <p:nvPr/>
          </p:nvCxnSpPr>
          <p:spPr>
            <a:xfrm>
              <a:off x="9226861" y="6197334"/>
              <a:ext cx="5810400" cy="1200"/>
            </a:xfrm>
            <a:prstGeom prst="straightConnector1">
              <a:avLst/>
            </a:prstGeom>
            <a:noFill/>
            <a:ln w="12700" cap="flat" cmpd="sng">
              <a:solidFill>
                <a:srgbClr val="7B7F8F"/>
              </a:solidFill>
              <a:prstDash val="solid"/>
              <a:round/>
              <a:headEnd type="oval" w="med" len="med"/>
              <a:tailEnd type="oval" w="med" len="med"/>
            </a:ln>
          </p:spPr>
        </p:cxnSp>
        <p:cxnSp>
          <p:nvCxnSpPr>
            <p:cNvPr id="2617" name="Google Shape;2617;p96"/>
            <p:cNvCxnSpPr/>
            <p:nvPr/>
          </p:nvCxnSpPr>
          <p:spPr>
            <a:xfrm>
              <a:off x="9291211" y="7853309"/>
              <a:ext cx="5714100" cy="14700"/>
            </a:xfrm>
            <a:prstGeom prst="straightConnector1">
              <a:avLst/>
            </a:prstGeom>
            <a:noFill/>
            <a:ln w="12700" cap="flat" cmpd="sng">
              <a:solidFill>
                <a:srgbClr val="7B7F8F"/>
              </a:solidFill>
              <a:prstDash val="solid"/>
              <a:round/>
              <a:headEnd type="oval" w="med" len="med"/>
              <a:tailEnd type="oval" w="med" len="med"/>
            </a:ln>
          </p:spPr>
        </p:cxnSp>
      </p:gr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2622"/>
        <p:cNvGrpSpPr/>
        <p:nvPr/>
      </p:nvGrpSpPr>
      <p:grpSpPr>
        <a:xfrm>
          <a:off x="0" y="0"/>
          <a:ext cx="0" cy="0"/>
          <a:chOff x="0" y="0"/>
          <a:chExt cx="0" cy="0"/>
        </a:xfrm>
      </p:grpSpPr>
      <p:sp>
        <p:nvSpPr>
          <p:cNvPr id="2623" name="Google Shape;2623;p87"/>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Deploy a Registry</a:t>
            </a:r>
            <a:endParaRPr sz="2800"/>
          </a:p>
        </p:txBody>
      </p:sp>
      <p:sp>
        <p:nvSpPr>
          <p:cNvPr id="2624" name="Google Shape;2624;p87"/>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50000"/>
              </a:lnSpc>
              <a:spcBef>
                <a:spcPts val="1000"/>
              </a:spcBef>
              <a:spcAft>
                <a:spcPts val="0"/>
              </a:spcAft>
              <a:buSzPts val="1100"/>
              <a:buNone/>
            </a:pPr>
            <a:r>
              <a:rPr lang="en-US" sz="2200" b="1"/>
              <a:t>Problem Statement:</a:t>
            </a:r>
            <a:r>
              <a:rPr lang="en-US" sz="2200"/>
              <a:t> You have been asked by your team lead to deploy a registry to store images so that the images can be removed from the local cache.</a:t>
            </a:r>
            <a:endParaRPr sz="2200"/>
          </a:p>
          <a:p>
            <a:pPr marL="0" lvl="0" indent="0" algn="l" rtl="0">
              <a:lnSpc>
                <a:spcPct val="100000"/>
              </a:lnSpc>
              <a:spcBef>
                <a:spcPts val="1000"/>
              </a:spcBef>
              <a:spcAft>
                <a:spcPts val="0"/>
              </a:spcAft>
              <a:buSzPts val="1100"/>
              <a:buNone/>
            </a:pPr>
            <a:endParaRPr sz="2200"/>
          </a:p>
          <a:p>
            <a:pPr marL="0" lvl="0" indent="0" algn="l" rtl="0">
              <a:lnSpc>
                <a:spcPct val="150000"/>
              </a:lnSpc>
              <a:spcBef>
                <a:spcPts val="1000"/>
              </a:spcBef>
              <a:spcAft>
                <a:spcPts val="0"/>
              </a:spcAft>
              <a:buClr>
                <a:schemeClr val="dk1"/>
              </a:buClr>
              <a:buSzPts val="1100"/>
              <a:buFont typeface="Arial"/>
              <a:buNone/>
            </a:pPr>
            <a:r>
              <a:rPr lang="en-US" sz="2200" b="1"/>
              <a:t>Steps to Perform:</a:t>
            </a:r>
            <a:endParaRPr sz="2200" b="1"/>
          </a:p>
          <a:p>
            <a:pPr marL="457200" lvl="0" indent="-368300" algn="l" rtl="0">
              <a:lnSpc>
                <a:spcPct val="150000"/>
              </a:lnSpc>
              <a:spcBef>
                <a:spcPts val="1000"/>
              </a:spcBef>
              <a:spcAft>
                <a:spcPts val="0"/>
              </a:spcAft>
              <a:buSzPts val="2200"/>
              <a:buFont typeface="Open Sans"/>
              <a:buAutoNum type="arabicPeriod"/>
            </a:pPr>
            <a:r>
              <a:rPr lang="en-US" sz="2200"/>
              <a:t>Run a local registry.</a:t>
            </a:r>
            <a:endParaRPr sz="2200"/>
          </a:p>
          <a:p>
            <a:pPr marL="457200" lvl="0" indent="-368300" algn="l" rtl="0">
              <a:lnSpc>
                <a:spcPct val="150000"/>
              </a:lnSpc>
              <a:spcBef>
                <a:spcPts val="0"/>
              </a:spcBef>
              <a:spcAft>
                <a:spcPts val="0"/>
              </a:spcAft>
              <a:buSzPts val="2200"/>
              <a:buFont typeface="Open Sans"/>
              <a:buAutoNum type="arabicPeriod"/>
            </a:pPr>
            <a:r>
              <a:rPr lang="en-US" sz="2200"/>
              <a:t>Pull an image from Docker Hub to your registry and tag it.</a:t>
            </a:r>
            <a:endParaRPr sz="2200"/>
          </a:p>
          <a:p>
            <a:pPr marL="457200" lvl="0" indent="-368300" algn="l" rtl="0">
              <a:lnSpc>
                <a:spcPct val="150000"/>
              </a:lnSpc>
              <a:spcBef>
                <a:spcPts val="0"/>
              </a:spcBef>
              <a:spcAft>
                <a:spcPts val="0"/>
              </a:spcAft>
              <a:buSzPts val="2200"/>
              <a:buFont typeface="Open Sans"/>
              <a:buAutoNum type="arabicPeriod"/>
            </a:pPr>
            <a:r>
              <a:rPr lang="en-US" sz="2200"/>
              <a:t>Push the image to the local registry and remove it from local cache.</a:t>
            </a:r>
            <a:endParaRPr sz="2200"/>
          </a:p>
          <a:p>
            <a:pPr marL="457200" lvl="0" indent="-368300" algn="l" rtl="0">
              <a:lnSpc>
                <a:spcPct val="150000"/>
              </a:lnSpc>
              <a:spcBef>
                <a:spcPts val="0"/>
              </a:spcBef>
              <a:spcAft>
                <a:spcPts val="0"/>
              </a:spcAft>
              <a:buSzPts val="2200"/>
              <a:buFont typeface="Open Sans"/>
              <a:buAutoNum type="arabicPeriod"/>
            </a:pPr>
            <a:r>
              <a:rPr lang="en-US" sz="2200"/>
              <a:t>Pull the image from the local registry and later stop the registry.</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2629"/>
        <p:cNvGrpSpPr/>
        <p:nvPr/>
      </p:nvGrpSpPr>
      <p:grpSpPr>
        <a:xfrm>
          <a:off x="0" y="0"/>
          <a:ext cx="0" cy="0"/>
          <a:chOff x="0" y="0"/>
          <a:chExt cx="0" cy="0"/>
        </a:xfrm>
      </p:grpSpPr>
      <p:sp>
        <p:nvSpPr>
          <p:cNvPr id="2630" name="Google Shape;2630;p88"/>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Configure a Registry</a:t>
            </a:r>
            <a:endParaRPr sz="2800"/>
          </a:p>
        </p:txBody>
      </p:sp>
      <p:sp>
        <p:nvSpPr>
          <p:cNvPr id="2631" name="Google Shape;2631;p88"/>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50000"/>
              </a:lnSpc>
              <a:spcBef>
                <a:spcPts val="1000"/>
              </a:spcBef>
              <a:spcAft>
                <a:spcPts val="0"/>
              </a:spcAft>
              <a:buSzPts val="1100"/>
              <a:buNone/>
            </a:pPr>
            <a:r>
              <a:rPr lang="en-US" sz="2200" b="1"/>
              <a:t>Problem Statement:</a:t>
            </a:r>
            <a:r>
              <a:rPr lang="en-US" sz="2200"/>
              <a:t> Your manager has asked you to configure a registry by overriding its configuration file or environment variables.</a:t>
            </a:r>
            <a:endParaRPr sz="2200"/>
          </a:p>
          <a:p>
            <a:pPr marL="0" lvl="0" indent="0" algn="l" rtl="0">
              <a:lnSpc>
                <a:spcPct val="100000"/>
              </a:lnSpc>
              <a:spcBef>
                <a:spcPts val="1000"/>
              </a:spcBef>
              <a:spcAft>
                <a:spcPts val="0"/>
              </a:spcAft>
              <a:buSzPts val="1100"/>
              <a:buNone/>
            </a:pPr>
            <a:endParaRPr sz="2200"/>
          </a:p>
          <a:p>
            <a:pPr marL="0" lvl="0" indent="0" algn="l" rtl="0">
              <a:lnSpc>
                <a:spcPct val="150000"/>
              </a:lnSpc>
              <a:spcBef>
                <a:spcPts val="1000"/>
              </a:spcBef>
              <a:spcAft>
                <a:spcPts val="0"/>
              </a:spcAft>
              <a:buSzPts val="1100"/>
              <a:buNone/>
            </a:pPr>
            <a:r>
              <a:rPr lang="en-US" sz="2200" b="1"/>
              <a:t>Steps to Perform:</a:t>
            </a:r>
            <a:endParaRPr sz="2200" b="1"/>
          </a:p>
          <a:p>
            <a:pPr marL="457200" lvl="0" indent="-368300" algn="l" rtl="0">
              <a:lnSpc>
                <a:spcPct val="150000"/>
              </a:lnSpc>
              <a:spcBef>
                <a:spcPts val="1000"/>
              </a:spcBef>
              <a:spcAft>
                <a:spcPts val="0"/>
              </a:spcAft>
              <a:buSzPts val="2200"/>
              <a:buFont typeface="Open Sans"/>
              <a:buAutoNum type="arabicPeriod"/>
            </a:pPr>
            <a:r>
              <a:rPr lang="en-US" sz="2200"/>
              <a:t>Configure the </a:t>
            </a:r>
            <a:r>
              <a:rPr lang="en-US" sz="2200" i="1"/>
              <a:t>rootdirectory </a:t>
            </a:r>
            <a:r>
              <a:rPr lang="en-US" sz="2200"/>
              <a:t>of the </a:t>
            </a:r>
            <a:r>
              <a:rPr lang="en-US" sz="2200" i="1"/>
              <a:t>filesystem </a:t>
            </a:r>
            <a:r>
              <a:rPr lang="en-US" sz="2200"/>
              <a:t>storage backend.</a:t>
            </a:r>
            <a:endParaRPr sz="2200"/>
          </a:p>
          <a:p>
            <a:pPr marL="457200" lvl="0" indent="-368300" algn="l" rtl="0">
              <a:lnSpc>
                <a:spcPct val="150000"/>
              </a:lnSpc>
              <a:spcBef>
                <a:spcPts val="0"/>
              </a:spcBef>
              <a:spcAft>
                <a:spcPts val="0"/>
              </a:spcAft>
              <a:buSzPts val="2200"/>
              <a:buFont typeface="Open Sans"/>
              <a:buAutoNum type="arabicPeriod"/>
            </a:pPr>
            <a:r>
              <a:rPr lang="en-US" sz="2200"/>
              <a:t>Specify a </a:t>
            </a:r>
            <a:r>
              <a:rPr lang="en-US" sz="2200" i="1"/>
              <a:t>configuration variable </a:t>
            </a:r>
            <a:r>
              <a:rPr lang="en-US" sz="2200"/>
              <a:t>from the environment by passing </a:t>
            </a:r>
            <a:r>
              <a:rPr lang="en-US" sz="2200" i="1"/>
              <a:t>-e </a:t>
            </a:r>
            <a:r>
              <a:rPr lang="en-US" sz="2200"/>
              <a:t>argument in the </a:t>
            </a:r>
            <a:r>
              <a:rPr lang="en-US" sz="2200" i="1"/>
              <a:t>docker run</a:t>
            </a:r>
            <a:r>
              <a:rPr lang="en-US" sz="2200"/>
              <a:t> command.</a:t>
            </a:r>
            <a:endParaRPr sz="2200"/>
          </a:p>
          <a:p>
            <a:pPr marL="457200" lvl="0" indent="-368300" algn="l" rtl="0">
              <a:lnSpc>
                <a:spcPct val="150000"/>
              </a:lnSpc>
              <a:spcBef>
                <a:spcPts val="0"/>
              </a:spcBef>
              <a:spcAft>
                <a:spcPts val="0"/>
              </a:spcAft>
              <a:buSzPts val="2200"/>
              <a:buFont typeface="Open Sans"/>
              <a:buAutoNum type="arabicPeriod"/>
            </a:pPr>
            <a:r>
              <a:rPr lang="en-US" sz="2200"/>
              <a:t>Override the entire </a:t>
            </a:r>
            <a:r>
              <a:rPr lang="en-US" sz="2200" i="1"/>
              <a:t>configuration file</a:t>
            </a:r>
            <a:r>
              <a:rPr lang="en-US" sz="2200"/>
              <a:t> by creating a new file named </a:t>
            </a:r>
            <a:r>
              <a:rPr lang="en-US" sz="2200" i="1"/>
              <a:t>config.yml</a:t>
            </a:r>
            <a:r>
              <a:rPr lang="en-US" sz="2200"/>
              <a:t>.</a:t>
            </a: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2636"/>
        <p:cNvGrpSpPr/>
        <p:nvPr/>
      </p:nvGrpSpPr>
      <p:grpSpPr>
        <a:xfrm>
          <a:off x="0" y="0"/>
          <a:ext cx="0" cy="0"/>
          <a:chOff x="0" y="0"/>
          <a:chExt cx="0" cy="0"/>
        </a:xfrm>
      </p:grpSpPr>
      <p:sp>
        <p:nvSpPr>
          <p:cNvPr id="2637" name="Google Shape;2637;p89"/>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Log in to a Registry</a:t>
            </a:r>
            <a:endParaRPr sz="2800"/>
          </a:p>
        </p:txBody>
      </p:sp>
      <p:sp>
        <p:nvSpPr>
          <p:cNvPr id="2638" name="Google Shape;2638;p89"/>
          <p:cNvSpPr txBox="1">
            <a:spLocks noGrp="1"/>
          </p:cNvSpPr>
          <p:nvPr>
            <p:ph type="body" idx="1"/>
          </p:nvPr>
        </p:nvSpPr>
        <p:spPr>
          <a:xfrm>
            <a:off x="1902100" y="2363475"/>
            <a:ext cx="12451800" cy="5686500"/>
          </a:xfrm>
          <a:prstGeom prst="rect">
            <a:avLst/>
          </a:prstGeom>
          <a:noFill/>
          <a:ln>
            <a:noFill/>
          </a:ln>
        </p:spPr>
        <p:txBody>
          <a:bodyPr spcFirstLastPara="1" wrap="square" lIns="91425" tIns="0" rIns="91425" bIns="0" anchor="t" anchorCtr="0">
            <a:noAutofit/>
          </a:bodyPr>
          <a:lstStyle/>
          <a:p>
            <a:pPr marL="0" lvl="0" indent="0" algn="l" rtl="0">
              <a:lnSpc>
                <a:spcPct val="150000"/>
              </a:lnSpc>
              <a:spcBef>
                <a:spcPts val="1000"/>
              </a:spcBef>
              <a:spcAft>
                <a:spcPts val="0"/>
              </a:spcAft>
              <a:buSzPts val="1100"/>
              <a:buNone/>
            </a:pPr>
            <a:r>
              <a:rPr lang="en-US" sz="2200" b="1"/>
              <a:t>Problem Statement:</a:t>
            </a:r>
            <a:r>
              <a:rPr lang="en-US" sz="2200"/>
              <a:t> Your team lead has asked you to login to a Docker registry and store the login credentials in the </a:t>
            </a:r>
            <a:r>
              <a:rPr lang="en-US" sz="2200" i="1"/>
              <a:t>config </a:t>
            </a:r>
            <a:r>
              <a:rPr lang="en-US" sz="2200"/>
              <a:t>file to keep them safe.</a:t>
            </a:r>
            <a:endParaRPr sz="2200"/>
          </a:p>
          <a:p>
            <a:pPr marL="0" lvl="0" indent="0" algn="l" rtl="0">
              <a:lnSpc>
                <a:spcPct val="100000"/>
              </a:lnSpc>
              <a:spcBef>
                <a:spcPts val="1000"/>
              </a:spcBef>
              <a:spcAft>
                <a:spcPts val="0"/>
              </a:spcAft>
              <a:buClr>
                <a:schemeClr val="dk1"/>
              </a:buClr>
              <a:buSzPts val="1100"/>
              <a:buFont typeface="Arial"/>
              <a:buNone/>
            </a:pPr>
            <a:endParaRPr sz="2200"/>
          </a:p>
          <a:p>
            <a:pPr marL="0" lvl="0" indent="0" algn="l" rtl="0">
              <a:lnSpc>
                <a:spcPct val="150000"/>
              </a:lnSpc>
              <a:spcBef>
                <a:spcPts val="1000"/>
              </a:spcBef>
              <a:spcAft>
                <a:spcPts val="0"/>
              </a:spcAft>
              <a:buClr>
                <a:schemeClr val="dk1"/>
              </a:buClr>
              <a:buSzPts val="1100"/>
              <a:buFont typeface="Arial"/>
              <a:buNone/>
            </a:pPr>
            <a:r>
              <a:rPr lang="en-US" sz="2200" b="1"/>
              <a:t>Steps to Perform:</a:t>
            </a:r>
            <a:endParaRPr sz="2200" b="1"/>
          </a:p>
          <a:p>
            <a:pPr marL="457200" lvl="0" indent="-368300" algn="l" rtl="0">
              <a:lnSpc>
                <a:spcPct val="150000"/>
              </a:lnSpc>
              <a:spcBef>
                <a:spcPts val="1000"/>
              </a:spcBef>
              <a:spcAft>
                <a:spcPts val="0"/>
              </a:spcAft>
              <a:buSzPts val="2200"/>
              <a:buFont typeface="Open Sans"/>
              <a:buAutoNum type="arabicPeriod"/>
            </a:pPr>
            <a:r>
              <a:rPr lang="en-US" sz="2200"/>
              <a:t>Login to a local Docker registry.</a:t>
            </a:r>
            <a:endParaRPr sz="2200"/>
          </a:p>
          <a:p>
            <a:pPr marL="457200" lvl="0" indent="-368300" algn="l" rtl="0">
              <a:lnSpc>
                <a:spcPct val="150000"/>
              </a:lnSpc>
              <a:spcBef>
                <a:spcPts val="0"/>
              </a:spcBef>
              <a:spcAft>
                <a:spcPts val="0"/>
              </a:spcAft>
              <a:buSzPts val="2200"/>
              <a:buFont typeface="Open Sans"/>
              <a:buAutoNum type="arabicPeriod"/>
            </a:pPr>
            <a:r>
              <a:rPr lang="en-US" sz="2200"/>
              <a:t>Use the </a:t>
            </a:r>
            <a:r>
              <a:rPr lang="en-US" sz="2200" i="1"/>
              <a:t>login </a:t>
            </a:r>
            <a:r>
              <a:rPr lang="en-US" sz="2200"/>
              <a:t>command non-interactively by setting </a:t>
            </a:r>
            <a:r>
              <a:rPr lang="en-US" sz="2200" i="1"/>
              <a:t>--password-stdin</a:t>
            </a:r>
            <a:r>
              <a:rPr lang="en-US" sz="2200"/>
              <a:t> flag.</a:t>
            </a:r>
            <a:endParaRPr sz="2200"/>
          </a:p>
          <a:p>
            <a:pPr marL="457200" lvl="0" indent="-368300" algn="l" rtl="0">
              <a:lnSpc>
                <a:spcPct val="150000"/>
              </a:lnSpc>
              <a:spcBef>
                <a:spcPts val="0"/>
              </a:spcBef>
              <a:spcAft>
                <a:spcPts val="0"/>
              </a:spcAft>
              <a:buSzPts val="2200"/>
              <a:buFont typeface="Open Sans"/>
              <a:buAutoNum type="arabicPeriod"/>
            </a:pPr>
            <a:r>
              <a:rPr lang="en-US" sz="2200"/>
              <a:t>Specify the credential’s store in </a:t>
            </a:r>
            <a:r>
              <a:rPr lang="en-US" sz="2200" i="1"/>
              <a:t>$HOME/.docker/config.json</a:t>
            </a:r>
            <a:r>
              <a:rPr lang="en-US" sz="2200"/>
              <a:t> to let the Docker engine use it.</a:t>
            </a:r>
            <a:endParaRPr sz="2200"/>
          </a:p>
          <a:p>
            <a:pPr marL="457200" lvl="0" indent="-368300" algn="l" rtl="0">
              <a:lnSpc>
                <a:spcPct val="150000"/>
              </a:lnSpc>
              <a:spcBef>
                <a:spcPts val="0"/>
              </a:spcBef>
              <a:spcAft>
                <a:spcPts val="0"/>
              </a:spcAft>
              <a:buSzPts val="2200"/>
              <a:buFont typeface="Open Sans"/>
              <a:buAutoNum type="arabicPeriod"/>
            </a:pPr>
            <a:r>
              <a:rPr lang="en-US" sz="2200"/>
              <a:t>Use the </a:t>
            </a:r>
            <a:r>
              <a:rPr lang="en-US" sz="2200" i="1"/>
              <a:t>store </a:t>
            </a:r>
            <a:r>
              <a:rPr lang="en-US" sz="2200"/>
              <a:t>command to take the JSON payload from the </a:t>
            </a:r>
            <a:r>
              <a:rPr lang="en-US" sz="2200" i="1"/>
              <a:t>STDIN</a:t>
            </a:r>
            <a:r>
              <a:rPr lang="en-US" sz="2200"/>
              <a:t>.</a:t>
            </a:r>
            <a:endParaRPr sz="2200"/>
          </a:p>
          <a:p>
            <a:pPr marL="457200" lvl="0" indent="-368300" algn="l" rtl="0">
              <a:lnSpc>
                <a:spcPct val="150000"/>
              </a:lnSpc>
              <a:spcBef>
                <a:spcPts val="0"/>
              </a:spcBef>
              <a:spcAft>
                <a:spcPts val="0"/>
              </a:spcAft>
              <a:buSzPts val="2200"/>
              <a:buFont typeface="Open Sans"/>
              <a:buAutoNum type="arabicPeriod"/>
            </a:pPr>
            <a:r>
              <a:rPr lang="en-US" sz="2200"/>
              <a:t>Use the </a:t>
            </a:r>
            <a:r>
              <a:rPr lang="en-US" sz="2200" i="1"/>
              <a:t>GET </a:t>
            </a:r>
            <a:r>
              <a:rPr lang="en-US" sz="2200"/>
              <a:t>command to write a JSON payload to </a:t>
            </a:r>
            <a:r>
              <a:rPr lang="en-US" sz="2200" i="1"/>
              <a:t>STDOUT</a:t>
            </a:r>
            <a:r>
              <a:rPr lang="en-US" sz="2200"/>
              <a:t>.</a:t>
            </a:r>
            <a:endParaRPr sz="2200"/>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2642"/>
        <p:cNvGrpSpPr/>
        <p:nvPr/>
      </p:nvGrpSpPr>
      <p:grpSpPr>
        <a:xfrm>
          <a:off x="0" y="0"/>
          <a:ext cx="0" cy="0"/>
          <a:chOff x="0" y="0"/>
          <a:chExt cx="0" cy="0"/>
        </a:xfrm>
      </p:grpSpPr>
      <p:sp>
        <p:nvSpPr>
          <p:cNvPr id="2643" name="Google Shape;2643;g77d18fd548_0_338"/>
          <p:cNvSpPr txBox="1">
            <a:spLocks noGrp="1"/>
          </p:cNvSpPr>
          <p:nvPr>
            <p:ph type="title"/>
          </p:nvPr>
        </p:nvSpPr>
        <p:spPr>
          <a:xfrm>
            <a:off x="812802"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a:t>Push an Image to Docker Hub</a:t>
            </a:r>
            <a:endParaRPr/>
          </a:p>
        </p:txBody>
      </p:sp>
      <p:sp>
        <p:nvSpPr>
          <p:cNvPr id="2644" name="Google Shape;2644;g77d18fd548_0_338"/>
          <p:cNvSpPr txBox="1">
            <a:spLocks noGrp="1"/>
          </p:cNvSpPr>
          <p:nvPr>
            <p:ph type="body" idx="1"/>
          </p:nvPr>
        </p:nvSpPr>
        <p:spPr>
          <a:xfrm>
            <a:off x="1902100" y="2380200"/>
            <a:ext cx="12451800" cy="5460000"/>
          </a:xfrm>
          <a:prstGeom prst="rect">
            <a:avLst/>
          </a:prstGeom>
          <a:noFill/>
          <a:ln>
            <a:noFill/>
          </a:ln>
        </p:spPr>
        <p:txBody>
          <a:bodyPr spcFirstLastPara="1" wrap="square" lIns="91425" tIns="0" rIns="91425" bIns="0" anchor="t" anchorCtr="0">
            <a:noAutofit/>
          </a:bodyPr>
          <a:lstStyle/>
          <a:p>
            <a:pPr marL="0" lvl="0" indent="0" algn="l" rtl="0">
              <a:lnSpc>
                <a:spcPct val="150000"/>
              </a:lnSpc>
              <a:spcBef>
                <a:spcPts val="1000"/>
              </a:spcBef>
              <a:spcAft>
                <a:spcPts val="0"/>
              </a:spcAft>
              <a:buSzPts val="2800"/>
              <a:buNone/>
            </a:pPr>
            <a:r>
              <a:rPr lang="en-US" b="1"/>
              <a:t>Problem Statement: </a:t>
            </a:r>
            <a:r>
              <a:rPr lang="en-US"/>
              <a:t>You have been asked by your supervisor to push an image to Docker Hub so that it can be publicly accessed.</a:t>
            </a:r>
            <a:endParaRPr/>
          </a:p>
          <a:p>
            <a:pPr marL="0" lvl="0" indent="0" algn="l" rtl="0">
              <a:lnSpc>
                <a:spcPct val="90000"/>
              </a:lnSpc>
              <a:spcBef>
                <a:spcPts val="1000"/>
              </a:spcBef>
              <a:spcAft>
                <a:spcPts val="0"/>
              </a:spcAft>
              <a:buSzPts val="2800"/>
              <a:buNone/>
            </a:pPr>
            <a:endParaRPr/>
          </a:p>
          <a:p>
            <a:pPr marL="0" lvl="0" indent="0" algn="l" rtl="0">
              <a:lnSpc>
                <a:spcPct val="150000"/>
              </a:lnSpc>
              <a:spcBef>
                <a:spcPts val="1000"/>
              </a:spcBef>
              <a:spcAft>
                <a:spcPts val="0"/>
              </a:spcAft>
              <a:buSzPts val="2800"/>
              <a:buNone/>
            </a:pPr>
            <a:r>
              <a:rPr lang="en-US" b="1"/>
              <a:t>Steps to Perform:</a:t>
            </a:r>
            <a:endParaRPr b="1"/>
          </a:p>
          <a:p>
            <a:pPr marL="457200" lvl="0" indent="-368300" algn="l" rtl="0">
              <a:lnSpc>
                <a:spcPct val="150000"/>
              </a:lnSpc>
              <a:spcBef>
                <a:spcPts val="1000"/>
              </a:spcBef>
              <a:spcAft>
                <a:spcPts val="0"/>
              </a:spcAft>
              <a:buSzPts val="2200"/>
              <a:buFont typeface="Open Sans"/>
              <a:buAutoNum type="arabicPeriod"/>
            </a:pPr>
            <a:r>
              <a:rPr lang="en-US"/>
              <a:t>Creating a Docker image from the Dockerfile.</a:t>
            </a:r>
            <a:endParaRPr/>
          </a:p>
          <a:p>
            <a:pPr marL="457200" lvl="0" indent="-368300" algn="l" rtl="0">
              <a:lnSpc>
                <a:spcPct val="150000"/>
              </a:lnSpc>
              <a:spcBef>
                <a:spcPts val="0"/>
              </a:spcBef>
              <a:spcAft>
                <a:spcPts val="0"/>
              </a:spcAft>
              <a:buSzPts val="2200"/>
              <a:buFont typeface="Open Sans"/>
              <a:buAutoNum type="arabicPeriod"/>
            </a:pPr>
            <a:r>
              <a:rPr lang="en-US"/>
              <a:t>Use </a:t>
            </a:r>
            <a:r>
              <a:rPr lang="en-US" i="1"/>
              <a:t>docker login </a:t>
            </a:r>
            <a:r>
              <a:rPr lang="en-US"/>
              <a:t>command to login to your Docker Hub account.</a:t>
            </a:r>
            <a:endParaRPr/>
          </a:p>
          <a:p>
            <a:pPr marL="457200" lvl="0" indent="-368300" algn="l" rtl="0">
              <a:lnSpc>
                <a:spcPct val="150000"/>
              </a:lnSpc>
              <a:spcBef>
                <a:spcPts val="0"/>
              </a:spcBef>
              <a:spcAft>
                <a:spcPts val="0"/>
              </a:spcAft>
              <a:buSzPts val="2200"/>
              <a:buFont typeface="Open Sans"/>
              <a:buAutoNum type="arabicPeriod"/>
            </a:pPr>
            <a:r>
              <a:rPr lang="en-US"/>
              <a:t>Tag the Docker image and push the image to your Docker Hub repository.</a:t>
            </a:r>
            <a:endParaRPr/>
          </a:p>
          <a:p>
            <a:pPr marL="457200" lvl="0" indent="-368300" algn="l" rtl="0">
              <a:lnSpc>
                <a:spcPct val="150000"/>
              </a:lnSpc>
              <a:spcBef>
                <a:spcPts val="0"/>
              </a:spcBef>
              <a:spcAft>
                <a:spcPts val="0"/>
              </a:spcAft>
              <a:buSzPts val="2200"/>
              <a:buFont typeface="Open Sans"/>
              <a:buAutoNum type="arabicPeriod"/>
            </a:pPr>
            <a:r>
              <a:rPr lang="en-US"/>
              <a:t>Go to your Docker Hub account and navigate to </a:t>
            </a:r>
            <a:r>
              <a:rPr lang="en-US" i="1"/>
              <a:t>Repositories </a:t>
            </a:r>
            <a:r>
              <a:rPr lang="en-US"/>
              <a:t>to see your recently pushed image.</a:t>
            </a:r>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2649"/>
        <p:cNvGrpSpPr/>
        <p:nvPr/>
      </p:nvGrpSpPr>
      <p:grpSpPr>
        <a:xfrm>
          <a:off x="0" y="0"/>
          <a:ext cx="0" cy="0"/>
          <a:chOff x="0" y="0"/>
          <a:chExt cx="0" cy="0"/>
        </a:xfrm>
      </p:grpSpPr>
      <p:sp>
        <p:nvSpPr>
          <p:cNvPr id="2650" name="Google Shape;2650;p97"/>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Push an Image to a Registry</a:t>
            </a:r>
            <a:endParaRPr sz="2800"/>
          </a:p>
        </p:txBody>
      </p:sp>
      <p:sp>
        <p:nvSpPr>
          <p:cNvPr id="2651" name="Google Shape;2651;p97"/>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50000"/>
              </a:lnSpc>
              <a:spcBef>
                <a:spcPts val="1000"/>
              </a:spcBef>
              <a:spcAft>
                <a:spcPts val="0"/>
              </a:spcAft>
              <a:buClr>
                <a:schemeClr val="dk1"/>
              </a:buClr>
              <a:buSzPts val="1100"/>
              <a:buFont typeface="Arial"/>
              <a:buNone/>
            </a:pPr>
            <a:r>
              <a:rPr lang="en-US" sz="2200" b="1"/>
              <a:t>Problem Statement:</a:t>
            </a:r>
            <a:r>
              <a:rPr lang="en-US" sz="2200"/>
              <a:t> Your colleague requests you to share a Docker image that you have created. You must push the Docker image to a shared registry so that he can use it.</a:t>
            </a:r>
            <a:endParaRPr sz="2200"/>
          </a:p>
          <a:p>
            <a:pPr marL="0" lvl="0" indent="0" algn="l" rtl="0">
              <a:lnSpc>
                <a:spcPct val="100000"/>
              </a:lnSpc>
              <a:spcBef>
                <a:spcPts val="1000"/>
              </a:spcBef>
              <a:spcAft>
                <a:spcPts val="0"/>
              </a:spcAft>
              <a:buClr>
                <a:schemeClr val="dk1"/>
              </a:buClr>
              <a:buSzPts val="1100"/>
              <a:buFont typeface="Arial"/>
              <a:buNone/>
            </a:pPr>
            <a:endParaRPr sz="2200"/>
          </a:p>
          <a:p>
            <a:pPr marL="0" lvl="0" indent="0" algn="l" rtl="0">
              <a:lnSpc>
                <a:spcPct val="150000"/>
              </a:lnSpc>
              <a:spcBef>
                <a:spcPts val="1000"/>
              </a:spcBef>
              <a:spcAft>
                <a:spcPts val="0"/>
              </a:spcAft>
              <a:buClr>
                <a:schemeClr val="dk1"/>
              </a:buClr>
              <a:buSzPts val="1100"/>
              <a:buFont typeface="Arial"/>
              <a:buNone/>
            </a:pPr>
            <a:r>
              <a:rPr lang="en-US" sz="2200" b="1"/>
              <a:t>Steps to Perform:</a:t>
            </a:r>
            <a:endParaRPr sz="2200" b="1"/>
          </a:p>
          <a:p>
            <a:pPr marL="457200" lvl="0" indent="-368300" algn="l" rtl="0">
              <a:lnSpc>
                <a:spcPct val="150000"/>
              </a:lnSpc>
              <a:spcBef>
                <a:spcPts val="1000"/>
              </a:spcBef>
              <a:spcAft>
                <a:spcPts val="0"/>
              </a:spcAft>
              <a:buSzPts val="2200"/>
              <a:buFont typeface="Open Sans"/>
              <a:buAutoNum type="arabicPeriod"/>
            </a:pPr>
            <a:r>
              <a:rPr lang="en-US" sz="2200"/>
              <a:t>Pull an image from Docker Hub.</a:t>
            </a:r>
            <a:endParaRPr sz="2200"/>
          </a:p>
          <a:p>
            <a:pPr marL="457200" lvl="0" indent="-368300" algn="l" rtl="0">
              <a:lnSpc>
                <a:spcPct val="150000"/>
              </a:lnSpc>
              <a:spcBef>
                <a:spcPts val="0"/>
              </a:spcBef>
              <a:spcAft>
                <a:spcPts val="0"/>
              </a:spcAft>
              <a:buSzPts val="2200"/>
              <a:buFont typeface="Open Sans"/>
              <a:buAutoNum type="arabicPeriod"/>
            </a:pPr>
            <a:r>
              <a:rPr lang="en-US" sz="2200"/>
              <a:t>Tag the image you want to push.</a:t>
            </a:r>
            <a:endParaRPr sz="2200"/>
          </a:p>
          <a:p>
            <a:pPr marL="457200" lvl="0" indent="-368300" algn="l" rtl="0">
              <a:lnSpc>
                <a:spcPct val="150000"/>
              </a:lnSpc>
              <a:spcBef>
                <a:spcPts val="0"/>
              </a:spcBef>
              <a:spcAft>
                <a:spcPts val="0"/>
              </a:spcAft>
              <a:buSzPts val="2200"/>
              <a:buFont typeface="Open Sans"/>
              <a:buAutoNum type="arabicPeriod"/>
            </a:pPr>
            <a:r>
              <a:rPr lang="en-US" sz="2200"/>
              <a:t>Push the image to the local registry.</a:t>
            </a:r>
            <a:endParaRPr sz="2200"/>
          </a:p>
          <a:p>
            <a:pPr marL="457200" lvl="0" indent="-368300" algn="l" rtl="0">
              <a:lnSpc>
                <a:spcPct val="150000"/>
              </a:lnSpc>
              <a:spcBef>
                <a:spcPts val="0"/>
              </a:spcBef>
              <a:spcAft>
                <a:spcPts val="0"/>
              </a:spcAft>
              <a:buSzPts val="2200"/>
              <a:buFont typeface="Open Sans"/>
              <a:buAutoNum type="arabicPeriod"/>
            </a:pPr>
            <a:r>
              <a:rPr lang="en-US" sz="2200"/>
              <a:t>Stop the registry once your work is done.</a:t>
            </a:r>
            <a:endParaRPr sz="2200"/>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2655"/>
        <p:cNvGrpSpPr/>
        <p:nvPr/>
      </p:nvGrpSpPr>
      <p:grpSpPr>
        <a:xfrm>
          <a:off x="0" y="0"/>
          <a:ext cx="0" cy="0"/>
          <a:chOff x="0" y="0"/>
          <a:chExt cx="0" cy="0"/>
        </a:xfrm>
      </p:grpSpPr>
      <p:sp>
        <p:nvSpPr>
          <p:cNvPr id="2656" name="Google Shape;2656;g77d18fd548_0_1932"/>
          <p:cNvSpPr txBox="1">
            <a:spLocks noGrp="1"/>
          </p:cNvSpPr>
          <p:nvPr>
            <p:ph type="body" idx="1"/>
          </p:nvPr>
        </p:nvSpPr>
        <p:spPr>
          <a:xfrm>
            <a:off x="2" y="4114800"/>
            <a:ext cx="16256100"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Prune Images and Containers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11"/>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Object: Container</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2661"/>
        <p:cNvGrpSpPr/>
        <p:nvPr/>
      </p:nvGrpSpPr>
      <p:grpSpPr>
        <a:xfrm>
          <a:off x="0" y="0"/>
          <a:ext cx="0" cy="0"/>
          <a:chOff x="0" y="0"/>
          <a:chExt cx="0" cy="0"/>
        </a:xfrm>
      </p:grpSpPr>
      <p:sp>
        <p:nvSpPr>
          <p:cNvPr id="2662" name="Google Shape;2662;g77d18fd548_0_1936"/>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Cleaning of Images</a:t>
            </a:r>
            <a:endParaRPr/>
          </a:p>
        </p:txBody>
      </p:sp>
      <p:pic>
        <p:nvPicPr>
          <p:cNvPr id="2663" name="Google Shape;2663;g77d18fd548_0_1936"/>
          <p:cNvPicPr preferRelativeResize="0"/>
          <p:nvPr/>
        </p:nvPicPr>
        <p:blipFill rotWithShape="1">
          <a:blip r:embed="rId3">
            <a:alphaModFix/>
          </a:blip>
          <a:srcRect/>
          <a:stretch/>
        </p:blipFill>
        <p:spPr>
          <a:xfrm>
            <a:off x="5423760" y="588841"/>
            <a:ext cx="5408486" cy="481699"/>
          </a:xfrm>
          <a:prstGeom prst="rect">
            <a:avLst/>
          </a:prstGeom>
          <a:noFill/>
          <a:ln>
            <a:noFill/>
          </a:ln>
        </p:spPr>
      </p:pic>
      <p:sp>
        <p:nvSpPr>
          <p:cNvPr id="2664" name="Google Shape;2664;g77d18fd548_0_1936"/>
          <p:cNvSpPr/>
          <p:nvPr/>
        </p:nvSpPr>
        <p:spPr>
          <a:xfrm>
            <a:off x="1989953" y="1771584"/>
            <a:ext cx="12276000" cy="11049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 The approach of cleaning up unused objects in Docker is referred to as garbage collection. Such objects are images, containers, volumes, and networks. </a:t>
            </a:r>
            <a:endParaRPr sz="1400" b="0" i="0" u="none" strike="noStrike" cap="none">
              <a:solidFill>
                <a:srgbClr val="000000"/>
              </a:solidFill>
              <a:latin typeface="Arial"/>
              <a:ea typeface="Arial"/>
              <a:cs typeface="Arial"/>
              <a:sym typeface="Arial"/>
            </a:endParaRPr>
          </a:p>
        </p:txBody>
      </p:sp>
      <p:sp>
        <p:nvSpPr>
          <p:cNvPr id="2665" name="Google Shape;2665;g77d18fd548_0_1936"/>
          <p:cNvSpPr/>
          <p:nvPr/>
        </p:nvSpPr>
        <p:spPr>
          <a:xfrm>
            <a:off x="1989953" y="4052850"/>
            <a:ext cx="12276000" cy="29955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Docker usually doesn’’t remove the objects unless requested by the user.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Docker provides a prune command.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The </a:t>
            </a:r>
            <a:r>
              <a:rPr lang="en-US" sz="2200" b="1" i="0" u="none" strike="noStrike" cap="none">
                <a:solidFill>
                  <a:srgbClr val="3F3F3F"/>
                </a:solidFill>
                <a:latin typeface="Open Sans"/>
                <a:ea typeface="Open Sans"/>
                <a:cs typeface="Open Sans"/>
                <a:sym typeface="Open Sans"/>
              </a:rPr>
              <a:t>docker system prune </a:t>
            </a:r>
            <a:r>
              <a:rPr lang="en-US" sz="2200" b="0" i="0" u="none" strike="noStrike" cap="none">
                <a:solidFill>
                  <a:srgbClr val="3F3F3F"/>
                </a:solidFill>
                <a:latin typeface="Open Sans"/>
                <a:ea typeface="Open Sans"/>
                <a:cs typeface="Open Sans"/>
                <a:sym typeface="Open Sans"/>
              </a:rPr>
              <a:t>helps to clean up multiple types of objects at once.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The </a:t>
            </a:r>
            <a:r>
              <a:rPr lang="en-US" sz="2200" b="1" i="0" u="none" strike="noStrike" cap="none">
                <a:solidFill>
                  <a:srgbClr val="3F3F3F"/>
                </a:solidFill>
                <a:latin typeface="Open Sans"/>
                <a:ea typeface="Open Sans"/>
                <a:cs typeface="Open Sans"/>
                <a:sym typeface="Open Sans"/>
              </a:rPr>
              <a:t>docker system prune</a:t>
            </a:r>
            <a:r>
              <a:rPr lang="en-US" sz="2200" b="0" i="0" u="none" strike="noStrike" cap="none">
                <a:solidFill>
                  <a:srgbClr val="3F3F3F"/>
                </a:solidFill>
                <a:latin typeface="Open Sans"/>
                <a:ea typeface="Open Sans"/>
                <a:cs typeface="Open Sans"/>
                <a:sym typeface="Open Sans"/>
              </a:rPr>
              <a:t> command is a shortcut that prunes images, containers, and networks.</a:t>
            </a:r>
            <a:endParaRPr sz="2200" b="0" i="1" u="none" strike="noStrike" cap="none">
              <a:solidFill>
                <a:srgbClr val="3F3F3F"/>
              </a:solidFill>
              <a:latin typeface="Open Sans"/>
              <a:ea typeface="Open Sans"/>
              <a:cs typeface="Open Sans"/>
              <a:sym typeface="Open Sans"/>
            </a:endParaRPr>
          </a:p>
          <a:p>
            <a:pPr marL="342900" marR="0" lvl="0" indent="-203200" algn="l" rtl="0">
              <a:lnSpc>
                <a:spcPct val="100000"/>
              </a:lnSpc>
              <a:spcBef>
                <a:spcPts val="0"/>
              </a:spcBef>
              <a:spcAft>
                <a:spcPts val="0"/>
              </a:spcAft>
              <a:buClr>
                <a:srgbClr val="3F3F3F"/>
              </a:buClr>
              <a:buSzPts val="2200"/>
              <a:buFont typeface="Arial"/>
              <a:buNone/>
            </a:pP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2670"/>
        <p:cNvGrpSpPr/>
        <p:nvPr/>
      </p:nvGrpSpPr>
      <p:grpSpPr>
        <a:xfrm>
          <a:off x="0" y="0"/>
          <a:ext cx="0" cy="0"/>
          <a:chOff x="0" y="0"/>
          <a:chExt cx="0" cy="0"/>
        </a:xfrm>
      </p:grpSpPr>
      <p:sp>
        <p:nvSpPr>
          <p:cNvPr id="2671" name="Google Shape;2671;g77d18fd548_0_1944"/>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Prune Images</a:t>
            </a:r>
            <a:endParaRPr/>
          </a:p>
        </p:txBody>
      </p:sp>
      <p:pic>
        <p:nvPicPr>
          <p:cNvPr id="2672" name="Google Shape;2672;g77d18fd548_0_1944"/>
          <p:cNvPicPr preferRelativeResize="0"/>
          <p:nvPr/>
        </p:nvPicPr>
        <p:blipFill rotWithShape="1">
          <a:blip r:embed="rId3">
            <a:alphaModFix/>
          </a:blip>
          <a:srcRect/>
          <a:stretch/>
        </p:blipFill>
        <p:spPr>
          <a:xfrm>
            <a:off x="6096266" y="588841"/>
            <a:ext cx="4063476" cy="481699"/>
          </a:xfrm>
          <a:prstGeom prst="rect">
            <a:avLst/>
          </a:prstGeom>
          <a:noFill/>
          <a:ln>
            <a:noFill/>
          </a:ln>
        </p:spPr>
      </p:pic>
      <p:sp>
        <p:nvSpPr>
          <p:cNvPr id="2673" name="Google Shape;2673;g77d18fd548_0_1944"/>
          <p:cNvSpPr/>
          <p:nvPr/>
        </p:nvSpPr>
        <p:spPr>
          <a:xfrm>
            <a:off x="1989953" y="1776071"/>
            <a:ext cx="12276000" cy="20460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a:t>
            </a:r>
            <a:r>
              <a:rPr lang="en-US" sz="2200" b="1" i="0" u="none" strike="noStrike" cap="none">
                <a:solidFill>
                  <a:srgbClr val="3F3F3F"/>
                </a:solidFill>
                <a:latin typeface="Open Sans"/>
                <a:ea typeface="Open Sans"/>
                <a:cs typeface="Open Sans"/>
                <a:sym typeface="Open Sans"/>
              </a:rPr>
              <a:t>docker image prune</a:t>
            </a:r>
            <a:r>
              <a:rPr lang="en-US" sz="2200" b="0" i="0" u="none" strike="noStrike" cap="none">
                <a:solidFill>
                  <a:srgbClr val="3F3F3F"/>
                </a:solidFill>
                <a:latin typeface="Open Sans"/>
                <a:ea typeface="Open Sans"/>
                <a:cs typeface="Open Sans"/>
                <a:sym typeface="Open Sans"/>
              </a:rPr>
              <a:t> command allows you to clean up unused images.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command </a:t>
            </a:r>
            <a:r>
              <a:rPr lang="en-US" sz="2200" b="1" i="0" u="none" strike="noStrike" cap="none">
                <a:solidFill>
                  <a:srgbClr val="3F3F3F"/>
                </a:solidFill>
                <a:latin typeface="Open Sans"/>
                <a:ea typeface="Open Sans"/>
                <a:cs typeface="Open Sans"/>
                <a:sym typeface="Open Sans"/>
              </a:rPr>
              <a:t>docker image prune</a:t>
            </a:r>
            <a:r>
              <a:rPr lang="en-US" sz="2200" b="0" i="0" u="none" strike="noStrike" cap="none">
                <a:solidFill>
                  <a:srgbClr val="3F3F3F"/>
                </a:solidFill>
                <a:latin typeface="Open Sans"/>
                <a:ea typeface="Open Sans"/>
                <a:cs typeface="Open Sans"/>
                <a:sym typeface="Open Sans"/>
              </a:rPr>
              <a:t> only cleans up dangling images.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 dangling image is one that is not tagged and is not referenced by any container.</a:t>
            </a:r>
            <a:endParaRPr sz="1400" b="0" i="0" u="none" strike="noStrike" cap="none">
              <a:solidFill>
                <a:srgbClr val="000000"/>
              </a:solidFill>
              <a:latin typeface="Arial"/>
              <a:ea typeface="Arial"/>
              <a:cs typeface="Arial"/>
              <a:sym typeface="Arial"/>
            </a:endParaRPr>
          </a:p>
        </p:txBody>
      </p:sp>
      <p:sp>
        <p:nvSpPr>
          <p:cNvPr id="2674" name="Google Shape;2674;g77d18fd548_0_1944"/>
          <p:cNvSpPr/>
          <p:nvPr/>
        </p:nvSpPr>
        <p:spPr>
          <a:xfrm>
            <a:off x="1989953" y="4527641"/>
            <a:ext cx="12276000" cy="20460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675" name="Google Shape;2675;g77d18fd548_0_1944"/>
          <p:cNvSpPr/>
          <p:nvPr/>
        </p:nvSpPr>
        <p:spPr>
          <a:xfrm>
            <a:off x="2421070" y="5339834"/>
            <a:ext cx="9552600" cy="952200"/>
          </a:xfrm>
          <a:prstGeom prst="roundRect">
            <a:avLst>
              <a:gd name="adj" fmla="val 11839"/>
            </a:avLst>
          </a:prstGeom>
          <a:solidFill>
            <a:srgbClr val="EBF2F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 docker image prune</a:t>
            </a:r>
            <a:endParaRPr sz="2200" b="0" i="0" u="none" strike="noStrike" cap="none">
              <a:solidFill>
                <a:srgbClr val="3F3F3F"/>
              </a:solidFill>
              <a:latin typeface="Open Sans"/>
              <a:ea typeface="Open Sans"/>
              <a:cs typeface="Open Sans"/>
              <a:sym typeface="Open Sans"/>
            </a:endParaRPr>
          </a:p>
        </p:txBody>
      </p:sp>
      <p:sp>
        <p:nvSpPr>
          <p:cNvPr id="2676" name="Google Shape;2676;g77d18fd548_0_1944"/>
          <p:cNvSpPr txBox="1"/>
          <p:nvPr/>
        </p:nvSpPr>
        <p:spPr>
          <a:xfrm>
            <a:off x="2382975" y="4705350"/>
            <a:ext cx="9552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user can use the following command to remove dangling images:</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2681"/>
        <p:cNvGrpSpPr/>
        <p:nvPr/>
      </p:nvGrpSpPr>
      <p:grpSpPr>
        <a:xfrm>
          <a:off x="0" y="0"/>
          <a:ext cx="0" cy="0"/>
          <a:chOff x="0" y="0"/>
          <a:chExt cx="0" cy="0"/>
        </a:xfrm>
      </p:grpSpPr>
      <p:sp>
        <p:nvSpPr>
          <p:cNvPr id="2682" name="Google Shape;2682;g77d18fd548_0_1954"/>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Prune Images</a:t>
            </a:r>
            <a:endParaRPr/>
          </a:p>
        </p:txBody>
      </p:sp>
      <p:pic>
        <p:nvPicPr>
          <p:cNvPr id="2683" name="Google Shape;2683;g77d18fd548_0_1954"/>
          <p:cNvPicPr preferRelativeResize="0"/>
          <p:nvPr/>
        </p:nvPicPr>
        <p:blipFill rotWithShape="1">
          <a:blip r:embed="rId3">
            <a:alphaModFix/>
          </a:blip>
          <a:srcRect/>
          <a:stretch/>
        </p:blipFill>
        <p:spPr>
          <a:xfrm>
            <a:off x="6096266" y="588841"/>
            <a:ext cx="4063476" cy="481699"/>
          </a:xfrm>
          <a:prstGeom prst="rect">
            <a:avLst/>
          </a:prstGeom>
          <a:noFill/>
          <a:ln>
            <a:noFill/>
          </a:ln>
        </p:spPr>
      </p:pic>
      <p:graphicFrame>
        <p:nvGraphicFramePr>
          <p:cNvPr id="2684" name="Google Shape;2684;g77d18fd548_0_1954"/>
          <p:cNvGraphicFramePr/>
          <p:nvPr/>
        </p:nvGraphicFramePr>
        <p:xfrm>
          <a:off x="2106659" y="2705226"/>
          <a:ext cx="3000000" cy="3000000"/>
        </p:xfrm>
        <a:graphic>
          <a:graphicData uri="http://schemas.openxmlformats.org/drawingml/2006/table">
            <a:tbl>
              <a:tblPr firstRow="1" bandRow="1">
                <a:noFill/>
                <a:tableStyleId>{51090DC7-589D-4A81-B85D-CAA0BD2AA9EF}</a:tableStyleId>
              </a:tblPr>
              <a:tblGrid>
                <a:gridCol w="3670675">
                  <a:extLst>
                    <a:ext uri="{9D8B030D-6E8A-4147-A177-3AD203B41FA5}">
                      <a16:colId xmlns:a16="http://schemas.microsoft.com/office/drawing/2014/main" val="20000"/>
                    </a:ext>
                  </a:extLst>
                </a:gridCol>
                <a:gridCol w="7166650">
                  <a:extLst>
                    <a:ext uri="{9D8B030D-6E8A-4147-A177-3AD203B41FA5}">
                      <a16:colId xmlns:a16="http://schemas.microsoft.com/office/drawing/2014/main" val="20001"/>
                    </a:ext>
                  </a:extLst>
                </a:gridCol>
              </a:tblGrid>
              <a:tr h="45360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Name, shorthand</a:t>
                      </a:r>
                      <a:endParaRPr sz="220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Description</a:t>
                      </a:r>
                      <a:endParaRPr sz="2200" u="none" strike="noStrike" cap="none">
                        <a:latin typeface="Open Sans"/>
                        <a:ea typeface="Open Sans"/>
                        <a:cs typeface="Open Sans"/>
                        <a:sym typeface="Open Sans"/>
                      </a:endParaRPr>
                    </a:p>
                  </a:txBody>
                  <a:tcPr marL="91450" marR="91450" marT="45725" marB="45725"/>
                </a:tc>
                <a:extLst>
                  <a:ext uri="{0D108BD9-81ED-4DB2-BD59-A6C34878D82A}">
                    <a16:rowId xmlns:a16="http://schemas.microsoft.com/office/drawing/2014/main" val="10000"/>
                  </a:ext>
                </a:extLst>
              </a:tr>
              <a:tr h="378375">
                <a:tc>
                  <a:txBody>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--all , -a</a:t>
                      </a:r>
                      <a:endParaRPr sz="2200" u="none" strike="noStrike" cap="none">
                        <a:solidFill>
                          <a:srgbClr val="3F3F3F"/>
                        </a:solidFill>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Removes all unused images, not just dangling ones</a:t>
                      </a:r>
                      <a:endParaRPr sz="2200" u="none" strike="noStrike" cap="none">
                        <a:solidFill>
                          <a:srgbClr val="3F3F3F"/>
                        </a:solidFill>
                        <a:latin typeface="Open Sans"/>
                        <a:ea typeface="Open Sans"/>
                        <a:cs typeface="Open Sans"/>
                        <a:sym typeface="Open Sans"/>
                      </a:endParaRPr>
                    </a:p>
                  </a:txBody>
                  <a:tcPr marL="91450" marR="91450" marT="45725" marB="45725"/>
                </a:tc>
                <a:extLst>
                  <a:ext uri="{0D108BD9-81ED-4DB2-BD59-A6C34878D82A}">
                    <a16:rowId xmlns:a16="http://schemas.microsoft.com/office/drawing/2014/main" val="10001"/>
                  </a:ext>
                </a:extLst>
              </a:tr>
              <a:tr h="378375">
                <a:tc>
                  <a:txBody>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--filter</a:t>
                      </a:r>
                      <a:endParaRPr sz="2200" u="none" strike="noStrike" cap="none">
                        <a:solidFill>
                          <a:srgbClr val="3F3F3F"/>
                        </a:solidFill>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Provides filter values (e.g. ‘until=</a:t>
                      </a:r>
                      <a:r>
                        <a:rPr lang="en-US" sz="2200" u="none" strike="noStrike" cap="none">
                          <a:solidFill>
                            <a:srgbClr val="3F3F3F"/>
                          </a:solidFill>
                          <a:latin typeface="Open Sans"/>
                          <a:ea typeface="Open Sans"/>
                          <a:cs typeface="Open Sans"/>
                          <a:sym typeface="Open Sans"/>
                        </a:rPr>
                        <a:t>')</a:t>
                      </a:r>
                      <a:endParaRPr sz="1400" u="none" strike="noStrike" cap="none"/>
                    </a:p>
                  </a:txBody>
                  <a:tcPr marL="91450" marR="91450" marT="45725" marB="45725"/>
                </a:tc>
                <a:extLst>
                  <a:ext uri="{0D108BD9-81ED-4DB2-BD59-A6C34878D82A}">
                    <a16:rowId xmlns:a16="http://schemas.microsoft.com/office/drawing/2014/main" val="10002"/>
                  </a:ext>
                </a:extLst>
              </a:tr>
              <a:tr h="378375">
                <a:tc>
                  <a:txBody>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--force , -f</a:t>
                      </a:r>
                      <a:endParaRPr sz="2200" u="none" strike="noStrike" cap="none">
                        <a:solidFill>
                          <a:srgbClr val="3F3F3F"/>
                        </a:solidFill>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Does not prompt for confirmation</a:t>
                      </a:r>
                      <a:endParaRPr sz="2200" u="none" strike="noStrike" cap="none">
                        <a:solidFill>
                          <a:srgbClr val="3F3F3F"/>
                        </a:solidFill>
                        <a:latin typeface="Open Sans"/>
                        <a:ea typeface="Open Sans"/>
                        <a:cs typeface="Open Sans"/>
                        <a:sym typeface="Open Sans"/>
                      </a:endParaRPr>
                    </a:p>
                  </a:txBody>
                  <a:tcPr marL="91450" marR="91450" marT="45725" marB="45725"/>
                </a:tc>
                <a:extLst>
                  <a:ext uri="{0D108BD9-81ED-4DB2-BD59-A6C34878D82A}">
                    <a16:rowId xmlns:a16="http://schemas.microsoft.com/office/drawing/2014/main" val="10003"/>
                  </a:ext>
                </a:extLst>
              </a:tr>
            </a:tbl>
          </a:graphicData>
        </a:graphic>
      </p:graphicFrame>
      <p:sp>
        <p:nvSpPr>
          <p:cNvPr id="2685" name="Google Shape;2685;g77d18fd548_0_1954"/>
          <p:cNvSpPr/>
          <p:nvPr/>
        </p:nvSpPr>
        <p:spPr>
          <a:xfrm>
            <a:off x="2106294" y="1638946"/>
            <a:ext cx="1977600" cy="5640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Options:</a:t>
            </a:r>
            <a:endParaRPr sz="2200" b="0" i="0" u="none" strike="noStrike" cap="none">
              <a:solidFill>
                <a:schemeClr val="lt1"/>
              </a:solidFill>
              <a:latin typeface="Open Sans"/>
              <a:ea typeface="Open Sans"/>
              <a:cs typeface="Open Sans"/>
              <a:sym typeface="Open Sans"/>
            </a:endParaRPr>
          </a:p>
        </p:txBody>
      </p:sp>
      <p:sp>
        <p:nvSpPr>
          <p:cNvPr id="2686" name="Google Shape;2686;g77d18fd548_0_1954"/>
          <p:cNvSpPr/>
          <p:nvPr/>
        </p:nvSpPr>
        <p:spPr>
          <a:xfrm>
            <a:off x="2124930" y="5407382"/>
            <a:ext cx="2747100" cy="5640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Parent Command</a:t>
            </a:r>
            <a:endParaRPr sz="2200" b="0" i="0" u="none" strike="noStrike" cap="none">
              <a:solidFill>
                <a:schemeClr val="lt1"/>
              </a:solidFill>
              <a:latin typeface="Open Sans"/>
              <a:ea typeface="Open Sans"/>
              <a:cs typeface="Open Sans"/>
              <a:sym typeface="Open Sans"/>
            </a:endParaRPr>
          </a:p>
        </p:txBody>
      </p:sp>
      <p:graphicFrame>
        <p:nvGraphicFramePr>
          <p:cNvPr id="2687" name="Google Shape;2687;g77d18fd548_0_1954"/>
          <p:cNvGraphicFramePr/>
          <p:nvPr/>
        </p:nvGraphicFramePr>
        <p:xfrm>
          <a:off x="2051239" y="6328192"/>
          <a:ext cx="3000000" cy="3000000"/>
        </p:xfrm>
        <a:graphic>
          <a:graphicData uri="http://schemas.openxmlformats.org/drawingml/2006/table">
            <a:tbl>
              <a:tblPr firstRow="1" bandRow="1">
                <a:noFill/>
                <a:tableStyleId>{51090DC7-589D-4A81-B85D-CAA0BD2AA9EF}</a:tableStyleId>
              </a:tblPr>
              <a:tblGrid>
                <a:gridCol w="3670675">
                  <a:extLst>
                    <a:ext uri="{9D8B030D-6E8A-4147-A177-3AD203B41FA5}">
                      <a16:colId xmlns:a16="http://schemas.microsoft.com/office/drawing/2014/main" val="20000"/>
                    </a:ext>
                  </a:extLst>
                </a:gridCol>
                <a:gridCol w="7166650">
                  <a:extLst>
                    <a:ext uri="{9D8B030D-6E8A-4147-A177-3AD203B41FA5}">
                      <a16:colId xmlns:a16="http://schemas.microsoft.com/office/drawing/2014/main" val="20001"/>
                    </a:ext>
                  </a:extLst>
                </a:gridCol>
              </a:tblGrid>
              <a:tr h="45360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Command</a:t>
                      </a:r>
                      <a:endParaRPr sz="220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Description</a:t>
                      </a:r>
                      <a:endParaRPr sz="2200" u="none" strike="noStrike" cap="none">
                        <a:latin typeface="Open Sans"/>
                        <a:ea typeface="Open Sans"/>
                        <a:cs typeface="Open Sans"/>
                        <a:sym typeface="Open Sans"/>
                      </a:endParaRPr>
                    </a:p>
                  </a:txBody>
                  <a:tcPr marL="91450" marR="91450" marT="45725" marB="45725"/>
                </a:tc>
                <a:extLst>
                  <a:ext uri="{0D108BD9-81ED-4DB2-BD59-A6C34878D82A}">
                    <a16:rowId xmlns:a16="http://schemas.microsoft.com/office/drawing/2014/main" val="10000"/>
                  </a:ext>
                </a:extLst>
              </a:tr>
              <a:tr h="378375">
                <a:tc>
                  <a:txBody>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--all , -a</a:t>
                      </a:r>
                      <a:endParaRPr sz="2200" u="none" strike="noStrike" cap="none">
                        <a:solidFill>
                          <a:srgbClr val="3F3F3F"/>
                        </a:solidFill>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Removes all unused images, not just dangling ones</a:t>
                      </a:r>
                      <a:endParaRPr sz="2200" u="none" strike="noStrike" cap="none">
                        <a:solidFill>
                          <a:srgbClr val="3F3F3F"/>
                        </a:solidFill>
                        <a:latin typeface="Open Sans"/>
                        <a:ea typeface="Open Sans"/>
                        <a:cs typeface="Open Sans"/>
                        <a:sym typeface="Open Sans"/>
                      </a:endParaRPr>
                    </a:p>
                  </a:txBody>
                  <a:tcPr marL="91450" marR="91450" marT="45725" marB="45725"/>
                </a:tc>
                <a:extLst>
                  <a:ext uri="{0D108BD9-81ED-4DB2-BD59-A6C34878D82A}">
                    <a16:rowId xmlns:a16="http://schemas.microsoft.com/office/drawing/2014/main" val="10001"/>
                  </a:ext>
                </a:extLst>
              </a:tr>
            </a:tbl>
          </a:graphicData>
        </a:graphic>
      </p:graphicFrame>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2692"/>
        <p:cNvGrpSpPr/>
        <p:nvPr/>
      </p:nvGrpSpPr>
      <p:grpSpPr>
        <a:xfrm>
          <a:off x="0" y="0"/>
          <a:ext cx="0" cy="0"/>
          <a:chOff x="0" y="0"/>
          <a:chExt cx="0" cy="0"/>
        </a:xfrm>
      </p:grpSpPr>
      <p:sp>
        <p:nvSpPr>
          <p:cNvPr id="2693" name="Google Shape;2693;g77d18fd548_0_1964"/>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Prune Containers</a:t>
            </a:r>
            <a:endParaRPr/>
          </a:p>
        </p:txBody>
      </p:sp>
      <p:pic>
        <p:nvPicPr>
          <p:cNvPr id="2694" name="Google Shape;2694;g77d18fd548_0_1964"/>
          <p:cNvPicPr preferRelativeResize="0"/>
          <p:nvPr/>
        </p:nvPicPr>
        <p:blipFill rotWithShape="1">
          <a:blip r:embed="rId3">
            <a:alphaModFix/>
          </a:blip>
          <a:srcRect/>
          <a:stretch/>
        </p:blipFill>
        <p:spPr>
          <a:xfrm>
            <a:off x="5669601" y="607891"/>
            <a:ext cx="4916804" cy="481699"/>
          </a:xfrm>
          <a:prstGeom prst="rect">
            <a:avLst/>
          </a:prstGeom>
          <a:noFill/>
          <a:ln>
            <a:noFill/>
          </a:ln>
        </p:spPr>
      </p:pic>
      <p:sp>
        <p:nvSpPr>
          <p:cNvPr id="2695" name="Google Shape;2695;g77d18fd548_0_1964"/>
          <p:cNvSpPr/>
          <p:nvPr/>
        </p:nvSpPr>
        <p:spPr>
          <a:xfrm>
            <a:off x="1989950" y="2248887"/>
            <a:ext cx="12276000" cy="10926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When the user stops a container, it is not automatically removed. To see all containers on the Docker host, including stopped containers, use </a:t>
            </a:r>
            <a:r>
              <a:rPr lang="en-US" sz="2200" b="1" i="0" u="none" strike="noStrike" cap="none">
                <a:solidFill>
                  <a:srgbClr val="3F3F3F"/>
                </a:solidFill>
                <a:latin typeface="Open Sans"/>
                <a:ea typeface="Open Sans"/>
                <a:cs typeface="Open Sans"/>
                <a:sym typeface="Open Sans"/>
              </a:rPr>
              <a:t>docker ps -a</a:t>
            </a:r>
            <a:r>
              <a:rPr lang="en-US" sz="2200" b="0" i="0" u="none" strike="noStrike" cap="none">
                <a:solidFill>
                  <a:srgbClr val="3F3F3F"/>
                </a:solidFill>
                <a:latin typeface="Open Sans"/>
                <a:ea typeface="Open Sans"/>
                <a:cs typeface="Open Sans"/>
                <a:sym typeface="Open Sans"/>
              </a:rPr>
              <a:t>. </a:t>
            </a:r>
            <a:endParaRPr sz="2200" b="0" i="0" u="none" strike="noStrike" cap="none">
              <a:solidFill>
                <a:srgbClr val="3F3F3F"/>
              </a:solidFill>
              <a:latin typeface="Open Sans"/>
              <a:ea typeface="Open Sans"/>
              <a:cs typeface="Open Sans"/>
              <a:sym typeface="Open Sans"/>
            </a:endParaRPr>
          </a:p>
        </p:txBody>
      </p:sp>
      <p:sp>
        <p:nvSpPr>
          <p:cNvPr id="2696" name="Google Shape;2696;g77d18fd548_0_1964"/>
          <p:cNvSpPr/>
          <p:nvPr/>
        </p:nvSpPr>
        <p:spPr>
          <a:xfrm>
            <a:off x="1989953" y="4527641"/>
            <a:ext cx="12276000" cy="20460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697" name="Google Shape;2697;g77d18fd548_0_1964"/>
          <p:cNvSpPr/>
          <p:nvPr/>
        </p:nvSpPr>
        <p:spPr>
          <a:xfrm>
            <a:off x="2421070" y="5339834"/>
            <a:ext cx="9552600" cy="952200"/>
          </a:xfrm>
          <a:prstGeom prst="roundRect">
            <a:avLst>
              <a:gd name="adj" fmla="val 11839"/>
            </a:avLst>
          </a:prstGeom>
          <a:solidFill>
            <a:srgbClr val="EBF2F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 docker container prune</a:t>
            </a:r>
            <a:endParaRPr sz="2200" b="0" i="0" u="none" strike="noStrike" cap="none">
              <a:solidFill>
                <a:srgbClr val="3F3F3F"/>
              </a:solidFill>
              <a:latin typeface="Open Sans"/>
              <a:ea typeface="Open Sans"/>
              <a:cs typeface="Open Sans"/>
              <a:sym typeface="Open Sans"/>
            </a:endParaRPr>
          </a:p>
        </p:txBody>
      </p:sp>
      <p:sp>
        <p:nvSpPr>
          <p:cNvPr id="2698" name="Google Shape;2698;g77d18fd548_0_1964"/>
          <p:cNvSpPr txBox="1"/>
          <p:nvPr/>
        </p:nvSpPr>
        <p:spPr>
          <a:xfrm>
            <a:off x="2382975" y="4705350"/>
            <a:ext cx="100560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user can use the following command to remove unused containers:</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2703"/>
        <p:cNvGrpSpPr/>
        <p:nvPr/>
      </p:nvGrpSpPr>
      <p:grpSpPr>
        <a:xfrm>
          <a:off x="0" y="0"/>
          <a:ext cx="0" cy="0"/>
          <a:chOff x="0" y="0"/>
          <a:chExt cx="0" cy="0"/>
        </a:xfrm>
      </p:grpSpPr>
      <p:sp>
        <p:nvSpPr>
          <p:cNvPr id="2704" name="Google Shape;2704;p82"/>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Inspect, Remove, and Prune Images</a:t>
            </a:r>
            <a:endParaRPr sz="2800"/>
          </a:p>
        </p:txBody>
      </p:sp>
      <p:sp>
        <p:nvSpPr>
          <p:cNvPr id="2705" name="Google Shape;2705;p82"/>
          <p:cNvSpPr txBox="1">
            <a:spLocks noGrp="1"/>
          </p:cNvSpPr>
          <p:nvPr>
            <p:ph type="body" idx="1"/>
          </p:nvPr>
        </p:nvSpPr>
        <p:spPr>
          <a:xfrm>
            <a:off x="1902100" y="2283675"/>
            <a:ext cx="12451800" cy="5954100"/>
          </a:xfrm>
          <a:prstGeom prst="rect">
            <a:avLst/>
          </a:prstGeom>
          <a:noFill/>
          <a:ln>
            <a:noFill/>
          </a:ln>
        </p:spPr>
        <p:txBody>
          <a:bodyPr spcFirstLastPara="1" wrap="square" lIns="91425" tIns="0" rIns="91425" bIns="0" anchor="t" anchorCtr="0">
            <a:noAutofit/>
          </a:bodyPr>
          <a:lstStyle/>
          <a:p>
            <a:pPr marL="0" lvl="0" indent="0" algn="l" rtl="0">
              <a:lnSpc>
                <a:spcPct val="150000"/>
              </a:lnSpc>
              <a:spcBef>
                <a:spcPts val="1000"/>
              </a:spcBef>
              <a:spcAft>
                <a:spcPts val="0"/>
              </a:spcAft>
              <a:buClr>
                <a:schemeClr val="dk1"/>
              </a:buClr>
              <a:buSzPts val="1100"/>
              <a:buFont typeface="Arial"/>
              <a:buNone/>
            </a:pPr>
            <a:r>
              <a:rPr lang="en-US" sz="2200" b="1"/>
              <a:t>Problem Statement:</a:t>
            </a:r>
            <a:r>
              <a:rPr lang="en-US" sz="2200"/>
              <a:t> Your manager has requested you to inspect and remove an image if it is not being used. The manager also wants you to prune all dangling images to free up any unwanted space.</a:t>
            </a:r>
            <a:endParaRPr sz="2200"/>
          </a:p>
          <a:p>
            <a:pPr marL="0" lvl="0" indent="0" algn="l" rtl="0">
              <a:lnSpc>
                <a:spcPct val="90000"/>
              </a:lnSpc>
              <a:spcBef>
                <a:spcPts val="1000"/>
              </a:spcBef>
              <a:spcAft>
                <a:spcPts val="0"/>
              </a:spcAft>
              <a:buClr>
                <a:schemeClr val="dk1"/>
              </a:buClr>
              <a:buSzPts val="1100"/>
              <a:buFont typeface="Arial"/>
              <a:buNone/>
            </a:pPr>
            <a:endParaRPr sz="2200"/>
          </a:p>
          <a:p>
            <a:pPr marL="0" lvl="0" indent="0" algn="l" rtl="0">
              <a:lnSpc>
                <a:spcPct val="150000"/>
              </a:lnSpc>
              <a:spcBef>
                <a:spcPts val="1000"/>
              </a:spcBef>
              <a:spcAft>
                <a:spcPts val="0"/>
              </a:spcAft>
              <a:buClr>
                <a:schemeClr val="dk1"/>
              </a:buClr>
              <a:buSzPts val="1100"/>
              <a:buFont typeface="Arial"/>
              <a:buNone/>
            </a:pPr>
            <a:r>
              <a:rPr lang="en-US" sz="2200" b="1"/>
              <a:t>Steps to Perform:</a:t>
            </a:r>
            <a:endParaRPr sz="2200" b="1"/>
          </a:p>
          <a:p>
            <a:pPr marL="457200" lvl="0" indent="-368300" algn="l" rtl="0">
              <a:lnSpc>
                <a:spcPct val="150000"/>
              </a:lnSpc>
              <a:spcBef>
                <a:spcPts val="1000"/>
              </a:spcBef>
              <a:spcAft>
                <a:spcPts val="0"/>
              </a:spcAft>
              <a:buSzPts val="2200"/>
              <a:buFont typeface="Open Sans"/>
              <a:buAutoNum type="arabicPeriod"/>
            </a:pPr>
            <a:r>
              <a:rPr lang="en-US" sz="2200"/>
              <a:t>Pull an image from </a:t>
            </a:r>
            <a:r>
              <a:rPr lang="en-US" sz="2200" i="1"/>
              <a:t>Docker Hub</a:t>
            </a:r>
            <a:r>
              <a:rPr lang="en-US" sz="2200"/>
              <a:t>.</a:t>
            </a:r>
            <a:endParaRPr sz="2200"/>
          </a:p>
          <a:p>
            <a:pPr marL="457200" lvl="0" indent="-368300" algn="l" rtl="0">
              <a:lnSpc>
                <a:spcPct val="150000"/>
              </a:lnSpc>
              <a:spcBef>
                <a:spcPts val="0"/>
              </a:spcBef>
              <a:spcAft>
                <a:spcPts val="0"/>
              </a:spcAft>
              <a:buSzPts val="2200"/>
              <a:buFont typeface="Open Sans"/>
              <a:buAutoNum type="arabicPeriod"/>
            </a:pPr>
            <a:r>
              <a:rPr lang="en-US" sz="2200"/>
              <a:t>Inspect the image for details such as </a:t>
            </a:r>
            <a:r>
              <a:rPr lang="en-US" sz="2200" i="1"/>
              <a:t>ID and ContainerConfig.</a:t>
            </a:r>
            <a:endParaRPr sz="2200"/>
          </a:p>
          <a:p>
            <a:pPr marL="457200" lvl="0" indent="-368300" algn="l" rtl="0">
              <a:lnSpc>
                <a:spcPct val="150000"/>
              </a:lnSpc>
              <a:spcBef>
                <a:spcPts val="0"/>
              </a:spcBef>
              <a:spcAft>
                <a:spcPts val="0"/>
              </a:spcAft>
              <a:buSzPts val="2200"/>
              <a:buFont typeface="Open Sans"/>
              <a:buAutoNum type="arabicPeriod"/>
            </a:pPr>
            <a:r>
              <a:rPr lang="en-US" sz="2200"/>
              <a:t>List the Docker images and copy the image ID of the image to be removed.</a:t>
            </a:r>
            <a:endParaRPr sz="2200"/>
          </a:p>
          <a:p>
            <a:pPr marL="457200" lvl="0" indent="-368300" algn="l" rtl="0">
              <a:lnSpc>
                <a:spcPct val="150000"/>
              </a:lnSpc>
              <a:spcBef>
                <a:spcPts val="0"/>
              </a:spcBef>
              <a:spcAft>
                <a:spcPts val="0"/>
              </a:spcAft>
              <a:buSzPts val="2200"/>
              <a:buFont typeface="Open Sans"/>
              <a:buAutoNum type="arabicPeriod"/>
            </a:pPr>
            <a:r>
              <a:rPr lang="en-US" sz="2200"/>
              <a:t>Remove the image using remove command. Use </a:t>
            </a:r>
            <a:r>
              <a:rPr lang="en-US" sz="2200" i="1"/>
              <a:t>--force</a:t>
            </a:r>
            <a:r>
              <a:rPr lang="en-US" sz="2200"/>
              <a:t> flag if required.</a:t>
            </a:r>
            <a:endParaRPr sz="2200"/>
          </a:p>
          <a:p>
            <a:pPr marL="457200" lvl="0" indent="-368300" algn="l" rtl="0">
              <a:lnSpc>
                <a:spcPct val="150000"/>
              </a:lnSpc>
              <a:spcBef>
                <a:spcPts val="0"/>
              </a:spcBef>
              <a:spcAft>
                <a:spcPts val="0"/>
              </a:spcAft>
              <a:buSzPts val="2200"/>
              <a:buFont typeface="Open Sans"/>
              <a:buAutoNum type="arabicPeriod"/>
            </a:pPr>
            <a:r>
              <a:rPr lang="en-US" sz="2200"/>
              <a:t>Use the </a:t>
            </a:r>
            <a:r>
              <a:rPr lang="en-US" sz="2200" i="1"/>
              <a:t>prune </a:t>
            </a:r>
            <a:r>
              <a:rPr lang="en-US" sz="2200"/>
              <a:t>command to remove all unused or dangling images.</a:t>
            </a:r>
            <a:endParaRPr sz="2200"/>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98"/>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Pull and Delete an Image</a:t>
            </a:r>
            <a:endParaRPr sz="2800"/>
          </a:p>
        </p:txBody>
      </p:sp>
      <p:sp>
        <p:nvSpPr>
          <p:cNvPr id="2712" name="Google Shape;2712;p98"/>
          <p:cNvSpPr txBox="1">
            <a:spLocks noGrp="1"/>
          </p:cNvSpPr>
          <p:nvPr>
            <p:ph type="body" idx="1"/>
          </p:nvPr>
        </p:nvSpPr>
        <p:spPr>
          <a:xfrm>
            <a:off x="1902100" y="2363476"/>
            <a:ext cx="12451800" cy="6061800"/>
          </a:xfrm>
          <a:prstGeom prst="rect">
            <a:avLst/>
          </a:prstGeom>
          <a:noFill/>
          <a:ln>
            <a:noFill/>
          </a:ln>
        </p:spPr>
        <p:txBody>
          <a:bodyPr spcFirstLastPara="1" wrap="square" lIns="91425" tIns="0" rIns="91425" bIns="0" anchor="t" anchorCtr="0">
            <a:noAutofit/>
          </a:bodyPr>
          <a:lstStyle/>
          <a:p>
            <a:pPr marL="0" lvl="0" indent="0" algn="l" rtl="0">
              <a:lnSpc>
                <a:spcPct val="150000"/>
              </a:lnSpc>
              <a:spcBef>
                <a:spcPts val="1000"/>
              </a:spcBef>
              <a:spcAft>
                <a:spcPts val="0"/>
              </a:spcAft>
              <a:buSzPts val="1100"/>
              <a:buNone/>
            </a:pPr>
            <a:r>
              <a:rPr lang="en-US" sz="2200" b="1"/>
              <a:t>Problem Statement:</a:t>
            </a:r>
            <a:r>
              <a:rPr lang="en-US" sz="2200"/>
              <a:t> You are working on a project and require a base image that can be pulled from Docker Hub. You must also delete the image once its purpose is complete.</a:t>
            </a:r>
            <a:endParaRPr sz="2200"/>
          </a:p>
          <a:p>
            <a:pPr marL="0" lvl="0" indent="0" algn="l" rtl="0">
              <a:lnSpc>
                <a:spcPct val="100000"/>
              </a:lnSpc>
              <a:spcBef>
                <a:spcPts val="1000"/>
              </a:spcBef>
              <a:spcAft>
                <a:spcPts val="0"/>
              </a:spcAft>
              <a:buSzPts val="1100"/>
              <a:buNone/>
            </a:pPr>
            <a:endParaRPr sz="2200"/>
          </a:p>
          <a:p>
            <a:pPr marL="0" lvl="0" indent="0" algn="l" rtl="0">
              <a:lnSpc>
                <a:spcPct val="150000"/>
              </a:lnSpc>
              <a:spcBef>
                <a:spcPts val="1000"/>
              </a:spcBef>
              <a:spcAft>
                <a:spcPts val="0"/>
              </a:spcAft>
              <a:buSzPts val="1100"/>
              <a:buNone/>
            </a:pPr>
            <a:r>
              <a:rPr lang="en-US" sz="2200" b="1"/>
              <a:t>Steps to Perform:</a:t>
            </a:r>
            <a:endParaRPr sz="2200" b="1"/>
          </a:p>
          <a:p>
            <a:pPr marL="457200" lvl="0" indent="-368300" algn="l" rtl="0">
              <a:lnSpc>
                <a:spcPct val="150000"/>
              </a:lnSpc>
              <a:spcBef>
                <a:spcPts val="1000"/>
              </a:spcBef>
              <a:spcAft>
                <a:spcPts val="0"/>
              </a:spcAft>
              <a:buSzPts val="2200"/>
              <a:buFont typeface="Open Sans"/>
              <a:buAutoNum type="arabicPeriod"/>
            </a:pPr>
            <a:r>
              <a:rPr lang="en-US" sz="2200"/>
              <a:t>Pull the </a:t>
            </a:r>
            <a:r>
              <a:rPr lang="en-US" sz="2200" i="1"/>
              <a:t>ubuntu:14.04</a:t>
            </a:r>
            <a:r>
              <a:rPr lang="en-US" sz="2200"/>
              <a:t> image from Dockerhub or using the </a:t>
            </a:r>
            <a:r>
              <a:rPr lang="en-US" sz="2200" i="1"/>
              <a:t>Digest</a:t>
            </a:r>
            <a:r>
              <a:rPr lang="en-US" sz="2200"/>
              <a:t>.</a:t>
            </a:r>
            <a:endParaRPr sz="2200"/>
          </a:p>
          <a:p>
            <a:pPr marL="457200" lvl="0" indent="-368300" algn="l" rtl="0">
              <a:lnSpc>
                <a:spcPct val="150000"/>
              </a:lnSpc>
              <a:spcBef>
                <a:spcPts val="0"/>
              </a:spcBef>
              <a:spcAft>
                <a:spcPts val="0"/>
              </a:spcAft>
              <a:buSzPts val="2200"/>
              <a:buFont typeface="Open Sans"/>
              <a:buAutoNum type="arabicPeriod"/>
            </a:pPr>
            <a:r>
              <a:rPr lang="en-US" sz="2200"/>
              <a:t>Tag the image so that it points to your registry.</a:t>
            </a:r>
            <a:endParaRPr sz="2200"/>
          </a:p>
          <a:p>
            <a:pPr marL="457200" lvl="0" indent="-368300" algn="l" rtl="0">
              <a:lnSpc>
                <a:spcPct val="150000"/>
              </a:lnSpc>
              <a:spcBef>
                <a:spcPts val="0"/>
              </a:spcBef>
              <a:spcAft>
                <a:spcPts val="0"/>
              </a:spcAft>
              <a:buSzPts val="2200"/>
              <a:buFont typeface="Open Sans"/>
              <a:buAutoNum type="arabicPeriod"/>
            </a:pPr>
            <a:r>
              <a:rPr lang="en-US" sz="2200"/>
              <a:t>Push the image to your local registry and delete the local-cache.</a:t>
            </a:r>
            <a:endParaRPr sz="2200"/>
          </a:p>
          <a:p>
            <a:pPr marL="457200" lvl="0" indent="-368300" algn="l" rtl="0">
              <a:lnSpc>
                <a:spcPct val="150000"/>
              </a:lnSpc>
              <a:spcBef>
                <a:spcPts val="0"/>
              </a:spcBef>
              <a:spcAft>
                <a:spcPts val="0"/>
              </a:spcAft>
              <a:buSzPts val="2200"/>
              <a:buFont typeface="Open Sans"/>
              <a:buAutoNum type="arabicPeriod"/>
            </a:pPr>
            <a:r>
              <a:rPr lang="en-US" sz="2200"/>
              <a:t>Pull the image from your registry and use it wherever needed.</a:t>
            </a:r>
            <a:endParaRPr sz="2200"/>
          </a:p>
          <a:p>
            <a:pPr marL="457200" lvl="0" indent="-368300" algn="l" rtl="0">
              <a:lnSpc>
                <a:spcPct val="150000"/>
              </a:lnSpc>
              <a:spcBef>
                <a:spcPts val="0"/>
              </a:spcBef>
              <a:spcAft>
                <a:spcPts val="0"/>
              </a:spcAft>
              <a:buSzPts val="2200"/>
              <a:buFont typeface="Open Sans"/>
              <a:buAutoNum type="arabicPeriod"/>
            </a:pPr>
            <a:r>
              <a:rPr lang="en-US" sz="2200"/>
              <a:t>List all the images and delete the </a:t>
            </a:r>
            <a:r>
              <a:rPr lang="en-US" sz="2200" i="1"/>
              <a:t>untagged </a:t>
            </a:r>
            <a:r>
              <a:rPr lang="en-US" sz="2200"/>
              <a:t>or </a:t>
            </a:r>
            <a:r>
              <a:rPr lang="en-US" sz="2200" i="1"/>
              <a:t>dangling </a:t>
            </a:r>
            <a:r>
              <a:rPr lang="en-US" sz="2200"/>
              <a:t>images.</a:t>
            </a:r>
            <a:endParaRPr sz="2200"/>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2716"/>
        <p:cNvGrpSpPr/>
        <p:nvPr/>
      </p:nvGrpSpPr>
      <p:grpSpPr>
        <a:xfrm>
          <a:off x="0" y="0"/>
          <a:ext cx="0" cy="0"/>
          <a:chOff x="0" y="0"/>
          <a:chExt cx="0" cy="0"/>
        </a:xfrm>
      </p:grpSpPr>
      <p:sp>
        <p:nvSpPr>
          <p:cNvPr id="2717" name="Google Shape;2717;p99"/>
          <p:cNvSpPr txBox="1">
            <a:spLocks noGrp="1"/>
          </p:cNvSpPr>
          <p:nvPr>
            <p:ph type="body" idx="1"/>
          </p:nvPr>
        </p:nvSpPr>
        <p:spPr>
          <a:xfrm>
            <a:off x="1470675" y="1975775"/>
            <a:ext cx="9926400" cy="6780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2200">
                <a:solidFill>
                  <a:srgbClr val="434343"/>
                </a:solidFill>
              </a:rPr>
              <a:t>Images are created by Dockerfile where each instruction on the Dockerfile adds a layer to the image.</a:t>
            </a:r>
            <a:endParaRPr sz="2200">
              <a:solidFill>
                <a:srgbClr val="434343"/>
              </a:solidFill>
            </a:endParaRPr>
          </a:p>
        </p:txBody>
      </p:sp>
      <p:sp>
        <p:nvSpPr>
          <p:cNvPr id="2718" name="Google Shape;2718;p99"/>
          <p:cNvSpPr txBox="1">
            <a:spLocks noGrp="1"/>
          </p:cNvSpPr>
          <p:nvPr>
            <p:ph type="body" idx="3"/>
          </p:nvPr>
        </p:nvSpPr>
        <p:spPr>
          <a:xfrm>
            <a:off x="1470675" y="4322475"/>
            <a:ext cx="9326700" cy="8358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800"/>
              </a:spcBef>
              <a:spcAft>
                <a:spcPts val="800"/>
              </a:spcAft>
              <a:buClr>
                <a:schemeClr val="dk1"/>
              </a:buClr>
              <a:buSzPts val="1100"/>
              <a:buFont typeface="Arial"/>
              <a:buNone/>
            </a:pPr>
            <a:r>
              <a:rPr lang="en-US" sz="2200">
                <a:solidFill>
                  <a:srgbClr val="434343"/>
                </a:solidFill>
              </a:rPr>
              <a:t>Docker Hub requires zero maintenance and provides a free-to-use and hosted Registry.</a:t>
            </a:r>
            <a:endParaRPr sz="2200">
              <a:solidFill>
                <a:srgbClr val="434343"/>
              </a:solidFill>
            </a:endParaRPr>
          </a:p>
        </p:txBody>
      </p:sp>
      <p:sp>
        <p:nvSpPr>
          <p:cNvPr id="2719" name="Google Shape;2719;p99"/>
          <p:cNvSpPr txBox="1">
            <a:spLocks noGrp="1"/>
          </p:cNvSpPr>
          <p:nvPr>
            <p:ph type="body" idx="2"/>
          </p:nvPr>
        </p:nvSpPr>
        <p:spPr>
          <a:xfrm>
            <a:off x="1470675" y="3072925"/>
            <a:ext cx="9482400" cy="7539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2200">
                <a:solidFill>
                  <a:srgbClr val="434343"/>
                </a:solidFill>
              </a:rPr>
              <a:t>Images are flattened first by creating a container from the desired image. The container is then exported to a tarball and import back.</a:t>
            </a:r>
            <a:endParaRPr sz="2200">
              <a:solidFill>
                <a:srgbClr val="434343"/>
              </a:solidFill>
            </a:endParaRPr>
          </a:p>
        </p:txBody>
      </p:sp>
      <p:sp>
        <p:nvSpPr>
          <p:cNvPr id="2720" name="Google Shape;2720;p99"/>
          <p:cNvSpPr txBox="1">
            <a:spLocks noGrp="1"/>
          </p:cNvSpPr>
          <p:nvPr>
            <p:ph type="body" idx="4"/>
          </p:nvPr>
        </p:nvSpPr>
        <p:spPr>
          <a:xfrm>
            <a:off x="1470676" y="5495800"/>
            <a:ext cx="8775300" cy="5487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800"/>
              </a:spcBef>
              <a:spcAft>
                <a:spcPts val="800"/>
              </a:spcAft>
              <a:buClr>
                <a:schemeClr val="dk1"/>
              </a:buClr>
              <a:buSzPts val="1100"/>
              <a:buFont typeface="Arial"/>
              <a:buNone/>
            </a:pPr>
            <a:r>
              <a:rPr lang="en-US" sz="2200"/>
              <a:t>Docker push helps store the images to the registry and docker pull helps access those images. </a:t>
            </a:r>
            <a:endParaRPr sz="2200"/>
          </a:p>
        </p:txBody>
      </p:sp>
      <p:pic>
        <p:nvPicPr>
          <p:cNvPr id="2721" name="Google Shape;2721;p99"/>
          <p:cNvPicPr preferRelativeResize="0"/>
          <p:nvPr/>
        </p:nvPicPr>
        <p:blipFill rotWithShape="1">
          <a:blip r:embed="rId3">
            <a:alphaModFix/>
          </a:blip>
          <a:srcRect/>
          <a:stretch/>
        </p:blipFill>
        <p:spPr>
          <a:xfrm>
            <a:off x="718944" y="2021498"/>
            <a:ext cx="457200" cy="457200"/>
          </a:xfrm>
          <a:prstGeom prst="rect">
            <a:avLst/>
          </a:prstGeom>
          <a:noFill/>
          <a:ln>
            <a:noFill/>
          </a:ln>
        </p:spPr>
      </p:pic>
      <p:pic>
        <p:nvPicPr>
          <p:cNvPr id="2722" name="Google Shape;2722;p99"/>
          <p:cNvPicPr preferRelativeResize="0"/>
          <p:nvPr/>
        </p:nvPicPr>
        <p:blipFill rotWithShape="1">
          <a:blip r:embed="rId3">
            <a:alphaModFix/>
          </a:blip>
          <a:srcRect/>
          <a:stretch/>
        </p:blipFill>
        <p:spPr>
          <a:xfrm>
            <a:off x="718943" y="3212077"/>
            <a:ext cx="457200" cy="457200"/>
          </a:xfrm>
          <a:prstGeom prst="rect">
            <a:avLst/>
          </a:prstGeom>
          <a:noFill/>
          <a:ln>
            <a:noFill/>
          </a:ln>
        </p:spPr>
      </p:pic>
      <p:pic>
        <p:nvPicPr>
          <p:cNvPr id="2723" name="Google Shape;2723;p99"/>
          <p:cNvPicPr preferRelativeResize="0"/>
          <p:nvPr/>
        </p:nvPicPr>
        <p:blipFill rotWithShape="1">
          <a:blip r:embed="rId3">
            <a:alphaModFix/>
          </a:blip>
          <a:srcRect/>
          <a:stretch/>
        </p:blipFill>
        <p:spPr>
          <a:xfrm>
            <a:off x="718942" y="4404774"/>
            <a:ext cx="457200" cy="457200"/>
          </a:xfrm>
          <a:prstGeom prst="rect">
            <a:avLst/>
          </a:prstGeom>
          <a:noFill/>
          <a:ln>
            <a:noFill/>
          </a:ln>
        </p:spPr>
      </p:pic>
      <p:pic>
        <p:nvPicPr>
          <p:cNvPr id="2724" name="Google Shape;2724;p99"/>
          <p:cNvPicPr preferRelativeResize="0"/>
          <p:nvPr/>
        </p:nvPicPr>
        <p:blipFill rotWithShape="1">
          <a:blip r:embed="rId3">
            <a:alphaModFix/>
          </a:blip>
          <a:srcRect/>
          <a:stretch/>
        </p:blipFill>
        <p:spPr>
          <a:xfrm>
            <a:off x="718941" y="5598558"/>
            <a:ext cx="457200" cy="457200"/>
          </a:xfrm>
          <a:prstGeom prst="rect">
            <a:avLst/>
          </a:prstGeom>
          <a:noFill/>
          <a:ln>
            <a:noFill/>
          </a:ln>
        </p:spPr>
      </p:pic>
      <p:sp>
        <p:nvSpPr>
          <p:cNvPr id="2725" name="Google Shape;2725;p99"/>
          <p:cNvSpPr txBox="1">
            <a:spLocks noGrp="1"/>
          </p:cNvSpPr>
          <p:nvPr>
            <p:ph type="body" idx="4"/>
          </p:nvPr>
        </p:nvSpPr>
        <p:spPr>
          <a:xfrm>
            <a:off x="1470675" y="6792325"/>
            <a:ext cx="8528700" cy="7389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800"/>
              </a:spcBef>
              <a:spcAft>
                <a:spcPts val="800"/>
              </a:spcAft>
              <a:buClr>
                <a:schemeClr val="dk1"/>
              </a:buClr>
              <a:buSzPts val="1100"/>
              <a:buFont typeface="Arial"/>
              <a:buNone/>
            </a:pPr>
            <a:r>
              <a:rPr lang="en-US" sz="2200"/>
              <a:t>Docker Content Trust tags the images with a digital signature to identify the integrity of the images.</a:t>
            </a:r>
            <a:endParaRPr sz="2200"/>
          </a:p>
        </p:txBody>
      </p:sp>
      <p:pic>
        <p:nvPicPr>
          <p:cNvPr id="2726" name="Google Shape;2726;p99"/>
          <p:cNvPicPr preferRelativeResize="0"/>
          <p:nvPr/>
        </p:nvPicPr>
        <p:blipFill rotWithShape="1">
          <a:blip r:embed="rId3">
            <a:alphaModFix/>
          </a:blip>
          <a:srcRect/>
          <a:stretch/>
        </p:blipFill>
        <p:spPr>
          <a:xfrm>
            <a:off x="718941" y="6856983"/>
            <a:ext cx="457200" cy="45720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2730"/>
        <p:cNvGrpSpPr/>
        <p:nvPr/>
      </p:nvGrpSpPr>
      <p:grpSpPr>
        <a:xfrm>
          <a:off x="0" y="0"/>
          <a:ext cx="0" cy="0"/>
          <a:chOff x="0" y="0"/>
          <a:chExt cx="0" cy="0"/>
        </a:xfrm>
      </p:grpSpPr>
      <p:pic>
        <p:nvPicPr>
          <p:cNvPr id="2731" name="Google Shape;2731;p100"/>
          <p:cNvPicPr preferRelativeResize="0"/>
          <p:nvPr/>
        </p:nvPicPr>
        <p:blipFill rotWithShape="1">
          <a:blip r:embed="rId3">
            <a:alphaModFix/>
          </a:blip>
          <a:srcRect/>
          <a:stretch/>
        </p:blipFill>
        <p:spPr>
          <a:xfrm>
            <a:off x="4850138" y="-766586"/>
            <a:ext cx="6555739" cy="642265"/>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sp>
        <p:nvSpPr>
          <p:cNvPr id="2736" name="Google Shape;2736;p101"/>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SzPts val="2800"/>
              <a:buNone/>
            </a:pPr>
            <a:r>
              <a:rPr lang="en-US">
                <a:solidFill>
                  <a:schemeClr val="dk1"/>
                </a:solidFill>
                <a:highlight>
                  <a:schemeClr val="lt1"/>
                </a:highlight>
              </a:rPr>
              <a:t>What is Docker Content Trust used for?</a:t>
            </a:r>
            <a:endParaRPr>
              <a:solidFill>
                <a:schemeClr val="dk1"/>
              </a:solidFill>
              <a:highlight>
                <a:srgbClr val="FFFFFF"/>
              </a:highlight>
            </a:endParaRPr>
          </a:p>
        </p:txBody>
      </p:sp>
      <p:sp>
        <p:nvSpPr>
          <p:cNvPr id="2737" name="Google Shape;2737;p101"/>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Only trust the contents of the images based on the whitelisted set of packages.</a:t>
            </a:r>
            <a:endParaRPr>
              <a:solidFill>
                <a:srgbClr val="434343"/>
              </a:solidFill>
            </a:endParaRPr>
          </a:p>
        </p:txBody>
      </p:sp>
      <p:sp>
        <p:nvSpPr>
          <p:cNvPr id="2738" name="Google Shape;2738;p101"/>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Trust all the IP addresses belonging to the network of the host.</a:t>
            </a:r>
            <a:endParaRPr>
              <a:solidFill>
                <a:srgbClr val="434343"/>
              </a:solidFill>
            </a:endParaRPr>
          </a:p>
        </p:txBody>
      </p:sp>
      <p:sp>
        <p:nvSpPr>
          <p:cNvPr id="2739" name="Google Shape;2739;p101"/>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Only trust images which are signed by a trusted signature.</a:t>
            </a:r>
            <a:endParaRPr>
              <a:solidFill>
                <a:srgbClr val="434343"/>
              </a:solidFill>
            </a:endParaRPr>
          </a:p>
        </p:txBody>
      </p:sp>
      <p:sp>
        <p:nvSpPr>
          <p:cNvPr id="2740" name="Google Shape;2740;p101"/>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Trust all the content of images coming from a verified docker registry.</a:t>
            </a:r>
            <a:endParaRPr>
              <a:solidFill>
                <a:srgbClr val="434343"/>
              </a:solidFill>
            </a:endParaRPr>
          </a:p>
        </p:txBody>
      </p:sp>
      <p:sp>
        <p:nvSpPr>
          <p:cNvPr id="2741" name="Google Shape;2741;p101"/>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1</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2745"/>
        <p:cNvGrpSpPr/>
        <p:nvPr/>
      </p:nvGrpSpPr>
      <p:grpSpPr>
        <a:xfrm>
          <a:off x="0" y="0"/>
          <a:ext cx="0" cy="0"/>
          <a:chOff x="0" y="0"/>
          <a:chExt cx="0" cy="0"/>
        </a:xfrm>
      </p:grpSpPr>
      <p:sp>
        <p:nvSpPr>
          <p:cNvPr id="2746" name="Google Shape;2746;p102"/>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Clr>
                <a:schemeClr val="dk1"/>
              </a:buClr>
              <a:buSzPts val="2800"/>
              <a:buFont typeface="Arial"/>
              <a:buNone/>
            </a:pPr>
            <a:r>
              <a:rPr lang="en-US">
                <a:solidFill>
                  <a:schemeClr val="dk1"/>
                </a:solidFill>
                <a:highlight>
                  <a:srgbClr val="FFFFFF"/>
                </a:highlight>
              </a:rPr>
              <a:t>What is Docker Content Trust used for?</a:t>
            </a:r>
            <a:endParaRPr/>
          </a:p>
        </p:txBody>
      </p:sp>
      <p:sp>
        <p:nvSpPr>
          <p:cNvPr id="2747" name="Google Shape;2747;p102"/>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2800"/>
              <a:buFont typeface="Arial"/>
              <a:buNone/>
            </a:pPr>
            <a:r>
              <a:rPr lang="en-US">
                <a:solidFill>
                  <a:srgbClr val="434343"/>
                </a:solidFill>
                <a:highlight>
                  <a:srgbClr val="FFFFFF"/>
                </a:highlight>
              </a:rPr>
              <a:t>Only trust the contents of the images based on the whitelisted set of packages.</a:t>
            </a:r>
            <a:endParaRPr>
              <a:solidFill>
                <a:srgbClr val="434343"/>
              </a:solidFill>
            </a:endParaRPr>
          </a:p>
          <a:p>
            <a:pPr marL="0" lvl="0" indent="0" algn="l" rtl="0">
              <a:lnSpc>
                <a:spcPct val="90000"/>
              </a:lnSpc>
              <a:spcBef>
                <a:spcPts val="1000"/>
              </a:spcBef>
              <a:spcAft>
                <a:spcPts val="0"/>
              </a:spcAft>
              <a:buSzPts val="2800"/>
              <a:buNone/>
            </a:pPr>
            <a:endParaRPr/>
          </a:p>
        </p:txBody>
      </p:sp>
      <p:sp>
        <p:nvSpPr>
          <p:cNvPr id="2748" name="Google Shape;2748;p102"/>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Trust all the IP addresses belonging to the network of the host.</a:t>
            </a:r>
            <a:endParaRPr/>
          </a:p>
        </p:txBody>
      </p:sp>
      <p:sp>
        <p:nvSpPr>
          <p:cNvPr id="2749" name="Google Shape;2749;p102"/>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Only trust images which are signed by a trusted signature.</a:t>
            </a:r>
            <a:endParaRPr/>
          </a:p>
        </p:txBody>
      </p:sp>
      <p:sp>
        <p:nvSpPr>
          <p:cNvPr id="2750" name="Google Shape;2750;p102"/>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2800"/>
              <a:buFont typeface="Arial"/>
              <a:buNone/>
            </a:pPr>
            <a:r>
              <a:rPr lang="en-US">
                <a:solidFill>
                  <a:srgbClr val="434343"/>
                </a:solidFill>
                <a:highlight>
                  <a:srgbClr val="FFFFFF"/>
                </a:highlight>
              </a:rPr>
              <a:t>Trust all the content of images coming from a verified docker registry.</a:t>
            </a:r>
            <a:endParaRPr>
              <a:solidFill>
                <a:srgbClr val="434343"/>
              </a:solidFill>
            </a:endParaRPr>
          </a:p>
          <a:p>
            <a:pPr marL="0" lvl="0" indent="0" algn="l" rtl="0">
              <a:lnSpc>
                <a:spcPct val="90000"/>
              </a:lnSpc>
              <a:spcBef>
                <a:spcPts val="1000"/>
              </a:spcBef>
              <a:spcAft>
                <a:spcPts val="0"/>
              </a:spcAft>
              <a:buSzPts val="2800"/>
              <a:buNone/>
            </a:pPr>
            <a:endParaRPr/>
          </a:p>
        </p:txBody>
      </p:sp>
      <p:sp>
        <p:nvSpPr>
          <p:cNvPr id="2751" name="Google Shape;2751;p102"/>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1</a:t>
            </a:r>
            <a:endParaRPr/>
          </a:p>
        </p:txBody>
      </p:sp>
      <p:sp>
        <p:nvSpPr>
          <p:cNvPr id="2752" name="Google Shape;2752;p102"/>
          <p:cNvSpPr txBox="1">
            <a:spLocks noGrp="1"/>
          </p:cNvSpPr>
          <p:nvPr>
            <p:ph type="body" idx="3"/>
          </p:nvPr>
        </p:nvSpPr>
        <p:spPr>
          <a:xfrm>
            <a:off x="670033" y="7935120"/>
            <a:ext cx="15194399" cy="998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rgbClr val="000000"/>
              </a:buClr>
              <a:buSzPts val="2800"/>
              <a:buFont typeface="Arial"/>
              <a:buNone/>
            </a:pPr>
            <a:r>
              <a:rPr lang="en-US"/>
              <a:t>Docker Content Trust is used for only trusting images which are signed by a trusted signature.</a:t>
            </a:r>
            <a:endParaRPr/>
          </a:p>
        </p:txBody>
      </p:sp>
      <p:sp>
        <p:nvSpPr>
          <p:cNvPr id="2753" name="Google Shape;2753;p102"/>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p>
            <a:pPr marL="0" lvl="0" indent="0" algn="l" rtl="0">
              <a:lnSpc>
                <a:spcPct val="90000"/>
              </a:lnSpc>
              <a:spcBef>
                <a:spcPts val="1000"/>
              </a:spcBef>
              <a:spcAft>
                <a:spcPts val="0"/>
              </a:spcAft>
              <a:buSzPts val="2800"/>
              <a:buFont typeface="Arial"/>
              <a:buNone/>
            </a:pPr>
            <a:r>
              <a:rPr lang="en-US"/>
              <a:t>c.</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12"/>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Container: Overview</a:t>
            </a:r>
            <a:endParaRPr/>
          </a:p>
        </p:txBody>
      </p:sp>
      <p:grpSp>
        <p:nvGrpSpPr>
          <p:cNvPr id="770" name="Google Shape;770;p12"/>
          <p:cNvGrpSpPr/>
          <p:nvPr/>
        </p:nvGrpSpPr>
        <p:grpSpPr>
          <a:xfrm>
            <a:off x="3928900" y="4141075"/>
            <a:ext cx="1993800" cy="1814792"/>
            <a:chOff x="2565700" y="2921631"/>
            <a:chExt cx="2200905" cy="2253000"/>
          </a:xfrm>
        </p:grpSpPr>
        <p:sp>
          <p:nvSpPr>
            <p:cNvPr id="771" name="Google Shape;771;p12"/>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Read-only template</a:t>
              </a:r>
              <a:endParaRPr sz="1400" b="0" i="0" u="none" strike="noStrike" cap="none">
                <a:solidFill>
                  <a:srgbClr val="000000"/>
                </a:solidFill>
                <a:latin typeface="Open Sans"/>
                <a:ea typeface="Open Sans"/>
                <a:cs typeface="Open Sans"/>
                <a:sym typeface="Open Sans"/>
              </a:endParaRPr>
            </a:p>
          </p:txBody>
        </p:sp>
        <p:cxnSp>
          <p:nvCxnSpPr>
            <p:cNvPr id="772" name="Google Shape;772;p12"/>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773" name="Google Shape;773;p12"/>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74" name="Google Shape;774;p12"/>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75" name="Google Shape;775;p12"/>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76" name="Google Shape;776;p12"/>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77" name="Google Shape;777;p12"/>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78" name="Google Shape;778;p12"/>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79" name="Google Shape;779;p12"/>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80" name="Google Shape;780;p12"/>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81" name="Google Shape;781;p12"/>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82" name="Google Shape;782;p12"/>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783" name="Google Shape;783;p12"/>
          <p:cNvSpPr txBox="1"/>
          <p:nvPr/>
        </p:nvSpPr>
        <p:spPr>
          <a:xfrm>
            <a:off x="4343025" y="6050878"/>
            <a:ext cx="1019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a:t>
            </a:r>
            <a:endParaRPr sz="2200" b="0" i="0" u="none" strike="noStrike" cap="none">
              <a:solidFill>
                <a:srgbClr val="434343"/>
              </a:solidFill>
              <a:latin typeface="Open Sans"/>
              <a:ea typeface="Open Sans"/>
              <a:cs typeface="Open Sans"/>
              <a:sym typeface="Open Sans"/>
            </a:endParaRPr>
          </a:p>
        </p:txBody>
      </p:sp>
      <p:cxnSp>
        <p:nvCxnSpPr>
          <p:cNvPr id="784" name="Google Shape;784;p12"/>
          <p:cNvCxnSpPr/>
          <p:nvPr/>
        </p:nvCxnSpPr>
        <p:spPr>
          <a:xfrm>
            <a:off x="6476555" y="5087372"/>
            <a:ext cx="3173400" cy="0"/>
          </a:xfrm>
          <a:prstGeom prst="straightConnector1">
            <a:avLst/>
          </a:prstGeom>
          <a:noFill/>
          <a:ln w="9525" cap="flat" cmpd="sng">
            <a:solidFill>
              <a:srgbClr val="0FCFE8"/>
            </a:solidFill>
            <a:prstDash val="solid"/>
            <a:round/>
            <a:headEnd type="none" w="sm" len="sm"/>
            <a:tailEnd type="triangle" w="med" len="med"/>
          </a:ln>
        </p:spPr>
      </p:cxnSp>
      <p:sp>
        <p:nvSpPr>
          <p:cNvPr id="785" name="Google Shape;785;p12"/>
          <p:cNvSpPr/>
          <p:nvPr/>
        </p:nvSpPr>
        <p:spPr>
          <a:xfrm>
            <a:off x="10085699" y="4779750"/>
            <a:ext cx="24714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Docker container </a:t>
            </a:r>
            <a:endParaRPr sz="2200" b="0" i="0" u="none" strike="noStrike" cap="none">
              <a:solidFill>
                <a:srgbClr val="434343"/>
              </a:solidFill>
              <a:latin typeface="Open Sans"/>
              <a:ea typeface="Open Sans"/>
              <a:cs typeface="Open Sans"/>
              <a:sym typeface="Open Sans"/>
            </a:endParaRPr>
          </a:p>
        </p:txBody>
      </p:sp>
      <p:sp>
        <p:nvSpPr>
          <p:cNvPr id="786" name="Google Shape;786;p12"/>
          <p:cNvSpPr txBox="1"/>
          <p:nvPr/>
        </p:nvSpPr>
        <p:spPr>
          <a:xfrm>
            <a:off x="7553716" y="4706712"/>
            <a:ext cx="1232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Creates</a:t>
            </a:r>
            <a:endParaRPr sz="2200" b="0" i="0" u="none" strike="noStrike" cap="none">
              <a:solidFill>
                <a:srgbClr val="434343"/>
              </a:solidFill>
              <a:latin typeface="Open Sans"/>
              <a:ea typeface="Open Sans"/>
              <a:cs typeface="Open Sans"/>
              <a:sym typeface="Open Sans"/>
            </a:endParaRPr>
          </a:p>
        </p:txBody>
      </p:sp>
      <p:sp>
        <p:nvSpPr>
          <p:cNvPr id="787" name="Google Shape;787;p12"/>
          <p:cNvSpPr/>
          <p:nvPr/>
        </p:nvSpPr>
        <p:spPr>
          <a:xfrm>
            <a:off x="4373212" y="1919300"/>
            <a:ext cx="73572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Runnable instance of an image is called as container.</a:t>
            </a:r>
            <a:endParaRPr sz="2200" b="0" i="0" u="none" strike="noStrike" cap="none">
              <a:solidFill>
                <a:srgbClr val="434343"/>
              </a:solidFill>
              <a:latin typeface="Open Sans"/>
              <a:ea typeface="Open Sans"/>
              <a:cs typeface="Open Sans"/>
              <a:sym typeface="Open Sans"/>
            </a:endParaRPr>
          </a:p>
        </p:txBody>
      </p:sp>
      <p:pic>
        <p:nvPicPr>
          <p:cNvPr id="788" name="Google Shape;788;p12"/>
          <p:cNvPicPr preferRelativeResize="0"/>
          <p:nvPr/>
        </p:nvPicPr>
        <p:blipFill rotWithShape="1">
          <a:blip r:embed="rId3">
            <a:alphaModFix/>
          </a:blip>
          <a:srcRect/>
          <a:stretch/>
        </p:blipFill>
        <p:spPr>
          <a:xfrm>
            <a:off x="5807190" y="609775"/>
            <a:ext cx="4641626" cy="530800"/>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2757"/>
        <p:cNvGrpSpPr/>
        <p:nvPr/>
      </p:nvGrpSpPr>
      <p:grpSpPr>
        <a:xfrm>
          <a:off x="0" y="0"/>
          <a:ext cx="0" cy="0"/>
          <a:chOff x="0" y="0"/>
          <a:chExt cx="0" cy="0"/>
        </a:xfrm>
      </p:grpSpPr>
      <p:sp>
        <p:nvSpPr>
          <p:cNvPr id="2758" name="Google Shape;2758;p103"/>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SzPts val="2800"/>
              <a:buNone/>
            </a:pPr>
            <a:r>
              <a:rPr lang="en-US">
                <a:solidFill>
                  <a:srgbClr val="29303B"/>
                </a:solidFill>
                <a:highlight>
                  <a:srgbClr val="FFFFFF"/>
                </a:highlight>
              </a:rPr>
              <a:t>What is the function of Docker API and CLI? </a:t>
            </a:r>
            <a:r>
              <a:rPr lang="en-US">
                <a:solidFill>
                  <a:schemeClr val="dk1"/>
                </a:solidFill>
                <a:highlight>
                  <a:schemeClr val="lt1"/>
                </a:highlight>
              </a:rPr>
              <a:t>(Select all that apply.)</a:t>
            </a:r>
            <a:endParaRPr>
              <a:solidFill>
                <a:srgbClr val="29303B"/>
              </a:solidFill>
              <a:highlight>
                <a:srgbClr val="FFFFFF"/>
              </a:highlight>
            </a:endParaRPr>
          </a:p>
        </p:txBody>
      </p:sp>
      <p:sp>
        <p:nvSpPr>
          <p:cNvPr id="2759" name="Google Shape;2759;p103"/>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Start a container</a:t>
            </a:r>
            <a:endParaRPr>
              <a:solidFill>
                <a:srgbClr val="434343"/>
              </a:solidFill>
            </a:endParaRPr>
          </a:p>
        </p:txBody>
      </p:sp>
      <p:sp>
        <p:nvSpPr>
          <p:cNvPr id="2760" name="Google Shape;2760;p103"/>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Stop a container</a:t>
            </a:r>
            <a:endParaRPr>
              <a:solidFill>
                <a:srgbClr val="434343"/>
              </a:solidFill>
            </a:endParaRPr>
          </a:p>
        </p:txBody>
      </p:sp>
      <p:sp>
        <p:nvSpPr>
          <p:cNvPr id="2761" name="Google Shape;2761;p103"/>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Export a container</a:t>
            </a:r>
            <a:endParaRPr>
              <a:solidFill>
                <a:srgbClr val="434343"/>
              </a:solidFill>
            </a:endParaRPr>
          </a:p>
        </p:txBody>
      </p:sp>
      <p:sp>
        <p:nvSpPr>
          <p:cNvPr id="2762" name="Google Shape;2762;p103"/>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Delete a container</a:t>
            </a:r>
            <a:endParaRPr>
              <a:solidFill>
                <a:srgbClr val="434343"/>
              </a:solidFill>
            </a:endParaRPr>
          </a:p>
        </p:txBody>
      </p:sp>
      <p:sp>
        <p:nvSpPr>
          <p:cNvPr id="2763" name="Google Shape;2763;p103"/>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2</a:t>
            </a:r>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2767"/>
        <p:cNvGrpSpPr/>
        <p:nvPr/>
      </p:nvGrpSpPr>
      <p:grpSpPr>
        <a:xfrm>
          <a:off x="0" y="0"/>
          <a:ext cx="0" cy="0"/>
          <a:chOff x="0" y="0"/>
          <a:chExt cx="0" cy="0"/>
        </a:xfrm>
      </p:grpSpPr>
      <p:sp>
        <p:nvSpPr>
          <p:cNvPr id="2768" name="Google Shape;2768;p104"/>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SzPts val="2800"/>
              <a:buNone/>
            </a:pPr>
            <a:r>
              <a:rPr lang="en-US">
                <a:solidFill>
                  <a:srgbClr val="29303B"/>
                </a:solidFill>
                <a:highlight>
                  <a:srgbClr val="FFFFFF"/>
                </a:highlight>
              </a:rPr>
              <a:t>What is the function of Docker API and CLI? </a:t>
            </a:r>
            <a:r>
              <a:rPr lang="en-US">
                <a:solidFill>
                  <a:schemeClr val="dk1"/>
                </a:solidFill>
                <a:highlight>
                  <a:schemeClr val="lt1"/>
                </a:highlight>
              </a:rPr>
              <a:t>(Select all that apply.)</a:t>
            </a:r>
            <a:endParaRPr>
              <a:solidFill>
                <a:srgbClr val="29303B"/>
              </a:solidFill>
              <a:highlight>
                <a:srgbClr val="FFFFFF"/>
              </a:highlight>
            </a:endParaRPr>
          </a:p>
        </p:txBody>
      </p:sp>
      <p:sp>
        <p:nvSpPr>
          <p:cNvPr id="2769" name="Google Shape;2769;p104"/>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Start a container</a:t>
            </a:r>
            <a:endParaRPr>
              <a:solidFill>
                <a:srgbClr val="434343"/>
              </a:solidFill>
            </a:endParaRPr>
          </a:p>
        </p:txBody>
      </p:sp>
      <p:sp>
        <p:nvSpPr>
          <p:cNvPr id="2770" name="Google Shape;2770;p104"/>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Stop a container</a:t>
            </a:r>
            <a:endParaRPr>
              <a:solidFill>
                <a:srgbClr val="434343"/>
              </a:solidFill>
            </a:endParaRPr>
          </a:p>
        </p:txBody>
      </p:sp>
      <p:sp>
        <p:nvSpPr>
          <p:cNvPr id="2771" name="Google Shape;2771;p104"/>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Export a container</a:t>
            </a:r>
            <a:endParaRPr>
              <a:solidFill>
                <a:srgbClr val="434343"/>
              </a:solidFill>
            </a:endParaRPr>
          </a:p>
        </p:txBody>
      </p:sp>
      <p:sp>
        <p:nvSpPr>
          <p:cNvPr id="2772" name="Google Shape;2772;p104"/>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Delete a container</a:t>
            </a:r>
            <a:endParaRPr>
              <a:solidFill>
                <a:srgbClr val="434343"/>
              </a:solidFill>
            </a:endParaRPr>
          </a:p>
          <a:p>
            <a:pPr marL="0" lvl="0" indent="0" algn="l" rtl="0">
              <a:lnSpc>
                <a:spcPct val="90000"/>
              </a:lnSpc>
              <a:spcBef>
                <a:spcPts val="1000"/>
              </a:spcBef>
              <a:spcAft>
                <a:spcPts val="0"/>
              </a:spcAft>
              <a:buSzPts val="2800"/>
              <a:buNone/>
            </a:pPr>
            <a:endParaRPr>
              <a:solidFill>
                <a:srgbClr val="434343"/>
              </a:solidFill>
            </a:endParaRPr>
          </a:p>
        </p:txBody>
      </p:sp>
      <p:sp>
        <p:nvSpPr>
          <p:cNvPr id="2773" name="Google Shape;2773;p104"/>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2</a:t>
            </a:r>
            <a:endParaRPr/>
          </a:p>
        </p:txBody>
      </p:sp>
      <p:sp>
        <p:nvSpPr>
          <p:cNvPr id="2774" name="Google Shape;2774;p104"/>
          <p:cNvSpPr txBox="1">
            <a:spLocks noGrp="1"/>
          </p:cNvSpPr>
          <p:nvPr>
            <p:ph type="body" idx="3"/>
          </p:nvPr>
        </p:nvSpPr>
        <p:spPr>
          <a:xfrm>
            <a:off x="670033" y="7935120"/>
            <a:ext cx="15194399" cy="998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Font typeface="Arial"/>
              <a:buNone/>
            </a:pPr>
            <a:r>
              <a:rPr lang="en-US"/>
              <a:t>Docker API and CLI helps in starting a container, stopping a container, and deleting a container.</a:t>
            </a:r>
            <a:endParaRPr/>
          </a:p>
        </p:txBody>
      </p:sp>
      <p:sp>
        <p:nvSpPr>
          <p:cNvPr id="2775" name="Google Shape;2775;p104"/>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p>
            <a:pPr marL="0" lvl="0" indent="0" algn="l" rtl="0">
              <a:lnSpc>
                <a:spcPct val="90000"/>
              </a:lnSpc>
              <a:spcBef>
                <a:spcPts val="1000"/>
              </a:spcBef>
              <a:spcAft>
                <a:spcPts val="0"/>
              </a:spcAft>
              <a:buSzPts val="2800"/>
              <a:buFont typeface="Arial"/>
              <a:buNone/>
            </a:pPr>
            <a:r>
              <a:rPr lang="en-US"/>
              <a:t>a, b, and d.</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2779"/>
        <p:cNvGrpSpPr/>
        <p:nvPr/>
      </p:nvGrpSpPr>
      <p:grpSpPr>
        <a:xfrm>
          <a:off x="0" y="0"/>
          <a:ext cx="0" cy="0"/>
          <a:chOff x="0" y="0"/>
          <a:chExt cx="0" cy="0"/>
        </a:xfrm>
      </p:grpSpPr>
      <p:sp>
        <p:nvSpPr>
          <p:cNvPr id="2780" name="Google Shape;2780;p105"/>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SzPts val="2800"/>
              <a:buNone/>
            </a:pPr>
            <a:r>
              <a:rPr lang="en-US">
                <a:solidFill>
                  <a:schemeClr val="dk1"/>
                </a:solidFill>
                <a:highlight>
                  <a:srgbClr val="FFFFFF"/>
                </a:highlight>
              </a:rPr>
              <a:t>Which instructions are used to facilitate defaults for an executing container?</a:t>
            </a:r>
            <a:endParaRPr>
              <a:solidFill>
                <a:srgbClr val="29303B"/>
              </a:solidFill>
              <a:highlight>
                <a:srgbClr val="FFFFFF"/>
              </a:highlight>
            </a:endParaRPr>
          </a:p>
        </p:txBody>
      </p:sp>
      <p:sp>
        <p:nvSpPr>
          <p:cNvPr id="2781" name="Google Shape;2781;p105"/>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EXPOSE</a:t>
            </a:r>
            <a:endParaRPr>
              <a:solidFill>
                <a:srgbClr val="434343"/>
              </a:solidFill>
            </a:endParaRPr>
          </a:p>
        </p:txBody>
      </p:sp>
      <p:sp>
        <p:nvSpPr>
          <p:cNvPr id="2782" name="Google Shape;2782;p105"/>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CMD</a:t>
            </a:r>
            <a:endParaRPr>
              <a:solidFill>
                <a:srgbClr val="434343"/>
              </a:solidFill>
            </a:endParaRPr>
          </a:p>
        </p:txBody>
      </p:sp>
      <p:sp>
        <p:nvSpPr>
          <p:cNvPr id="2783" name="Google Shape;2783;p105"/>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WORKDIR</a:t>
            </a:r>
            <a:endParaRPr>
              <a:solidFill>
                <a:srgbClr val="434343"/>
              </a:solidFill>
            </a:endParaRPr>
          </a:p>
        </p:txBody>
      </p:sp>
      <p:sp>
        <p:nvSpPr>
          <p:cNvPr id="2784" name="Google Shape;2784;p105"/>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ENV</a:t>
            </a:r>
            <a:endParaRPr>
              <a:solidFill>
                <a:srgbClr val="434343"/>
              </a:solidFill>
            </a:endParaRPr>
          </a:p>
        </p:txBody>
      </p:sp>
      <p:sp>
        <p:nvSpPr>
          <p:cNvPr id="2785" name="Google Shape;2785;p105"/>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3</a:t>
            </a:r>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2789"/>
        <p:cNvGrpSpPr/>
        <p:nvPr/>
      </p:nvGrpSpPr>
      <p:grpSpPr>
        <a:xfrm>
          <a:off x="0" y="0"/>
          <a:ext cx="0" cy="0"/>
          <a:chOff x="0" y="0"/>
          <a:chExt cx="0" cy="0"/>
        </a:xfrm>
      </p:grpSpPr>
      <p:sp>
        <p:nvSpPr>
          <p:cNvPr id="2790" name="Google Shape;2790;p106"/>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SzPts val="2800"/>
              <a:buNone/>
            </a:pPr>
            <a:r>
              <a:rPr lang="en-US">
                <a:solidFill>
                  <a:schemeClr val="dk1"/>
                </a:solidFill>
                <a:highlight>
                  <a:srgbClr val="FFFFFF"/>
                </a:highlight>
              </a:rPr>
              <a:t>Which instructions are used to facilitate defaults for an executing container?</a:t>
            </a:r>
            <a:endParaRPr/>
          </a:p>
        </p:txBody>
      </p:sp>
      <p:sp>
        <p:nvSpPr>
          <p:cNvPr id="2791" name="Google Shape;2791;p106"/>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2800"/>
              <a:buFont typeface="Arial"/>
              <a:buNone/>
            </a:pPr>
            <a:r>
              <a:rPr lang="en-US">
                <a:solidFill>
                  <a:srgbClr val="434343"/>
                </a:solidFill>
                <a:highlight>
                  <a:srgbClr val="FFFFFF"/>
                </a:highlight>
              </a:rPr>
              <a:t>EXPOSE</a:t>
            </a:r>
            <a:endParaRPr>
              <a:solidFill>
                <a:srgbClr val="434343"/>
              </a:solidFill>
            </a:endParaRPr>
          </a:p>
        </p:txBody>
      </p:sp>
      <p:sp>
        <p:nvSpPr>
          <p:cNvPr id="2792" name="Google Shape;2792;p106"/>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CMD</a:t>
            </a:r>
            <a:endParaRPr>
              <a:solidFill>
                <a:srgbClr val="434343"/>
              </a:solidFill>
            </a:endParaRPr>
          </a:p>
        </p:txBody>
      </p:sp>
      <p:sp>
        <p:nvSpPr>
          <p:cNvPr id="2793" name="Google Shape;2793;p106"/>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WORKDIR</a:t>
            </a:r>
            <a:endParaRPr>
              <a:solidFill>
                <a:srgbClr val="434343"/>
              </a:solidFill>
            </a:endParaRPr>
          </a:p>
        </p:txBody>
      </p:sp>
      <p:sp>
        <p:nvSpPr>
          <p:cNvPr id="2794" name="Google Shape;2794;p106"/>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ENV</a:t>
            </a:r>
            <a:endParaRPr>
              <a:solidFill>
                <a:srgbClr val="434343"/>
              </a:solidFill>
            </a:endParaRPr>
          </a:p>
          <a:p>
            <a:pPr marL="0" lvl="0" indent="0" algn="l" rtl="0">
              <a:lnSpc>
                <a:spcPct val="90000"/>
              </a:lnSpc>
              <a:spcBef>
                <a:spcPts val="1000"/>
              </a:spcBef>
              <a:spcAft>
                <a:spcPts val="0"/>
              </a:spcAft>
              <a:buSzPts val="2800"/>
              <a:buNone/>
            </a:pPr>
            <a:endParaRPr>
              <a:solidFill>
                <a:srgbClr val="434343"/>
              </a:solidFill>
            </a:endParaRPr>
          </a:p>
        </p:txBody>
      </p:sp>
      <p:sp>
        <p:nvSpPr>
          <p:cNvPr id="2795" name="Google Shape;2795;p106"/>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3</a:t>
            </a:r>
            <a:endParaRPr/>
          </a:p>
        </p:txBody>
      </p:sp>
      <p:sp>
        <p:nvSpPr>
          <p:cNvPr id="2796" name="Google Shape;2796;p106"/>
          <p:cNvSpPr txBox="1">
            <a:spLocks noGrp="1"/>
          </p:cNvSpPr>
          <p:nvPr>
            <p:ph type="body" idx="3"/>
          </p:nvPr>
        </p:nvSpPr>
        <p:spPr>
          <a:xfrm>
            <a:off x="670033" y="7935120"/>
            <a:ext cx="15194399" cy="998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Font typeface="Arial"/>
              <a:buNone/>
            </a:pPr>
            <a:r>
              <a:rPr lang="en-US"/>
              <a:t>CMD instructions are used to facilitate defaults for an executing container.</a:t>
            </a:r>
            <a:endParaRPr/>
          </a:p>
        </p:txBody>
      </p:sp>
      <p:sp>
        <p:nvSpPr>
          <p:cNvPr id="2797" name="Google Shape;2797;p106"/>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p>
            <a:pPr marL="0" lvl="0" indent="0" algn="l" rtl="0">
              <a:lnSpc>
                <a:spcPct val="90000"/>
              </a:lnSpc>
              <a:spcBef>
                <a:spcPts val="1000"/>
              </a:spcBef>
              <a:spcAft>
                <a:spcPts val="0"/>
              </a:spcAft>
              <a:buSzPts val="2800"/>
              <a:buFont typeface="Arial"/>
              <a:buNone/>
            </a:pPr>
            <a:r>
              <a:rPr lang="en-US"/>
              <a:t>b.</a:t>
            </a:r>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2801"/>
        <p:cNvGrpSpPr/>
        <p:nvPr/>
      </p:nvGrpSpPr>
      <p:grpSpPr>
        <a:xfrm>
          <a:off x="0" y="0"/>
          <a:ext cx="0" cy="0"/>
          <a:chOff x="0" y="0"/>
          <a:chExt cx="0" cy="0"/>
        </a:xfrm>
      </p:grpSpPr>
      <p:sp>
        <p:nvSpPr>
          <p:cNvPr id="2802" name="Google Shape;2802;p107"/>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SzPts val="2800"/>
              <a:buNone/>
            </a:pPr>
            <a:r>
              <a:rPr lang="en-US">
                <a:solidFill>
                  <a:schemeClr val="dk1"/>
                </a:solidFill>
                <a:highlight>
                  <a:srgbClr val="FFFFFF"/>
                </a:highlight>
              </a:rPr>
              <a:t>What is the purpose of flattening the container?</a:t>
            </a:r>
            <a:endParaRPr>
              <a:solidFill>
                <a:srgbClr val="29303B"/>
              </a:solidFill>
              <a:highlight>
                <a:srgbClr val="FFFFFF"/>
              </a:highlight>
            </a:endParaRPr>
          </a:p>
        </p:txBody>
      </p:sp>
      <p:sp>
        <p:nvSpPr>
          <p:cNvPr id="2803" name="Google Shape;2803;p107"/>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Create the container</a:t>
            </a:r>
            <a:endParaRPr sz="1000">
              <a:solidFill>
                <a:schemeClr val="dk1"/>
              </a:solidFill>
              <a:highlight>
                <a:srgbClr val="FFFFFF"/>
              </a:highlight>
              <a:latin typeface="Arial"/>
              <a:ea typeface="Arial"/>
              <a:cs typeface="Arial"/>
              <a:sym typeface="Arial"/>
            </a:endParaRPr>
          </a:p>
        </p:txBody>
      </p:sp>
      <p:sp>
        <p:nvSpPr>
          <p:cNvPr id="2804" name="Google Shape;2804;p107"/>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Increase the size of the container</a:t>
            </a:r>
            <a:endParaRPr>
              <a:solidFill>
                <a:srgbClr val="434343"/>
              </a:solidFill>
              <a:highlight>
                <a:srgbClr val="FFFFFF"/>
              </a:highlight>
            </a:endParaRPr>
          </a:p>
        </p:txBody>
      </p:sp>
      <p:sp>
        <p:nvSpPr>
          <p:cNvPr id="2805" name="Google Shape;2805;p107"/>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Reduce the size of the container</a:t>
            </a:r>
            <a:endParaRPr>
              <a:solidFill>
                <a:srgbClr val="434343"/>
              </a:solidFill>
              <a:highlight>
                <a:srgbClr val="FFFFFF"/>
              </a:highlight>
            </a:endParaRPr>
          </a:p>
        </p:txBody>
      </p:sp>
      <p:sp>
        <p:nvSpPr>
          <p:cNvPr id="2806" name="Google Shape;2806;p107"/>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2800"/>
              <a:buFont typeface="Arial"/>
              <a:buNone/>
            </a:pPr>
            <a:r>
              <a:rPr lang="en-US">
                <a:solidFill>
                  <a:srgbClr val="434343"/>
                </a:solidFill>
                <a:highlight>
                  <a:srgbClr val="FFFFFF"/>
                </a:highlight>
              </a:rPr>
              <a:t>Export the container</a:t>
            </a:r>
            <a:endParaRPr>
              <a:solidFill>
                <a:srgbClr val="434343"/>
              </a:solidFill>
            </a:endParaRPr>
          </a:p>
        </p:txBody>
      </p:sp>
      <p:sp>
        <p:nvSpPr>
          <p:cNvPr id="2807" name="Google Shape;2807;p107"/>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4</a:t>
            </a:r>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2811"/>
        <p:cNvGrpSpPr/>
        <p:nvPr/>
      </p:nvGrpSpPr>
      <p:grpSpPr>
        <a:xfrm>
          <a:off x="0" y="0"/>
          <a:ext cx="0" cy="0"/>
          <a:chOff x="0" y="0"/>
          <a:chExt cx="0" cy="0"/>
        </a:xfrm>
      </p:grpSpPr>
      <p:sp>
        <p:nvSpPr>
          <p:cNvPr id="2812" name="Google Shape;2812;p108"/>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SzPts val="2800"/>
              <a:buNone/>
            </a:pPr>
            <a:r>
              <a:rPr lang="en-US">
                <a:solidFill>
                  <a:schemeClr val="dk1"/>
                </a:solidFill>
                <a:highlight>
                  <a:srgbClr val="FFFFFF"/>
                </a:highlight>
              </a:rPr>
              <a:t>What is the purpose of flattening the container?</a:t>
            </a:r>
            <a:endParaRPr>
              <a:solidFill>
                <a:schemeClr val="dk1"/>
              </a:solidFill>
              <a:highlight>
                <a:srgbClr val="FFFFFF"/>
              </a:highlight>
            </a:endParaRPr>
          </a:p>
        </p:txBody>
      </p:sp>
      <p:sp>
        <p:nvSpPr>
          <p:cNvPr id="2813" name="Google Shape;2813;p108"/>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Create the container</a:t>
            </a:r>
            <a:endParaRPr>
              <a:solidFill>
                <a:srgbClr val="434343"/>
              </a:solidFill>
            </a:endParaRPr>
          </a:p>
        </p:txBody>
      </p:sp>
      <p:sp>
        <p:nvSpPr>
          <p:cNvPr id="2814" name="Google Shape;2814;p108"/>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Increase the size of the container</a:t>
            </a:r>
            <a:endParaRPr>
              <a:solidFill>
                <a:srgbClr val="434343"/>
              </a:solidFill>
            </a:endParaRPr>
          </a:p>
        </p:txBody>
      </p:sp>
      <p:sp>
        <p:nvSpPr>
          <p:cNvPr id="2815" name="Google Shape;2815;p108"/>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Reduce the size of the container</a:t>
            </a:r>
            <a:endParaRPr>
              <a:solidFill>
                <a:srgbClr val="434343"/>
              </a:solidFill>
            </a:endParaRPr>
          </a:p>
        </p:txBody>
      </p:sp>
      <p:sp>
        <p:nvSpPr>
          <p:cNvPr id="2816" name="Google Shape;2816;p108"/>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Export the container</a:t>
            </a:r>
            <a:endParaRPr>
              <a:solidFill>
                <a:srgbClr val="434343"/>
              </a:solidFill>
            </a:endParaRPr>
          </a:p>
          <a:p>
            <a:pPr marL="0" lvl="0" indent="0" algn="l" rtl="0">
              <a:lnSpc>
                <a:spcPct val="90000"/>
              </a:lnSpc>
              <a:spcBef>
                <a:spcPts val="1000"/>
              </a:spcBef>
              <a:spcAft>
                <a:spcPts val="0"/>
              </a:spcAft>
              <a:buSzPts val="2800"/>
              <a:buNone/>
            </a:pPr>
            <a:endParaRPr>
              <a:solidFill>
                <a:srgbClr val="434343"/>
              </a:solidFill>
            </a:endParaRPr>
          </a:p>
        </p:txBody>
      </p:sp>
      <p:sp>
        <p:nvSpPr>
          <p:cNvPr id="2817" name="Google Shape;2817;p108"/>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4</a:t>
            </a:r>
            <a:endParaRPr/>
          </a:p>
        </p:txBody>
      </p:sp>
      <p:sp>
        <p:nvSpPr>
          <p:cNvPr id="2818" name="Google Shape;2818;p108"/>
          <p:cNvSpPr txBox="1">
            <a:spLocks noGrp="1"/>
          </p:cNvSpPr>
          <p:nvPr>
            <p:ph type="body" idx="3"/>
          </p:nvPr>
        </p:nvSpPr>
        <p:spPr>
          <a:xfrm>
            <a:off x="670033" y="7935120"/>
            <a:ext cx="15194399" cy="998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Font typeface="Arial"/>
              <a:buNone/>
            </a:pPr>
            <a:r>
              <a:rPr lang="en-US"/>
              <a:t>The purpose of flattening the container is to reduce the size of the container.</a:t>
            </a:r>
            <a:endParaRPr/>
          </a:p>
        </p:txBody>
      </p:sp>
      <p:sp>
        <p:nvSpPr>
          <p:cNvPr id="2819" name="Google Shape;2819;p108"/>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p>
            <a:pPr marL="0" lvl="0" indent="0" algn="l" rtl="0">
              <a:lnSpc>
                <a:spcPct val="90000"/>
              </a:lnSpc>
              <a:spcBef>
                <a:spcPts val="1000"/>
              </a:spcBef>
              <a:spcAft>
                <a:spcPts val="0"/>
              </a:spcAft>
              <a:buSzPts val="2800"/>
              <a:buFont typeface="Arial"/>
              <a:buNone/>
            </a:pPr>
            <a:r>
              <a:rPr lang="en-US"/>
              <a:t>c.</a:t>
            </a:r>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2823"/>
        <p:cNvGrpSpPr/>
        <p:nvPr/>
      </p:nvGrpSpPr>
      <p:grpSpPr>
        <a:xfrm>
          <a:off x="0" y="0"/>
          <a:ext cx="0" cy="0"/>
          <a:chOff x="0" y="0"/>
          <a:chExt cx="0" cy="0"/>
        </a:xfrm>
      </p:grpSpPr>
      <p:sp>
        <p:nvSpPr>
          <p:cNvPr id="2824" name="Google Shape;2824;p109"/>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SzPts val="2800"/>
              <a:buNone/>
            </a:pPr>
            <a:r>
              <a:rPr lang="en-US">
                <a:solidFill>
                  <a:schemeClr val="dk1"/>
                </a:solidFill>
                <a:highlight>
                  <a:srgbClr val="FFFFFF"/>
                </a:highlight>
              </a:rPr>
              <a:t>What does BuildKit help in improving? </a:t>
            </a:r>
            <a:r>
              <a:rPr lang="en-US">
                <a:solidFill>
                  <a:schemeClr val="dk1"/>
                </a:solidFill>
                <a:highlight>
                  <a:schemeClr val="lt1"/>
                </a:highlight>
              </a:rPr>
              <a:t>(Select all that apply.)</a:t>
            </a:r>
            <a:endParaRPr>
              <a:solidFill>
                <a:schemeClr val="dk1"/>
              </a:solidFill>
              <a:highlight>
                <a:srgbClr val="FFFFFF"/>
              </a:highlight>
            </a:endParaRPr>
          </a:p>
        </p:txBody>
      </p:sp>
      <p:sp>
        <p:nvSpPr>
          <p:cNvPr id="2825" name="Google Shape;2825;p109"/>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chemeClr val="dk1"/>
                </a:solidFill>
                <a:highlight>
                  <a:srgbClr val="FFFFFF"/>
                </a:highlight>
              </a:rPr>
              <a:t>Storage management</a:t>
            </a:r>
            <a:endParaRPr>
              <a:solidFill>
                <a:schemeClr val="dk1"/>
              </a:solidFill>
              <a:highlight>
                <a:srgbClr val="FFFFFF"/>
              </a:highlight>
            </a:endParaRPr>
          </a:p>
        </p:txBody>
      </p:sp>
      <p:sp>
        <p:nvSpPr>
          <p:cNvPr id="2826" name="Google Shape;2826;p109"/>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chemeClr val="dk1"/>
                </a:solidFill>
                <a:highlight>
                  <a:srgbClr val="FFFFFF"/>
                </a:highlight>
              </a:rPr>
              <a:t>Security</a:t>
            </a:r>
            <a:endParaRPr>
              <a:solidFill>
                <a:srgbClr val="434343"/>
              </a:solidFill>
              <a:highlight>
                <a:srgbClr val="FFFFFF"/>
              </a:highlight>
            </a:endParaRPr>
          </a:p>
        </p:txBody>
      </p:sp>
      <p:sp>
        <p:nvSpPr>
          <p:cNvPr id="2827" name="Google Shape;2827;p109"/>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Setting Parameters</a:t>
            </a:r>
            <a:endParaRPr>
              <a:solidFill>
                <a:srgbClr val="434343"/>
              </a:solidFill>
            </a:endParaRPr>
          </a:p>
          <a:p>
            <a:pPr marL="0" lvl="0" indent="0" algn="l" rtl="0">
              <a:lnSpc>
                <a:spcPct val="90000"/>
              </a:lnSpc>
              <a:spcBef>
                <a:spcPts val="1000"/>
              </a:spcBef>
              <a:spcAft>
                <a:spcPts val="0"/>
              </a:spcAft>
              <a:buSzPts val="2800"/>
              <a:buNone/>
            </a:pPr>
            <a:endParaRPr>
              <a:solidFill>
                <a:srgbClr val="434343"/>
              </a:solidFill>
              <a:highlight>
                <a:srgbClr val="FFFFFF"/>
              </a:highlight>
            </a:endParaRPr>
          </a:p>
        </p:txBody>
      </p:sp>
      <p:sp>
        <p:nvSpPr>
          <p:cNvPr id="2828" name="Google Shape;2828;p109"/>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Feature functionality</a:t>
            </a:r>
            <a:endParaRPr>
              <a:solidFill>
                <a:srgbClr val="434343"/>
              </a:solidFill>
              <a:highlight>
                <a:srgbClr val="FFFFFF"/>
              </a:highlight>
            </a:endParaRPr>
          </a:p>
        </p:txBody>
      </p:sp>
      <p:sp>
        <p:nvSpPr>
          <p:cNvPr id="2829" name="Google Shape;2829;p109"/>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5</a:t>
            </a: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2833"/>
        <p:cNvGrpSpPr/>
        <p:nvPr/>
      </p:nvGrpSpPr>
      <p:grpSpPr>
        <a:xfrm>
          <a:off x="0" y="0"/>
          <a:ext cx="0" cy="0"/>
          <a:chOff x="0" y="0"/>
          <a:chExt cx="0" cy="0"/>
        </a:xfrm>
      </p:grpSpPr>
      <p:sp>
        <p:nvSpPr>
          <p:cNvPr id="2834" name="Google Shape;2834;p110"/>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p>
            <a:pPr marL="228600" lvl="0" indent="0" algn="l" rtl="0">
              <a:lnSpc>
                <a:spcPct val="90000"/>
              </a:lnSpc>
              <a:spcBef>
                <a:spcPts val="1000"/>
              </a:spcBef>
              <a:spcAft>
                <a:spcPts val="0"/>
              </a:spcAft>
              <a:buSzPts val="2800"/>
              <a:buNone/>
            </a:pPr>
            <a:r>
              <a:rPr lang="en-US">
                <a:solidFill>
                  <a:schemeClr val="dk1"/>
                </a:solidFill>
                <a:highlight>
                  <a:srgbClr val="FFFFFF"/>
                </a:highlight>
              </a:rPr>
              <a:t>What does BuildKit help in improving? </a:t>
            </a:r>
            <a:r>
              <a:rPr lang="en-US">
                <a:solidFill>
                  <a:schemeClr val="dk1"/>
                </a:solidFill>
                <a:highlight>
                  <a:schemeClr val="lt1"/>
                </a:highlight>
              </a:rPr>
              <a:t>(Select all that apply.)</a:t>
            </a:r>
            <a:endParaRPr>
              <a:solidFill>
                <a:schemeClr val="dk1"/>
              </a:solidFill>
              <a:highlight>
                <a:srgbClr val="FFFFFF"/>
              </a:highlight>
            </a:endParaRPr>
          </a:p>
        </p:txBody>
      </p:sp>
      <p:sp>
        <p:nvSpPr>
          <p:cNvPr id="2835" name="Google Shape;2835;p110"/>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Storage management</a:t>
            </a:r>
            <a:endParaRPr>
              <a:solidFill>
                <a:srgbClr val="434343"/>
              </a:solidFill>
            </a:endParaRPr>
          </a:p>
        </p:txBody>
      </p:sp>
      <p:sp>
        <p:nvSpPr>
          <p:cNvPr id="2836" name="Google Shape;2836;p110"/>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Security</a:t>
            </a:r>
            <a:endParaRPr>
              <a:solidFill>
                <a:srgbClr val="434343"/>
              </a:solidFill>
            </a:endParaRPr>
          </a:p>
        </p:txBody>
      </p:sp>
      <p:sp>
        <p:nvSpPr>
          <p:cNvPr id="2837" name="Google Shape;2837;p110"/>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Setting Parameters</a:t>
            </a:r>
            <a:endParaRPr>
              <a:solidFill>
                <a:srgbClr val="434343"/>
              </a:solidFill>
            </a:endParaRPr>
          </a:p>
        </p:txBody>
      </p:sp>
      <p:sp>
        <p:nvSpPr>
          <p:cNvPr id="2838" name="Google Shape;2838;p110"/>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solidFill>
                  <a:srgbClr val="434343"/>
                </a:solidFill>
                <a:highlight>
                  <a:srgbClr val="FFFFFF"/>
                </a:highlight>
              </a:rPr>
              <a:t>Feature functionality</a:t>
            </a:r>
            <a:endParaRPr>
              <a:solidFill>
                <a:srgbClr val="434343"/>
              </a:solidFill>
            </a:endParaRPr>
          </a:p>
          <a:p>
            <a:pPr marL="0" lvl="0" indent="0" algn="l" rtl="0">
              <a:lnSpc>
                <a:spcPct val="90000"/>
              </a:lnSpc>
              <a:spcBef>
                <a:spcPts val="1000"/>
              </a:spcBef>
              <a:spcAft>
                <a:spcPts val="0"/>
              </a:spcAft>
              <a:buSzPts val="2800"/>
              <a:buNone/>
            </a:pPr>
            <a:endParaRPr>
              <a:solidFill>
                <a:srgbClr val="434343"/>
              </a:solidFill>
            </a:endParaRPr>
          </a:p>
        </p:txBody>
      </p:sp>
      <p:sp>
        <p:nvSpPr>
          <p:cNvPr id="2839" name="Google Shape;2839;p110"/>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1000"/>
              </a:spcBef>
              <a:spcAft>
                <a:spcPts val="0"/>
              </a:spcAft>
              <a:buSzPts val="2800"/>
              <a:buFont typeface="Arial"/>
              <a:buNone/>
            </a:pPr>
            <a:r>
              <a:rPr lang="en-US"/>
              <a:t>5</a:t>
            </a:r>
            <a:endParaRPr/>
          </a:p>
        </p:txBody>
      </p:sp>
      <p:sp>
        <p:nvSpPr>
          <p:cNvPr id="2840" name="Google Shape;2840;p110"/>
          <p:cNvSpPr txBox="1">
            <a:spLocks noGrp="1"/>
          </p:cNvSpPr>
          <p:nvPr>
            <p:ph type="body" idx="3"/>
          </p:nvPr>
        </p:nvSpPr>
        <p:spPr>
          <a:xfrm>
            <a:off x="670033" y="7935120"/>
            <a:ext cx="15194399" cy="998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Font typeface="Arial"/>
              <a:buNone/>
            </a:pPr>
            <a:r>
              <a:rPr lang="en-US"/>
              <a:t>BuildKit helps in improving storage management, security, and feature functionality.</a:t>
            </a:r>
            <a:endParaRPr/>
          </a:p>
        </p:txBody>
      </p:sp>
      <p:sp>
        <p:nvSpPr>
          <p:cNvPr id="2841" name="Google Shape;2841;p110"/>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p>
            <a:pPr marL="0" lvl="0" indent="0" algn="l" rtl="0">
              <a:lnSpc>
                <a:spcPct val="90000"/>
              </a:lnSpc>
              <a:spcBef>
                <a:spcPts val="1000"/>
              </a:spcBef>
              <a:spcAft>
                <a:spcPts val="0"/>
              </a:spcAft>
              <a:buSzPts val="2800"/>
              <a:buFont typeface="Arial"/>
              <a:buNone/>
            </a:pPr>
            <a:r>
              <a:rPr lang="en-US"/>
              <a:t>a, b, and 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1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Container: Overview</a:t>
            </a:r>
            <a:endParaRPr/>
          </a:p>
        </p:txBody>
      </p:sp>
      <p:pic>
        <p:nvPicPr>
          <p:cNvPr id="795" name="Google Shape;795;p13"/>
          <p:cNvPicPr preferRelativeResize="0"/>
          <p:nvPr/>
        </p:nvPicPr>
        <p:blipFill rotWithShape="1">
          <a:blip r:embed="rId3">
            <a:alphaModFix/>
          </a:blip>
          <a:srcRect/>
          <a:stretch/>
        </p:blipFill>
        <p:spPr>
          <a:xfrm>
            <a:off x="5807190" y="609775"/>
            <a:ext cx="4641626" cy="530800"/>
          </a:xfrm>
          <a:prstGeom prst="rect">
            <a:avLst/>
          </a:prstGeom>
          <a:noFill/>
          <a:ln>
            <a:noFill/>
          </a:ln>
        </p:spPr>
      </p:pic>
      <p:sp>
        <p:nvSpPr>
          <p:cNvPr id="796" name="Google Shape;796;p13"/>
          <p:cNvSpPr/>
          <p:nvPr/>
        </p:nvSpPr>
        <p:spPr>
          <a:xfrm>
            <a:off x="2826125" y="1140575"/>
            <a:ext cx="11058000" cy="982800"/>
          </a:xfrm>
          <a:prstGeom prst="roundRect">
            <a:avLst>
              <a:gd name="adj" fmla="val 1145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15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Inherently, containers are well isolated from one another and their host machines. </a:t>
            </a:r>
            <a:endParaRPr sz="2200" b="0" i="0" u="none" strike="noStrike" cap="none">
              <a:solidFill>
                <a:srgbClr val="434343"/>
              </a:solidFill>
              <a:latin typeface="Open Sans"/>
              <a:ea typeface="Open Sans"/>
              <a:cs typeface="Open Sans"/>
              <a:sym typeface="Open Sans"/>
            </a:endParaRPr>
          </a:p>
        </p:txBody>
      </p:sp>
      <p:sp>
        <p:nvSpPr>
          <p:cNvPr id="797" name="Google Shape;797;p13"/>
          <p:cNvSpPr/>
          <p:nvPr/>
        </p:nvSpPr>
        <p:spPr>
          <a:xfrm>
            <a:off x="12257750" y="6098675"/>
            <a:ext cx="3214800" cy="6750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Underlying subsystems</a:t>
            </a:r>
            <a:endParaRPr sz="2200" b="0" i="0" u="none" strike="noStrike" cap="none">
              <a:solidFill>
                <a:srgbClr val="434343"/>
              </a:solidFill>
              <a:latin typeface="Open Sans"/>
              <a:ea typeface="Open Sans"/>
              <a:cs typeface="Open Sans"/>
              <a:sym typeface="Open Sans"/>
            </a:endParaRPr>
          </a:p>
        </p:txBody>
      </p:sp>
      <p:sp>
        <p:nvSpPr>
          <p:cNvPr id="798" name="Google Shape;798;p13"/>
          <p:cNvSpPr/>
          <p:nvPr/>
        </p:nvSpPr>
        <p:spPr>
          <a:xfrm>
            <a:off x="884600" y="6160800"/>
            <a:ext cx="2732400" cy="6750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Container network</a:t>
            </a:r>
            <a:endParaRPr sz="2200" b="0" i="0" u="none" strike="noStrike" cap="none">
              <a:solidFill>
                <a:srgbClr val="434343"/>
              </a:solidFill>
              <a:latin typeface="Open Sans"/>
              <a:ea typeface="Open Sans"/>
              <a:cs typeface="Open Sans"/>
              <a:sym typeface="Open Sans"/>
            </a:endParaRPr>
          </a:p>
        </p:txBody>
      </p:sp>
      <p:sp>
        <p:nvSpPr>
          <p:cNvPr id="799" name="Google Shape;799;p13"/>
          <p:cNvSpPr/>
          <p:nvPr/>
        </p:nvSpPr>
        <p:spPr>
          <a:xfrm>
            <a:off x="6583600" y="2894250"/>
            <a:ext cx="2732400" cy="6834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Container storage</a:t>
            </a:r>
            <a:endParaRPr sz="2200" b="0" i="0" u="none" strike="noStrike" cap="none">
              <a:solidFill>
                <a:srgbClr val="434343"/>
              </a:solidFill>
              <a:latin typeface="Open Sans"/>
              <a:ea typeface="Open Sans"/>
              <a:cs typeface="Open Sans"/>
              <a:sym typeface="Open Sans"/>
            </a:endParaRPr>
          </a:p>
        </p:txBody>
      </p:sp>
      <p:sp>
        <p:nvSpPr>
          <p:cNvPr id="800" name="Google Shape;800;p13"/>
          <p:cNvSpPr/>
          <p:nvPr/>
        </p:nvSpPr>
        <p:spPr>
          <a:xfrm rot="-5734063">
            <a:off x="7318446" y="3633600"/>
            <a:ext cx="1209004" cy="1209004"/>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01" name="Google Shape;801;p13"/>
          <p:cNvSpPr/>
          <p:nvPr/>
        </p:nvSpPr>
        <p:spPr>
          <a:xfrm>
            <a:off x="3784361" y="5942331"/>
            <a:ext cx="1209000" cy="12117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02" name="Google Shape;802;p13"/>
          <p:cNvSpPr/>
          <p:nvPr/>
        </p:nvSpPr>
        <p:spPr>
          <a:xfrm rot="-455904">
            <a:off x="10873549" y="5868652"/>
            <a:ext cx="1211538" cy="120912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03" name="Google Shape;803;p13"/>
          <p:cNvSpPr/>
          <p:nvPr/>
        </p:nvSpPr>
        <p:spPr>
          <a:xfrm>
            <a:off x="7435632" y="3783013"/>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Open Sans"/>
              <a:ea typeface="Open Sans"/>
              <a:cs typeface="Open Sans"/>
              <a:sym typeface="Open Sans"/>
            </a:endParaRPr>
          </a:p>
        </p:txBody>
      </p:sp>
      <p:sp>
        <p:nvSpPr>
          <p:cNvPr id="804" name="Google Shape;804;p13"/>
          <p:cNvSpPr/>
          <p:nvPr/>
        </p:nvSpPr>
        <p:spPr>
          <a:xfrm rot="5652711">
            <a:off x="7224473" y="3546829"/>
            <a:ext cx="1396973" cy="1396973"/>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05" name="Google Shape;805;p13"/>
          <p:cNvSpPr/>
          <p:nvPr/>
        </p:nvSpPr>
        <p:spPr>
          <a:xfrm>
            <a:off x="3926601" y="6084571"/>
            <a:ext cx="924600" cy="9270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Open Sans"/>
              <a:ea typeface="Open Sans"/>
              <a:cs typeface="Open Sans"/>
              <a:sym typeface="Open Sans"/>
            </a:endParaRPr>
          </a:p>
        </p:txBody>
      </p:sp>
      <p:sp>
        <p:nvSpPr>
          <p:cNvPr id="806" name="Google Shape;806;p13"/>
          <p:cNvSpPr/>
          <p:nvPr/>
        </p:nvSpPr>
        <p:spPr>
          <a:xfrm rot="609245">
            <a:off x="3687968" y="5848311"/>
            <a:ext cx="1397082" cy="1399498"/>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07" name="Google Shape;807;p13"/>
          <p:cNvSpPr/>
          <p:nvPr/>
        </p:nvSpPr>
        <p:spPr>
          <a:xfrm rot="170245">
            <a:off x="11015614" y="6010839"/>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2200" b="0" i="0" u="none" strike="noStrike" cap="none">
              <a:solidFill>
                <a:srgbClr val="3F3F3F"/>
              </a:solidFill>
              <a:latin typeface="Open Sans"/>
              <a:ea typeface="Open Sans"/>
              <a:cs typeface="Open Sans"/>
              <a:sym typeface="Open Sans"/>
            </a:endParaRPr>
          </a:p>
        </p:txBody>
      </p:sp>
      <p:sp>
        <p:nvSpPr>
          <p:cNvPr id="808" name="Google Shape;808;p13"/>
          <p:cNvSpPr/>
          <p:nvPr/>
        </p:nvSpPr>
        <p:spPr>
          <a:xfrm rot="-10355863">
            <a:off x="10777071" y="5774658"/>
            <a:ext cx="1399463" cy="1397044"/>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cxnSp>
        <p:nvCxnSpPr>
          <p:cNvPr id="809" name="Google Shape;809;p13"/>
          <p:cNvCxnSpPr/>
          <p:nvPr/>
        </p:nvCxnSpPr>
        <p:spPr>
          <a:xfrm>
            <a:off x="7909900" y="5017500"/>
            <a:ext cx="26100" cy="982800"/>
          </a:xfrm>
          <a:prstGeom prst="straightConnector1">
            <a:avLst/>
          </a:prstGeom>
          <a:noFill/>
          <a:ln w="12700" cap="flat" cmpd="sng">
            <a:solidFill>
              <a:srgbClr val="7B7F8F"/>
            </a:solidFill>
            <a:prstDash val="solid"/>
            <a:round/>
            <a:headEnd type="oval" w="med" len="med"/>
            <a:tailEnd type="oval" w="med" len="med"/>
          </a:ln>
        </p:spPr>
      </p:cxnSp>
      <p:cxnSp>
        <p:nvCxnSpPr>
          <p:cNvPr id="810" name="Google Shape;810;p13"/>
          <p:cNvCxnSpPr/>
          <p:nvPr/>
        </p:nvCxnSpPr>
        <p:spPr>
          <a:xfrm>
            <a:off x="9118361" y="6493509"/>
            <a:ext cx="1506300" cy="0"/>
          </a:xfrm>
          <a:prstGeom prst="straightConnector1">
            <a:avLst/>
          </a:prstGeom>
          <a:noFill/>
          <a:ln w="12700" cap="flat" cmpd="sng">
            <a:solidFill>
              <a:srgbClr val="7B7F8F"/>
            </a:solidFill>
            <a:prstDash val="solid"/>
            <a:round/>
            <a:headEnd type="oval" w="med" len="med"/>
            <a:tailEnd type="oval" w="med" len="med"/>
          </a:ln>
        </p:spPr>
      </p:cxnSp>
      <p:cxnSp>
        <p:nvCxnSpPr>
          <p:cNvPr id="811" name="Google Shape;811;p13"/>
          <p:cNvCxnSpPr/>
          <p:nvPr/>
        </p:nvCxnSpPr>
        <p:spPr>
          <a:xfrm>
            <a:off x="5244863" y="6569709"/>
            <a:ext cx="1506300" cy="0"/>
          </a:xfrm>
          <a:prstGeom prst="straightConnector1">
            <a:avLst/>
          </a:prstGeom>
          <a:noFill/>
          <a:ln w="12700" cap="flat" cmpd="sng">
            <a:solidFill>
              <a:srgbClr val="7B7F8F"/>
            </a:solidFill>
            <a:prstDash val="solid"/>
            <a:round/>
            <a:headEnd type="oval" w="med" len="med"/>
            <a:tailEnd type="oval" w="med" len="med"/>
          </a:ln>
        </p:spPr>
      </p:cxnSp>
      <p:sp>
        <p:nvSpPr>
          <p:cNvPr id="812" name="Google Shape;812;p13"/>
          <p:cNvSpPr/>
          <p:nvPr/>
        </p:nvSpPr>
        <p:spPr>
          <a:xfrm>
            <a:off x="6889925" y="6076500"/>
            <a:ext cx="2122800" cy="1358700"/>
          </a:xfrm>
          <a:prstGeom prst="rect">
            <a:avLst/>
          </a:prstGeom>
          <a:solidFill>
            <a:srgbClr val="F9DEC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Controlling the isolation of following elements</a:t>
            </a:r>
            <a:endParaRPr sz="1100" b="0" i="0" u="none" strike="noStrike" cap="none">
              <a:solidFill>
                <a:srgbClr val="434343"/>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1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Container: Overview</a:t>
            </a:r>
            <a:endParaRPr/>
          </a:p>
        </p:txBody>
      </p:sp>
      <p:pic>
        <p:nvPicPr>
          <p:cNvPr id="819" name="Google Shape;819;p14"/>
          <p:cNvPicPr preferRelativeResize="0"/>
          <p:nvPr/>
        </p:nvPicPr>
        <p:blipFill rotWithShape="1">
          <a:blip r:embed="rId3">
            <a:alphaModFix/>
          </a:blip>
          <a:srcRect/>
          <a:stretch/>
        </p:blipFill>
        <p:spPr>
          <a:xfrm>
            <a:off x="5807190" y="609775"/>
            <a:ext cx="4641626" cy="530800"/>
          </a:xfrm>
          <a:prstGeom prst="rect">
            <a:avLst/>
          </a:prstGeom>
          <a:noFill/>
          <a:ln>
            <a:noFill/>
          </a:ln>
        </p:spPr>
      </p:pic>
      <p:sp>
        <p:nvSpPr>
          <p:cNvPr id="820" name="Google Shape;820;p14"/>
          <p:cNvSpPr/>
          <p:nvPr/>
        </p:nvSpPr>
        <p:spPr>
          <a:xfrm>
            <a:off x="6859195" y="4457696"/>
            <a:ext cx="2371500" cy="2182200"/>
          </a:xfrm>
          <a:prstGeom prst="ellipse">
            <a:avLst/>
          </a:prstGeom>
          <a:solidFill>
            <a:srgbClr val="F9DE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Docker API and CLI helps in:</a:t>
            </a:r>
            <a:endParaRPr sz="2200" b="0" i="0" u="none" strike="noStrike" cap="none">
              <a:solidFill>
                <a:srgbClr val="434343"/>
              </a:solidFill>
              <a:latin typeface="Open Sans"/>
              <a:ea typeface="Open Sans"/>
              <a:cs typeface="Open Sans"/>
              <a:sym typeface="Open Sans"/>
            </a:endParaRPr>
          </a:p>
        </p:txBody>
      </p:sp>
      <p:sp>
        <p:nvSpPr>
          <p:cNvPr id="821" name="Google Shape;821;p14"/>
          <p:cNvSpPr/>
          <p:nvPr/>
        </p:nvSpPr>
        <p:spPr>
          <a:xfrm>
            <a:off x="9657156" y="5596395"/>
            <a:ext cx="426600" cy="392400"/>
          </a:xfrm>
          <a:prstGeom prst="ellipse">
            <a:avLst/>
          </a:prstGeom>
          <a:solidFill>
            <a:srgbClr val="E4B36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22" name="Google Shape;822;p14"/>
          <p:cNvSpPr/>
          <p:nvPr/>
        </p:nvSpPr>
        <p:spPr>
          <a:xfrm>
            <a:off x="9294897" y="4221938"/>
            <a:ext cx="426600" cy="392400"/>
          </a:xfrm>
          <a:prstGeom prst="ellipse">
            <a:avLst/>
          </a:prstGeom>
          <a:solidFill>
            <a:srgbClr val="427AA1"/>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23" name="Google Shape;823;p14"/>
          <p:cNvSpPr/>
          <p:nvPr/>
        </p:nvSpPr>
        <p:spPr>
          <a:xfrm>
            <a:off x="7831650" y="3536514"/>
            <a:ext cx="426600" cy="392400"/>
          </a:xfrm>
          <a:prstGeom prst="ellipse">
            <a:avLst/>
          </a:prstGeom>
          <a:solidFill>
            <a:srgbClr val="E4B36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24" name="Google Shape;824;p14"/>
          <p:cNvSpPr/>
          <p:nvPr/>
        </p:nvSpPr>
        <p:spPr>
          <a:xfrm>
            <a:off x="6006145" y="5596395"/>
            <a:ext cx="426600" cy="392400"/>
          </a:xfrm>
          <a:prstGeom prst="ellipse">
            <a:avLst/>
          </a:prstGeom>
          <a:solidFill>
            <a:srgbClr val="3A405A"/>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25" name="Google Shape;825;p14"/>
          <p:cNvSpPr/>
          <p:nvPr/>
        </p:nvSpPr>
        <p:spPr>
          <a:xfrm>
            <a:off x="6219407" y="4221937"/>
            <a:ext cx="426600" cy="392400"/>
          </a:xfrm>
          <a:prstGeom prst="ellipse">
            <a:avLst/>
          </a:prstGeom>
          <a:solidFill>
            <a:srgbClr val="0FCFE8"/>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826" name="Google Shape;826;p14"/>
          <p:cNvSpPr txBox="1"/>
          <p:nvPr/>
        </p:nvSpPr>
        <p:spPr>
          <a:xfrm>
            <a:off x="2193800" y="5527250"/>
            <a:ext cx="3348600" cy="5307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Creating a container</a:t>
            </a:r>
            <a:endParaRPr sz="1400" b="0" i="0" u="none" strike="noStrike" cap="none">
              <a:solidFill>
                <a:srgbClr val="000000"/>
              </a:solidFill>
              <a:latin typeface="Arial"/>
              <a:ea typeface="Arial"/>
              <a:cs typeface="Arial"/>
              <a:sym typeface="Arial"/>
            </a:endParaRPr>
          </a:p>
        </p:txBody>
      </p:sp>
      <p:sp>
        <p:nvSpPr>
          <p:cNvPr id="827" name="Google Shape;827;p14"/>
          <p:cNvSpPr txBox="1"/>
          <p:nvPr/>
        </p:nvSpPr>
        <p:spPr>
          <a:xfrm>
            <a:off x="2558750" y="4152775"/>
            <a:ext cx="3348600" cy="5307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Starting a container</a:t>
            </a:r>
            <a:endParaRPr sz="1400" b="0" i="0" u="none" strike="noStrike" cap="none">
              <a:solidFill>
                <a:srgbClr val="000000"/>
              </a:solidFill>
              <a:latin typeface="Arial"/>
              <a:ea typeface="Arial"/>
              <a:cs typeface="Arial"/>
              <a:sym typeface="Arial"/>
            </a:endParaRPr>
          </a:p>
        </p:txBody>
      </p:sp>
      <p:sp>
        <p:nvSpPr>
          <p:cNvPr id="828" name="Google Shape;828;p14"/>
          <p:cNvSpPr txBox="1"/>
          <p:nvPr/>
        </p:nvSpPr>
        <p:spPr>
          <a:xfrm>
            <a:off x="6180000" y="2620750"/>
            <a:ext cx="3729900" cy="5307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Stopping a container</a:t>
            </a:r>
            <a:endParaRPr sz="1400" b="0" i="0" u="none" strike="noStrike" cap="none">
              <a:solidFill>
                <a:srgbClr val="000000"/>
              </a:solidFill>
              <a:latin typeface="Arial"/>
              <a:ea typeface="Arial"/>
              <a:cs typeface="Arial"/>
              <a:sym typeface="Arial"/>
            </a:endParaRPr>
          </a:p>
        </p:txBody>
      </p:sp>
      <p:sp>
        <p:nvSpPr>
          <p:cNvPr id="829" name="Google Shape;829;p14"/>
          <p:cNvSpPr txBox="1"/>
          <p:nvPr/>
        </p:nvSpPr>
        <p:spPr>
          <a:xfrm>
            <a:off x="10529300" y="4152800"/>
            <a:ext cx="27447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Moving a container</a:t>
            </a:r>
            <a:endParaRPr sz="1400" b="0" i="0" u="none" strike="noStrike" cap="none">
              <a:solidFill>
                <a:srgbClr val="000000"/>
              </a:solidFill>
              <a:latin typeface="Arial"/>
              <a:ea typeface="Arial"/>
              <a:cs typeface="Arial"/>
              <a:sym typeface="Arial"/>
            </a:endParaRPr>
          </a:p>
        </p:txBody>
      </p:sp>
      <p:sp>
        <p:nvSpPr>
          <p:cNvPr id="830" name="Google Shape;830;p14"/>
          <p:cNvSpPr txBox="1"/>
          <p:nvPr/>
        </p:nvSpPr>
        <p:spPr>
          <a:xfrm>
            <a:off x="10571525" y="5596400"/>
            <a:ext cx="28158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Deleting a container</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sp>
        <p:nvSpPr>
          <p:cNvPr id="836" name="Google Shape;836;p1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Container Modes: Types</a:t>
            </a:r>
            <a:endParaRPr/>
          </a:p>
        </p:txBody>
      </p:sp>
      <p:grpSp>
        <p:nvGrpSpPr>
          <p:cNvPr id="837" name="Google Shape;837;p15"/>
          <p:cNvGrpSpPr/>
          <p:nvPr/>
        </p:nvGrpSpPr>
        <p:grpSpPr>
          <a:xfrm>
            <a:off x="2836247" y="2644929"/>
            <a:ext cx="10390792" cy="3900410"/>
            <a:chOff x="3781167" y="3254761"/>
            <a:chExt cx="7883757" cy="2858700"/>
          </a:xfrm>
        </p:grpSpPr>
        <p:sp>
          <p:nvSpPr>
            <p:cNvPr id="838" name="Google Shape;838;p15"/>
            <p:cNvSpPr/>
            <p:nvPr/>
          </p:nvSpPr>
          <p:spPr>
            <a:xfrm>
              <a:off x="6663845" y="3254761"/>
              <a:ext cx="2858700" cy="2858700"/>
            </a:xfrm>
            <a:prstGeom prst="ellipse">
              <a:avLst/>
            </a:prstGeom>
            <a:noFill/>
            <a:ln w="19050" cap="flat" cmpd="sng">
              <a:solidFill>
                <a:srgbClr val="A5A5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FFFFFF"/>
                </a:solidFill>
                <a:latin typeface="Open Sans"/>
                <a:ea typeface="Open Sans"/>
                <a:cs typeface="Open Sans"/>
                <a:sym typeface="Open Sans"/>
              </a:endParaRPr>
            </a:p>
          </p:txBody>
        </p:sp>
        <p:sp>
          <p:nvSpPr>
            <p:cNvPr id="839" name="Google Shape;839;p15"/>
            <p:cNvSpPr txBox="1"/>
            <p:nvPr/>
          </p:nvSpPr>
          <p:spPr>
            <a:xfrm>
              <a:off x="6914917" y="4557973"/>
              <a:ext cx="2446800" cy="294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Types of modes</a:t>
              </a:r>
              <a:endParaRPr sz="1400" b="0" i="0" u="none" strike="noStrike" cap="none">
                <a:solidFill>
                  <a:srgbClr val="000000"/>
                </a:solidFill>
                <a:latin typeface="Arial"/>
                <a:ea typeface="Arial"/>
                <a:cs typeface="Arial"/>
                <a:sym typeface="Arial"/>
              </a:endParaRPr>
            </a:p>
          </p:txBody>
        </p:sp>
        <p:sp>
          <p:nvSpPr>
            <p:cNvPr id="840" name="Google Shape;840;p15"/>
            <p:cNvSpPr/>
            <p:nvPr/>
          </p:nvSpPr>
          <p:spPr>
            <a:xfrm>
              <a:off x="6663844" y="3254761"/>
              <a:ext cx="2858700" cy="2858700"/>
            </a:xfrm>
            <a:prstGeom prst="arc">
              <a:avLst>
                <a:gd name="adj1" fmla="val 19354005"/>
                <a:gd name="adj2" fmla="val 2259154"/>
              </a:avLst>
            </a:prstGeom>
            <a:noFill/>
            <a:ln w="762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44494E"/>
                </a:solidFill>
                <a:latin typeface="Open Sans"/>
                <a:ea typeface="Open Sans"/>
                <a:cs typeface="Open Sans"/>
                <a:sym typeface="Open Sans"/>
              </a:endParaRPr>
            </a:p>
          </p:txBody>
        </p:sp>
        <p:sp>
          <p:nvSpPr>
            <p:cNvPr id="841" name="Google Shape;841;p15"/>
            <p:cNvSpPr/>
            <p:nvPr/>
          </p:nvSpPr>
          <p:spPr>
            <a:xfrm>
              <a:off x="9157595" y="4344227"/>
              <a:ext cx="721800" cy="72180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842" name="Google Shape;842;p15"/>
            <p:cNvSpPr/>
            <p:nvPr/>
          </p:nvSpPr>
          <p:spPr>
            <a:xfrm flipH="1">
              <a:off x="6672818" y="3254761"/>
              <a:ext cx="2931000" cy="2858700"/>
            </a:xfrm>
            <a:prstGeom prst="arc">
              <a:avLst>
                <a:gd name="adj1" fmla="val 19354005"/>
                <a:gd name="adj2" fmla="val 2259154"/>
              </a:avLst>
            </a:prstGeom>
            <a:noFill/>
            <a:ln w="762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44494E"/>
                </a:solidFill>
                <a:latin typeface="Open Sans"/>
                <a:ea typeface="Open Sans"/>
                <a:cs typeface="Open Sans"/>
                <a:sym typeface="Open Sans"/>
              </a:endParaRPr>
            </a:p>
          </p:txBody>
        </p:sp>
        <p:sp>
          <p:nvSpPr>
            <p:cNvPr id="843" name="Google Shape;843;p15"/>
            <p:cNvSpPr/>
            <p:nvPr/>
          </p:nvSpPr>
          <p:spPr>
            <a:xfrm flipH="1">
              <a:off x="6305329" y="4323207"/>
              <a:ext cx="740100" cy="721800"/>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844" name="Google Shape;844;p15"/>
            <p:cNvSpPr txBox="1"/>
            <p:nvPr/>
          </p:nvSpPr>
          <p:spPr>
            <a:xfrm>
              <a:off x="3781167" y="4558039"/>
              <a:ext cx="2185800" cy="1581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Foreground</a:t>
              </a:r>
              <a:endParaRPr sz="2200" b="0" i="0" u="none" strike="noStrike" cap="none">
                <a:solidFill>
                  <a:schemeClr val="dk1"/>
                </a:solidFill>
                <a:latin typeface="Open Sans"/>
                <a:ea typeface="Open Sans"/>
                <a:cs typeface="Open Sans"/>
                <a:sym typeface="Open Sans"/>
              </a:endParaRPr>
            </a:p>
          </p:txBody>
        </p:sp>
        <p:sp>
          <p:nvSpPr>
            <p:cNvPr id="845" name="Google Shape;845;p15"/>
            <p:cNvSpPr txBox="1"/>
            <p:nvPr/>
          </p:nvSpPr>
          <p:spPr>
            <a:xfrm>
              <a:off x="10236324" y="4558038"/>
              <a:ext cx="1428600" cy="294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Detached</a:t>
              </a:r>
              <a:endParaRPr sz="2200" b="0" i="0" u="none" strike="noStrike" cap="none">
                <a:solidFill>
                  <a:schemeClr val="dk1"/>
                </a:solidFill>
                <a:latin typeface="Open Sans"/>
                <a:ea typeface="Open Sans"/>
                <a:cs typeface="Open Sans"/>
                <a:sym typeface="Open Sans"/>
              </a:endParaRPr>
            </a:p>
          </p:txBody>
        </p:sp>
      </p:grpSp>
      <p:pic>
        <p:nvPicPr>
          <p:cNvPr id="846" name="Google Shape;846;p15"/>
          <p:cNvPicPr preferRelativeResize="0"/>
          <p:nvPr/>
        </p:nvPicPr>
        <p:blipFill rotWithShape="1">
          <a:blip r:embed="rId3">
            <a:alphaModFix/>
          </a:blip>
          <a:srcRect/>
          <a:stretch/>
        </p:blipFill>
        <p:spPr>
          <a:xfrm>
            <a:off x="4682933" y="622648"/>
            <a:ext cx="6890148" cy="53079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1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Container Modes: Features</a:t>
            </a:r>
            <a:endParaRPr/>
          </a:p>
        </p:txBody>
      </p:sp>
      <p:grpSp>
        <p:nvGrpSpPr>
          <p:cNvPr id="853" name="Google Shape;853;p16"/>
          <p:cNvGrpSpPr/>
          <p:nvPr/>
        </p:nvGrpSpPr>
        <p:grpSpPr>
          <a:xfrm>
            <a:off x="4106302" y="2852875"/>
            <a:ext cx="7539754" cy="3035108"/>
            <a:chOff x="4708710" y="1430168"/>
            <a:chExt cx="7539754" cy="2669400"/>
          </a:xfrm>
        </p:grpSpPr>
        <p:sp>
          <p:nvSpPr>
            <p:cNvPr id="854" name="Google Shape;854;p16"/>
            <p:cNvSpPr/>
            <p:nvPr/>
          </p:nvSpPr>
          <p:spPr>
            <a:xfrm>
              <a:off x="6840083" y="1430168"/>
              <a:ext cx="3253500" cy="2669400"/>
            </a:xfrm>
            <a:prstGeom prst="ellipse">
              <a:avLst/>
            </a:prstGeom>
            <a:solidFill>
              <a:srgbClr val="FFFFFF"/>
            </a:solidFill>
            <a:ln w="38100" cap="flat" cmpd="sng">
              <a:solidFill>
                <a:srgbClr val="00B0F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Features</a:t>
              </a:r>
              <a:endParaRPr sz="2200" b="0" i="0" u="none" strike="noStrike" cap="none">
                <a:solidFill>
                  <a:srgbClr val="3F3F3F"/>
                </a:solidFill>
                <a:latin typeface="Open Sans"/>
                <a:ea typeface="Open Sans"/>
                <a:cs typeface="Open Sans"/>
                <a:sym typeface="Open Sans"/>
              </a:endParaRPr>
            </a:p>
          </p:txBody>
        </p:sp>
        <p:sp>
          <p:nvSpPr>
            <p:cNvPr id="855" name="Google Shape;855;p16"/>
            <p:cNvSpPr/>
            <p:nvPr/>
          </p:nvSpPr>
          <p:spPr>
            <a:xfrm>
              <a:off x="5295510" y="1605755"/>
              <a:ext cx="2485500" cy="2091600"/>
            </a:xfrm>
            <a:prstGeom prst="ellipse">
              <a:avLst/>
            </a:prstGeom>
            <a:solidFill>
              <a:srgbClr val="FFFFFF"/>
            </a:solidFill>
            <a:ln w="38100" cap="flat" cmpd="sng">
              <a:solidFill>
                <a:srgbClr val="00B0F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US" sz="2200" b="0" i="0" u="none" strike="noStrike" cap="none">
                  <a:solidFill>
                    <a:srgbClr val="434343"/>
                  </a:solidFill>
                  <a:latin typeface="Open Sans"/>
                  <a:ea typeface="Open Sans"/>
                  <a:cs typeface="Open Sans"/>
                  <a:sym typeface="Open Sans"/>
                </a:rPr>
                <a:t>Foreground</a:t>
              </a:r>
              <a:endParaRPr sz="2200" b="0" i="0" u="none" strike="noStrike" cap="none">
                <a:solidFill>
                  <a:srgbClr val="434343"/>
                </a:solidFill>
                <a:latin typeface="Open Sans"/>
                <a:ea typeface="Open Sans"/>
                <a:cs typeface="Open Sans"/>
                <a:sym typeface="Open Sans"/>
              </a:endParaRPr>
            </a:p>
          </p:txBody>
        </p:sp>
        <p:sp>
          <p:nvSpPr>
            <p:cNvPr id="856" name="Google Shape;856;p16"/>
            <p:cNvSpPr/>
            <p:nvPr/>
          </p:nvSpPr>
          <p:spPr>
            <a:xfrm>
              <a:off x="9166864" y="1691439"/>
              <a:ext cx="2485500" cy="2091600"/>
            </a:xfrm>
            <a:prstGeom prst="ellipse">
              <a:avLst/>
            </a:prstGeom>
            <a:solidFill>
              <a:srgbClr val="FFFFFF"/>
            </a:solidFill>
            <a:ln w="38100" cap="flat" cmpd="sng">
              <a:solidFill>
                <a:srgbClr val="00B0F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US" sz="2200" b="0" i="0" u="none" strike="noStrike" cap="none">
                  <a:solidFill>
                    <a:srgbClr val="434343"/>
                  </a:solidFill>
                  <a:latin typeface="Open Sans"/>
                  <a:ea typeface="Open Sans"/>
                  <a:cs typeface="Open Sans"/>
                  <a:sym typeface="Open Sans"/>
                </a:rPr>
                <a:t>Detached</a:t>
              </a:r>
              <a:endParaRPr sz="2200" b="0" i="0" u="none" strike="noStrike" cap="none">
                <a:solidFill>
                  <a:srgbClr val="434343"/>
                </a:solidFill>
                <a:latin typeface="Open Sans"/>
                <a:ea typeface="Open Sans"/>
                <a:cs typeface="Open Sans"/>
                <a:sym typeface="Open Sans"/>
              </a:endParaRPr>
            </a:p>
          </p:txBody>
        </p:sp>
        <p:cxnSp>
          <p:nvCxnSpPr>
            <p:cNvPr id="857" name="Google Shape;857;p16"/>
            <p:cNvCxnSpPr>
              <a:stCxn id="856" idx="6"/>
              <a:endCxn id="858" idx="1"/>
            </p:cNvCxnSpPr>
            <p:nvPr/>
          </p:nvCxnSpPr>
          <p:spPr>
            <a:xfrm rot="10800000" flipH="1">
              <a:off x="11652364" y="2736039"/>
              <a:ext cx="596100" cy="1200"/>
            </a:xfrm>
            <a:prstGeom prst="straightConnector1">
              <a:avLst/>
            </a:prstGeom>
            <a:noFill/>
            <a:ln w="25400" cap="flat" cmpd="sng">
              <a:solidFill>
                <a:srgbClr val="222A35"/>
              </a:solidFill>
              <a:prstDash val="dash"/>
              <a:round/>
              <a:headEnd type="none" w="sm" len="sm"/>
              <a:tailEnd type="oval" w="lg" len="lg"/>
            </a:ln>
          </p:spPr>
        </p:cxnSp>
        <p:cxnSp>
          <p:nvCxnSpPr>
            <p:cNvPr id="859" name="Google Shape;859;p16"/>
            <p:cNvCxnSpPr>
              <a:stCxn id="855" idx="2"/>
              <a:endCxn id="860" idx="3"/>
            </p:cNvCxnSpPr>
            <p:nvPr/>
          </p:nvCxnSpPr>
          <p:spPr>
            <a:xfrm rot="10800000">
              <a:off x="4708710" y="2651555"/>
              <a:ext cx="586800" cy="0"/>
            </a:xfrm>
            <a:prstGeom prst="straightConnector1">
              <a:avLst/>
            </a:prstGeom>
            <a:noFill/>
            <a:ln w="25400" cap="flat" cmpd="sng">
              <a:solidFill>
                <a:srgbClr val="222A35"/>
              </a:solidFill>
              <a:prstDash val="dash"/>
              <a:round/>
              <a:headEnd type="none" w="sm" len="sm"/>
              <a:tailEnd type="oval" w="lg" len="lg"/>
            </a:ln>
          </p:spPr>
        </p:cxnSp>
      </p:grpSp>
      <p:sp>
        <p:nvSpPr>
          <p:cNvPr id="860" name="Google Shape;860;p16"/>
          <p:cNvSpPr txBox="1"/>
          <p:nvPr/>
        </p:nvSpPr>
        <p:spPr>
          <a:xfrm>
            <a:off x="1098475" y="3339950"/>
            <a:ext cx="3007800" cy="1803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200" b="0" i="0" u="none" strike="noStrike" cap="none">
                <a:solidFill>
                  <a:srgbClr val="434343"/>
                </a:solidFill>
                <a:latin typeface="Open Sans"/>
                <a:ea typeface="Open Sans"/>
                <a:cs typeface="Open Sans"/>
                <a:sym typeface="Open Sans"/>
              </a:rPr>
              <a:t>All the outputs are visible on the terminal. But, the container exits when the terminal is accessed or created again.</a:t>
            </a:r>
            <a:endParaRPr sz="2200" b="0" i="0" u="none" strike="noStrike" cap="none">
              <a:solidFill>
                <a:srgbClr val="434343"/>
              </a:solidFill>
              <a:latin typeface="Open Sans"/>
              <a:ea typeface="Open Sans"/>
              <a:cs typeface="Open Sans"/>
              <a:sym typeface="Open Sans"/>
            </a:endParaRPr>
          </a:p>
        </p:txBody>
      </p:sp>
      <p:sp>
        <p:nvSpPr>
          <p:cNvPr id="858" name="Google Shape;858;p16"/>
          <p:cNvSpPr txBox="1"/>
          <p:nvPr/>
        </p:nvSpPr>
        <p:spPr>
          <a:xfrm>
            <a:off x="11646050" y="3180050"/>
            <a:ext cx="3130500" cy="231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200" b="0" i="0" u="none" strike="noStrike" cap="none">
                <a:solidFill>
                  <a:srgbClr val="434343"/>
                </a:solidFill>
                <a:latin typeface="Open Sans"/>
                <a:ea typeface="Open Sans"/>
                <a:cs typeface="Open Sans"/>
                <a:sym typeface="Open Sans"/>
              </a:rPr>
              <a:t>The output is not visible on the terminal. The container runs in the background when the terminal is accessed or created again.</a:t>
            </a:r>
            <a:endParaRPr sz="2200" b="0" i="0" u="none" strike="noStrike" cap="none">
              <a:solidFill>
                <a:srgbClr val="434343"/>
              </a:solidFill>
              <a:latin typeface="Open Sans"/>
              <a:ea typeface="Open Sans"/>
              <a:cs typeface="Open Sans"/>
              <a:sym typeface="Open Sans"/>
            </a:endParaRPr>
          </a:p>
        </p:txBody>
      </p:sp>
      <p:pic>
        <p:nvPicPr>
          <p:cNvPr id="861" name="Google Shape;861;p16"/>
          <p:cNvPicPr preferRelativeResize="0"/>
          <p:nvPr/>
        </p:nvPicPr>
        <p:blipFill rotWithShape="1">
          <a:blip r:embed="rId3">
            <a:alphaModFix/>
          </a:blip>
          <a:srcRect/>
          <a:stretch/>
        </p:blipFill>
        <p:spPr>
          <a:xfrm>
            <a:off x="4682933" y="622648"/>
            <a:ext cx="6890148" cy="53079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66"/>
        <p:cNvGrpSpPr/>
        <p:nvPr/>
      </p:nvGrpSpPr>
      <p:grpSpPr>
        <a:xfrm>
          <a:off x="0" y="0"/>
          <a:ext cx="0" cy="0"/>
          <a:chOff x="0" y="0"/>
          <a:chExt cx="0" cy="0"/>
        </a:xfrm>
      </p:grpSpPr>
      <p:sp>
        <p:nvSpPr>
          <p:cNvPr id="867" name="Google Shape;867;p1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4400"/>
              <a:buNone/>
            </a:pPr>
            <a:r>
              <a:rPr lang="en-US"/>
              <a:t>Interaction</a:t>
            </a:r>
            <a:endParaRPr/>
          </a:p>
        </p:txBody>
      </p:sp>
      <p:pic>
        <p:nvPicPr>
          <p:cNvPr id="868" name="Google Shape;868;p17"/>
          <p:cNvPicPr preferRelativeResize="0"/>
          <p:nvPr/>
        </p:nvPicPr>
        <p:blipFill rotWithShape="1">
          <a:blip r:embed="rId3">
            <a:alphaModFix/>
          </a:blip>
          <a:srcRect/>
          <a:stretch/>
        </p:blipFill>
        <p:spPr>
          <a:xfrm>
            <a:off x="5807190" y="609775"/>
            <a:ext cx="4641626" cy="530800"/>
          </a:xfrm>
          <a:prstGeom prst="rect">
            <a:avLst/>
          </a:prstGeom>
          <a:noFill/>
          <a:ln>
            <a:noFill/>
          </a:ln>
        </p:spPr>
      </p:pic>
      <p:sp>
        <p:nvSpPr>
          <p:cNvPr id="869" name="Google Shape;869;p17"/>
          <p:cNvSpPr/>
          <p:nvPr/>
        </p:nvSpPr>
        <p:spPr>
          <a:xfrm>
            <a:off x="1328900" y="1613575"/>
            <a:ext cx="44784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chemeClr val="dk1"/>
              </a:buClr>
              <a:buSzPts val="1100"/>
              <a:buFont typeface="Arial"/>
              <a:buNone/>
            </a:pPr>
            <a:r>
              <a:rPr lang="en-US" sz="2200" b="0" i="0" u="none" strike="noStrike" cap="none">
                <a:solidFill>
                  <a:schemeClr val="lt1"/>
                </a:solidFill>
                <a:latin typeface="Open Sans"/>
                <a:ea typeface="Open Sans"/>
                <a:cs typeface="Open Sans"/>
                <a:sym typeface="Open Sans"/>
              </a:rPr>
              <a:t>Interacting with container “C1”:</a:t>
            </a:r>
            <a:endParaRPr sz="2200" b="0" i="0" u="none" strike="noStrike" cap="none">
              <a:solidFill>
                <a:schemeClr val="lt1"/>
              </a:solidFill>
              <a:latin typeface="Open Sans"/>
              <a:ea typeface="Open Sans"/>
              <a:cs typeface="Open Sans"/>
              <a:sym typeface="Open Sans"/>
            </a:endParaRPr>
          </a:p>
        </p:txBody>
      </p:sp>
      <p:sp>
        <p:nvSpPr>
          <p:cNvPr id="870" name="Google Shape;870;p17"/>
          <p:cNvSpPr/>
          <p:nvPr/>
        </p:nvSpPr>
        <p:spPr>
          <a:xfrm>
            <a:off x="8803400" y="2650000"/>
            <a:ext cx="4769400" cy="27084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88900" marR="88900" lvl="0" indent="0" algn="r" rtl="0">
              <a:lnSpc>
                <a:spcPct val="100000"/>
              </a:lnSpc>
              <a:spcBef>
                <a:spcPts val="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Docker host</a:t>
            </a:r>
            <a:endParaRPr sz="2200" b="0" i="0" u="none" strike="noStrike" cap="none">
              <a:solidFill>
                <a:srgbClr val="434343"/>
              </a:solidFill>
              <a:latin typeface="Open Sans"/>
              <a:ea typeface="Open Sans"/>
              <a:cs typeface="Open Sans"/>
              <a:sym typeface="Open Sans"/>
            </a:endParaRPr>
          </a:p>
        </p:txBody>
      </p:sp>
      <p:sp>
        <p:nvSpPr>
          <p:cNvPr id="871" name="Google Shape;871;p17"/>
          <p:cNvSpPr/>
          <p:nvPr/>
        </p:nvSpPr>
        <p:spPr>
          <a:xfrm>
            <a:off x="10109825" y="3397800"/>
            <a:ext cx="2894400" cy="13863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b" anchorCtr="0">
            <a:noAutofit/>
          </a:bodyPr>
          <a:lstStyle/>
          <a:p>
            <a:pPr marL="88900" marR="88900" lvl="0" indent="0" algn="r" rtl="0">
              <a:lnSpc>
                <a:spcPct val="100000"/>
              </a:lnSpc>
              <a:spcBef>
                <a:spcPts val="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C1</a:t>
            </a:r>
            <a:endParaRPr sz="2200" b="0" i="0" u="none" strike="noStrike" cap="none">
              <a:solidFill>
                <a:srgbClr val="434343"/>
              </a:solidFill>
              <a:latin typeface="Open Sans"/>
              <a:ea typeface="Open Sans"/>
              <a:cs typeface="Open Sans"/>
              <a:sym typeface="Open Sans"/>
            </a:endParaRPr>
          </a:p>
        </p:txBody>
      </p:sp>
      <p:cxnSp>
        <p:nvCxnSpPr>
          <p:cNvPr id="872" name="Google Shape;872;p17"/>
          <p:cNvCxnSpPr/>
          <p:nvPr/>
        </p:nvCxnSpPr>
        <p:spPr>
          <a:xfrm rot="10800000" flipH="1">
            <a:off x="4001725" y="4134125"/>
            <a:ext cx="3912900" cy="42600"/>
          </a:xfrm>
          <a:prstGeom prst="straightConnector1">
            <a:avLst/>
          </a:prstGeom>
          <a:noFill/>
          <a:ln w="9525" cap="flat" cmpd="sng">
            <a:solidFill>
              <a:srgbClr val="5597D3"/>
            </a:solidFill>
            <a:prstDash val="solid"/>
            <a:round/>
            <a:headEnd type="none" w="sm" len="sm"/>
            <a:tailEnd type="triangle" w="med" len="med"/>
          </a:ln>
        </p:spPr>
      </p:cxnSp>
      <p:sp>
        <p:nvSpPr>
          <p:cNvPr id="873" name="Google Shape;873;p17"/>
          <p:cNvSpPr txBox="1"/>
          <p:nvPr/>
        </p:nvSpPr>
        <p:spPr>
          <a:xfrm>
            <a:off x="3737400" y="3202050"/>
            <a:ext cx="44784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Incoming connection at port 80</a:t>
            </a:r>
            <a:endParaRPr sz="2200" b="0" i="0" u="none" strike="noStrike" cap="none">
              <a:solidFill>
                <a:srgbClr val="434343"/>
              </a:solidFill>
              <a:latin typeface="Open Sans"/>
              <a:ea typeface="Open Sans"/>
              <a:cs typeface="Open Sans"/>
              <a:sym typeface="Open Sans"/>
            </a:endParaRPr>
          </a:p>
        </p:txBody>
      </p:sp>
      <p:sp>
        <p:nvSpPr>
          <p:cNvPr id="874" name="Google Shape;874;p17"/>
          <p:cNvSpPr/>
          <p:nvPr/>
        </p:nvSpPr>
        <p:spPr>
          <a:xfrm rot="5400000">
            <a:off x="9246825" y="3825600"/>
            <a:ext cx="1380900" cy="530700"/>
          </a:xfrm>
          <a:prstGeom prst="roundRect">
            <a:avLst>
              <a:gd name="adj" fmla="val 5625"/>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88900" marR="88900" lvl="0" indent="0" algn="l" rtl="0">
              <a:lnSpc>
                <a:spcPct val="100000"/>
              </a:lnSpc>
              <a:spcBef>
                <a:spcPts val="0"/>
              </a:spcBef>
              <a:spcAft>
                <a:spcPts val="800"/>
              </a:spcAft>
              <a:buClr>
                <a:schemeClr val="dk1"/>
              </a:buClr>
              <a:buSzPts val="1100"/>
              <a:buFont typeface="Arial"/>
              <a:buNone/>
            </a:pPr>
            <a:r>
              <a:rPr lang="en-US" sz="2200" b="0" i="0" u="none" strike="noStrike" cap="none">
                <a:solidFill>
                  <a:srgbClr val="434343"/>
                </a:solidFill>
                <a:highlight>
                  <a:srgbClr val="FFFFFF"/>
                </a:highlight>
                <a:latin typeface="Open Sans"/>
                <a:ea typeface="Open Sans"/>
                <a:cs typeface="Open Sans"/>
                <a:sym typeface="Open Sans"/>
              </a:rPr>
              <a:t>port 80</a:t>
            </a:r>
            <a:endParaRPr sz="2200" b="0" i="0" u="none" strike="noStrike" cap="none">
              <a:solidFill>
                <a:srgbClr val="434343"/>
              </a:solidFill>
              <a:highlight>
                <a:srgbClr val="FFFFFF"/>
              </a:highlight>
              <a:latin typeface="Open Sans"/>
              <a:ea typeface="Open Sans"/>
              <a:cs typeface="Open Sans"/>
              <a:sym typeface="Open Sans"/>
            </a:endParaRPr>
          </a:p>
        </p:txBody>
      </p:sp>
      <p:sp>
        <p:nvSpPr>
          <p:cNvPr id="875" name="Google Shape;875;p17"/>
          <p:cNvSpPr/>
          <p:nvPr/>
        </p:nvSpPr>
        <p:spPr>
          <a:xfrm rot="5400000">
            <a:off x="7914000" y="3776475"/>
            <a:ext cx="1743900" cy="530700"/>
          </a:xfrm>
          <a:prstGeom prst="roundRect">
            <a:avLst>
              <a:gd name="adj" fmla="val 5625"/>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88900" marR="88900" lvl="0" indent="0" algn="l" rtl="0">
              <a:lnSpc>
                <a:spcPct val="100000"/>
              </a:lnSpc>
              <a:spcBef>
                <a:spcPts val="0"/>
              </a:spcBef>
              <a:spcAft>
                <a:spcPts val="800"/>
              </a:spcAft>
              <a:buClr>
                <a:schemeClr val="dk1"/>
              </a:buClr>
              <a:buSzPts val="1100"/>
              <a:buFont typeface="Arial"/>
              <a:buNone/>
            </a:pPr>
            <a:r>
              <a:rPr lang="en-US" sz="2200" b="0" i="0" u="none" strike="noStrike" cap="none">
                <a:solidFill>
                  <a:srgbClr val="434343"/>
                </a:solidFill>
                <a:highlight>
                  <a:srgbClr val="FFFFFF"/>
                </a:highlight>
                <a:latin typeface="Open Sans"/>
                <a:ea typeface="Open Sans"/>
                <a:cs typeface="Open Sans"/>
                <a:sym typeface="Open Sans"/>
              </a:rPr>
              <a:t>0.0.0.0: 80</a:t>
            </a:r>
            <a:endParaRPr sz="2200" b="0" i="0" u="none" strike="noStrike" cap="none">
              <a:solidFill>
                <a:srgbClr val="434343"/>
              </a:solidFill>
              <a:highlight>
                <a:srgbClr val="FFFFFF"/>
              </a:highlight>
              <a:latin typeface="Open Sans"/>
              <a:ea typeface="Open Sans"/>
              <a:cs typeface="Open Sans"/>
              <a:sym typeface="Open Sans"/>
            </a:endParaRPr>
          </a:p>
        </p:txBody>
      </p:sp>
      <p:sp>
        <p:nvSpPr>
          <p:cNvPr id="876" name="Google Shape;876;p17"/>
          <p:cNvSpPr/>
          <p:nvPr/>
        </p:nvSpPr>
        <p:spPr>
          <a:xfrm>
            <a:off x="5298925" y="3581225"/>
            <a:ext cx="1318500" cy="1148400"/>
          </a:xfrm>
          <a:prstGeom prst="mathMultiply">
            <a:avLst>
              <a:gd name="adj1" fmla="val 23520"/>
            </a:avLst>
          </a:prstGeom>
          <a:solidFill>
            <a:srgbClr val="EF6461"/>
          </a:solidFill>
          <a:ln w="9525" cap="flat" cmpd="sng">
            <a:solidFill>
              <a:srgbClr val="EF646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17"/>
          <p:cNvSpPr/>
          <p:nvPr/>
        </p:nvSpPr>
        <p:spPr>
          <a:xfrm>
            <a:off x="8803400" y="5698000"/>
            <a:ext cx="4769400" cy="27084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88900" marR="88900" lvl="0" indent="0" algn="r" rtl="0">
              <a:lnSpc>
                <a:spcPct val="100000"/>
              </a:lnSpc>
              <a:spcBef>
                <a:spcPts val="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Docker host</a:t>
            </a:r>
            <a:endParaRPr sz="2200" b="0" i="0" u="none" strike="noStrike" cap="none">
              <a:solidFill>
                <a:srgbClr val="434343"/>
              </a:solidFill>
              <a:latin typeface="Open Sans"/>
              <a:ea typeface="Open Sans"/>
              <a:cs typeface="Open Sans"/>
              <a:sym typeface="Open Sans"/>
            </a:endParaRPr>
          </a:p>
        </p:txBody>
      </p:sp>
      <p:sp>
        <p:nvSpPr>
          <p:cNvPr id="878" name="Google Shape;878;p17"/>
          <p:cNvSpPr/>
          <p:nvPr/>
        </p:nvSpPr>
        <p:spPr>
          <a:xfrm>
            <a:off x="10109825" y="6445800"/>
            <a:ext cx="2894400" cy="13863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b" anchorCtr="0">
            <a:noAutofit/>
          </a:bodyPr>
          <a:lstStyle/>
          <a:p>
            <a:pPr marL="88900" marR="88900" lvl="0" indent="0" algn="r" rtl="0">
              <a:lnSpc>
                <a:spcPct val="100000"/>
              </a:lnSpc>
              <a:spcBef>
                <a:spcPts val="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C1</a:t>
            </a:r>
            <a:endParaRPr sz="2200" b="0" i="0" u="none" strike="noStrike" cap="none">
              <a:solidFill>
                <a:srgbClr val="434343"/>
              </a:solidFill>
              <a:latin typeface="Open Sans"/>
              <a:ea typeface="Open Sans"/>
              <a:cs typeface="Open Sans"/>
              <a:sym typeface="Open Sans"/>
            </a:endParaRPr>
          </a:p>
        </p:txBody>
      </p:sp>
      <p:cxnSp>
        <p:nvCxnSpPr>
          <p:cNvPr id="879" name="Google Shape;879;p17"/>
          <p:cNvCxnSpPr/>
          <p:nvPr/>
        </p:nvCxnSpPr>
        <p:spPr>
          <a:xfrm rot="10800000" flipH="1">
            <a:off x="4001725" y="7182125"/>
            <a:ext cx="3912900" cy="42600"/>
          </a:xfrm>
          <a:prstGeom prst="straightConnector1">
            <a:avLst/>
          </a:prstGeom>
          <a:noFill/>
          <a:ln w="9525" cap="flat" cmpd="sng">
            <a:solidFill>
              <a:srgbClr val="5597D3"/>
            </a:solidFill>
            <a:prstDash val="solid"/>
            <a:round/>
            <a:headEnd type="none" w="sm" len="sm"/>
            <a:tailEnd type="triangle" w="med" len="med"/>
          </a:ln>
        </p:spPr>
      </p:cxnSp>
      <p:sp>
        <p:nvSpPr>
          <p:cNvPr id="880" name="Google Shape;880;p17"/>
          <p:cNvSpPr txBox="1"/>
          <p:nvPr/>
        </p:nvSpPr>
        <p:spPr>
          <a:xfrm>
            <a:off x="2867575" y="6250050"/>
            <a:ext cx="53520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Incoming connection at 0.0.0.0:80 -&gt; 80</a:t>
            </a:r>
            <a:endParaRPr sz="2200" b="0" i="0" u="none" strike="noStrike" cap="none">
              <a:solidFill>
                <a:srgbClr val="434343"/>
              </a:solidFill>
              <a:latin typeface="Open Sans"/>
              <a:ea typeface="Open Sans"/>
              <a:cs typeface="Open Sans"/>
              <a:sym typeface="Open Sans"/>
            </a:endParaRPr>
          </a:p>
        </p:txBody>
      </p:sp>
      <p:sp>
        <p:nvSpPr>
          <p:cNvPr id="881" name="Google Shape;881;p17"/>
          <p:cNvSpPr/>
          <p:nvPr/>
        </p:nvSpPr>
        <p:spPr>
          <a:xfrm rot="5400000">
            <a:off x="9246825" y="6873600"/>
            <a:ext cx="1380900" cy="530700"/>
          </a:xfrm>
          <a:prstGeom prst="roundRect">
            <a:avLst>
              <a:gd name="adj" fmla="val 5625"/>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88900" marR="88900" lvl="0" indent="0" algn="l" rtl="0">
              <a:lnSpc>
                <a:spcPct val="100000"/>
              </a:lnSpc>
              <a:spcBef>
                <a:spcPts val="0"/>
              </a:spcBef>
              <a:spcAft>
                <a:spcPts val="800"/>
              </a:spcAft>
              <a:buClr>
                <a:schemeClr val="dk1"/>
              </a:buClr>
              <a:buSzPts val="1100"/>
              <a:buFont typeface="Arial"/>
              <a:buNone/>
            </a:pPr>
            <a:r>
              <a:rPr lang="en-US" sz="2200" b="0" i="0" u="none" strike="noStrike" cap="none">
                <a:solidFill>
                  <a:srgbClr val="434343"/>
                </a:solidFill>
                <a:highlight>
                  <a:srgbClr val="FFFFFF"/>
                </a:highlight>
                <a:latin typeface="Open Sans"/>
                <a:ea typeface="Open Sans"/>
                <a:cs typeface="Open Sans"/>
                <a:sym typeface="Open Sans"/>
              </a:rPr>
              <a:t>port 80</a:t>
            </a:r>
            <a:endParaRPr sz="2200" b="0" i="0" u="none" strike="noStrike" cap="none">
              <a:solidFill>
                <a:srgbClr val="434343"/>
              </a:solidFill>
              <a:highlight>
                <a:srgbClr val="FFFFFF"/>
              </a:highlight>
              <a:latin typeface="Open Sans"/>
              <a:ea typeface="Open Sans"/>
              <a:cs typeface="Open Sans"/>
              <a:sym typeface="Open Sans"/>
            </a:endParaRPr>
          </a:p>
        </p:txBody>
      </p:sp>
      <p:sp>
        <p:nvSpPr>
          <p:cNvPr id="882" name="Google Shape;882;p17"/>
          <p:cNvSpPr/>
          <p:nvPr/>
        </p:nvSpPr>
        <p:spPr>
          <a:xfrm rot="5400000">
            <a:off x="7914000" y="6824475"/>
            <a:ext cx="1743900" cy="530700"/>
          </a:xfrm>
          <a:prstGeom prst="roundRect">
            <a:avLst>
              <a:gd name="adj" fmla="val 5625"/>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88900" marR="88900" lvl="0" indent="0" algn="l" rtl="0">
              <a:lnSpc>
                <a:spcPct val="100000"/>
              </a:lnSpc>
              <a:spcBef>
                <a:spcPts val="0"/>
              </a:spcBef>
              <a:spcAft>
                <a:spcPts val="800"/>
              </a:spcAft>
              <a:buClr>
                <a:schemeClr val="dk1"/>
              </a:buClr>
              <a:buSzPts val="1100"/>
              <a:buFont typeface="Arial"/>
              <a:buNone/>
            </a:pPr>
            <a:r>
              <a:rPr lang="en-US" sz="2200" b="0" i="0" u="none" strike="noStrike" cap="none">
                <a:solidFill>
                  <a:srgbClr val="434343"/>
                </a:solidFill>
                <a:highlight>
                  <a:srgbClr val="FFFFFF"/>
                </a:highlight>
                <a:latin typeface="Open Sans"/>
                <a:ea typeface="Open Sans"/>
                <a:cs typeface="Open Sans"/>
                <a:sym typeface="Open Sans"/>
              </a:rPr>
              <a:t>0.0.0.0: 80</a:t>
            </a:r>
            <a:endParaRPr sz="2200" b="0" i="0" u="none" strike="noStrike" cap="none">
              <a:solidFill>
                <a:srgbClr val="434343"/>
              </a:solidFill>
              <a:highlight>
                <a:srgbClr val="FFFFFF"/>
              </a:highlight>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18"/>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Object: Service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1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Services and Tasks: Overview</a:t>
            </a:r>
            <a:endParaRPr/>
          </a:p>
        </p:txBody>
      </p:sp>
      <p:pic>
        <p:nvPicPr>
          <p:cNvPr id="895" name="Google Shape;895;p19"/>
          <p:cNvPicPr preferRelativeResize="0"/>
          <p:nvPr/>
        </p:nvPicPr>
        <p:blipFill rotWithShape="1">
          <a:blip r:embed="rId3">
            <a:alphaModFix/>
          </a:blip>
          <a:srcRect/>
          <a:stretch/>
        </p:blipFill>
        <p:spPr>
          <a:xfrm>
            <a:off x="4996900" y="609775"/>
            <a:ext cx="6102524" cy="530800"/>
          </a:xfrm>
          <a:prstGeom prst="rect">
            <a:avLst/>
          </a:prstGeom>
          <a:noFill/>
          <a:ln>
            <a:noFill/>
          </a:ln>
        </p:spPr>
      </p:pic>
      <p:sp>
        <p:nvSpPr>
          <p:cNvPr id="896" name="Google Shape;896;p19"/>
          <p:cNvSpPr/>
          <p:nvPr/>
        </p:nvSpPr>
        <p:spPr>
          <a:xfrm>
            <a:off x="1245350" y="1520525"/>
            <a:ext cx="13559700" cy="17856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71428"/>
              </a:lnSpc>
              <a:spcBef>
                <a:spcPts val="800"/>
              </a:spcBef>
              <a:spcAft>
                <a:spcPts val="0"/>
              </a:spcAft>
              <a:buClr>
                <a:schemeClr val="dk1"/>
              </a:buClr>
              <a:buSzPts val="1100"/>
              <a:buFont typeface="Arial"/>
              <a:buNone/>
            </a:pPr>
            <a:r>
              <a:rPr lang="en-US" sz="2200" b="0" i="0" u="none" strike="noStrike" cap="none">
                <a:solidFill>
                  <a:srgbClr val="33444C"/>
                </a:solidFill>
                <a:latin typeface="Open Sans"/>
                <a:ea typeface="Open Sans"/>
                <a:cs typeface="Open Sans"/>
                <a:sym typeface="Open Sans"/>
              </a:rPr>
              <a:t>Services allow you to scale containers across multiple Docker daemons, which all work together as a swarm with multiple managers and workers. Each member of a swarm is a Docker daemon, and the daemons all communicate using the Docker API. </a:t>
            </a:r>
            <a:endParaRPr sz="2200" b="0" i="0" u="none" strike="noStrike" cap="none">
              <a:solidFill>
                <a:srgbClr val="434343"/>
              </a:solidFill>
              <a:latin typeface="Open Sans"/>
              <a:ea typeface="Open Sans"/>
              <a:cs typeface="Open Sans"/>
              <a:sym typeface="Open Sans"/>
            </a:endParaRPr>
          </a:p>
        </p:txBody>
      </p:sp>
      <p:sp>
        <p:nvSpPr>
          <p:cNvPr id="897" name="Google Shape;897;p19"/>
          <p:cNvSpPr/>
          <p:nvPr/>
        </p:nvSpPr>
        <p:spPr>
          <a:xfrm>
            <a:off x="4007450" y="4652175"/>
            <a:ext cx="21453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Services</a:t>
            </a:r>
            <a:endParaRPr sz="2200" b="0" i="0" u="none" strike="noStrike" cap="none">
              <a:solidFill>
                <a:srgbClr val="434343"/>
              </a:solidFill>
              <a:latin typeface="Open Sans"/>
              <a:ea typeface="Open Sans"/>
              <a:cs typeface="Open Sans"/>
              <a:sym typeface="Open Sans"/>
            </a:endParaRPr>
          </a:p>
        </p:txBody>
      </p:sp>
      <p:cxnSp>
        <p:nvCxnSpPr>
          <p:cNvPr id="898" name="Google Shape;898;p19"/>
          <p:cNvCxnSpPr>
            <a:stCxn id="897" idx="3"/>
            <a:endCxn id="899" idx="1"/>
          </p:cNvCxnSpPr>
          <p:nvPr/>
        </p:nvCxnSpPr>
        <p:spPr>
          <a:xfrm rot="10800000" flipH="1">
            <a:off x="6152750" y="4210425"/>
            <a:ext cx="3274800" cy="710400"/>
          </a:xfrm>
          <a:prstGeom prst="bentConnector3">
            <a:avLst>
              <a:gd name="adj1" fmla="val 49999"/>
            </a:avLst>
          </a:prstGeom>
          <a:noFill/>
          <a:ln w="9525" cap="flat" cmpd="sng">
            <a:solidFill>
              <a:srgbClr val="5597D3"/>
            </a:solidFill>
            <a:prstDash val="solid"/>
            <a:round/>
            <a:headEnd type="none" w="sm" len="sm"/>
            <a:tailEnd type="triangle" w="med" len="med"/>
          </a:ln>
        </p:spPr>
      </p:cxnSp>
      <p:sp>
        <p:nvSpPr>
          <p:cNvPr id="899" name="Google Shape;899;p19"/>
          <p:cNvSpPr/>
          <p:nvPr/>
        </p:nvSpPr>
        <p:spPr>
          <a:xfrm>
            <a:off x="9427475" y="3941775"/>
            <a:ext cx="21453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Replicated</a:t>
            </a:r>
            <a:endParaRPr sz="2200" b="0" i="0" u="none" strike="noStrike" cap="none">
              <a:solidFill>
                <a:srgbClr val="434343"/>
              </a:solidFill>
              <a:latin typeface="Open Sans"/>
              <a:ea typeface="Open Sans"/>
              <a:cs typeface="Open Sans"/>
              <a:sym typeface="Open Sans"/>
            </a:endParaRPr>
          </a:p>
        </p:txBody>
      </p:sp>
      <p:sp>
        <p:nvSpPr>
          <p:cNvPr id="900" name="Google Shape;900;p19"/>
          <p:cNvSpPr/>
          <p:nvPr/>
        </p:nvSpPr>
        <p:spPr>
          <a:xfrm>
            <a:off x="9427475" y="5340400"/>
            <a:ext cx="21453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Global</a:t>
            </a:r>
            <a:endParaRPr sz="2200" b="0" i="0" u="none" strike="noStrike" cap="none">
              <a:solidFill>
                <a:srgbClr val="434343"/>
              </a:solidFill>
              <a:latin typeface="Open Sans"/>
              <a:ea typeface="Open Sans"/>
              <a:cs typeface="Open Sans"/>
              <a:sym typeface="Open Sans"/>
            </a:endParaRPr>
          </a:p>
        </p:txBody>
      </p:sp>
      <p:cxnSp>
        <p:nvCxnSpPr>
          <p:cNvPr id="901" name="Google Shape;901;p19"/>
          <p:cNvCxnSpPr>
            <a:stCxn id="897" idx="3"/>
            <a:endCxn id="900" idx="1"/>
          </p:cNvCxnSpPr>
          <p:nvPr/>
        </p:nvCxnSpPr>
        <p:spPr>
          <a:xfrm>
            <a:off x="6152750" y="4920825"/>
            <a:ext cx="3274800" cy="688200"/>
          </a:xfrm>
          <a:prstGeom prst="bentConnector3">
            <a:avLst>
              <a:gd name="adj1" fmla="val 49999"/>
            </a:avLst>
          </a:prstGeom>
          <a:noFill/>
          <a:ln w="9525" cap="flat" cmpd="sng">
            <a:solidFill>
              <a:srgbClr val="5597D3"/>
            </a:solidFill>
            <a:prstDash val="solid"/>
            <a:round/>
            <a:headEnd type="none" w="sm" len="sm"/>
            <a:tailEnd type="triangle" w="med" len="med"/>
          </a:ln>
        </p:spPr>
      </p:cxnSp>
      <p:sp>
        <p:nvSpPr>
          <p:cNvPr id="902" name="Google Shape;902;p19"/>
          <p:cNvSpPr/>
          <p:nvPr/>
        </p:nvSpPr>
        <p:spPr>
          <a:xfrm>
            <a:off x="1245350" y="6914425"/>
            <a:ext cx="13784100" cy="10344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71428"/>
              </a:lnSpc>
              <a:spcBef>
                <a:spcPts val="800"/>
              </a:spcBef>
              <a:spcAft>
                <a:spcPts val="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A service allows you to define the desired state, such as the number of replicas of the service that must be available at any given time. By default, the service is load-balanced across all worker nodes.</a:t>
            </a:r>
            <a:endParaRPr sz="2200" b="0" i="0" u="none" strike="noStrike" cap="none">
              <a:solidFill>
                <a:srgbClr val="434343"/>
              </a:solidFill>
              <a:latin typeface="Open Sans"/>
              <a:ea typeface="Open Sans"/>
              <a:cs typeface="Open Sans"/>
              <a:sym typeface="Open Sans"/>
            </a:endParaRPr>
          </a:p>
        </p:txBody>
      </p:sp>
      <p:sp>
        <p:nvSpPr>
          <p:cNvPr id="903" name="Google Shape;903;p19"/>
          <p:cNvSpPr txBox="1"/>
          <p:nvPr/>
        </p:nvSpPr>
        <p:spPr>
          <a:xfrm>
            <a:off x="6311875" y="4479075"/>
            <a:ext cx="11070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Types</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3"/>
          <p:cNvSpPr txBox="1">
            <a:spLocks noGrp="1"/>
          </p:cNvSpPr>
          <p:nvPr>
            <p:ph type="body" idx="1"/>
          </p:nvPr>
        </p:nvSpPr>
        <p:spPr>
          <a:xfrm>
            <a:off x="2302575" y="3962400"/>
            <a:ext cx="8321700" cy="742500"/>
          </a:xfrm>
          <a:prstGeom prst="rect">
            <a:avLst/>
          </a:prstGeom>
          <a:noFill/>
          <a:ln>
            <a:noFill/>
          </a:ln>
        </p:spPr>
        <p:txBody>
          <a:bodyPr spcFirstLastPara="1" wrap="square" lIns="91425" tIns="91425" rIns="91425" bIns="91425" anchor="t" anchorCtr="0">
            <a:noAutofit/>
          </a:bodyPr>
          <a:lstStyle/>
          <a:p>
            <a:pPr marL="90308" lvl="0" indent="0" algn="l" rtl="0">
              <a:lnSpc>
                <a:spcPct val="90000"/>
              </a:lnSpc>
              <a:spcBef>
                <a:spcPts val="1000"/>
              </a:spcBef>
              <a:spcAft>
                <a:spcPts val="0"/>
              </a:spcAft>
              <a:buSzPts val="2800"/>
              <a:buNone/>
            </a:pPr>
            <a:r>
              <a:rPr lang="en-US">
                <a:solidFill>
                  <a:srgbClr val="FFFFFF"/>
                </a:solidFill>
              </a:rPr>
              <a:t>Image Creation, Management, and Registry</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2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4400"/>
              <a:buNone/>
            </a:pPr>
            <a:r>
              <a:rPr lang="en-US"/>
              <a:t>Scheduling</a:t>
            </a:r>
            <a:endParaRPr/>
          </a:p>
        </p:txBody>
      </p:sp>
      <p:pic>
        <p:nvPicPr>
          <p:cNvPr id="910" name="Google Shape;910;p20"/>
          <p:cNvPicPr preferRelativeResize="0"/>
          <p:nvPr/>
        </p:nvPicPr>
        <p:blipFill rotWithShape="1">
          <a:blip r:embed="rId3">
            <a:alphaModFix/>
          </a:blip>
          <a:srcRect/>
          <a:stretch/>
        </p:blipFill>
        <p:spPr>
          <a:xfrm>
            <a:off x="5807190" y="609775"/>
            <a:ext cx="4641626" cy="530800"/>
          </a:xfrm>
          <a:prstGeom prst="rect">
            <a:avLst/>
          </a:prstGeom>
          <a:noFill/>
          <a:ln>
            <a:noFill/>
          </a:ln>
        </p:spPr>
      </p:pic>
      <p:sp>
        <p:nvSpPr>
          <p:cNvPr id="911" name="Google Shape;911;p20"/>
          <p:cNvSpPr/>
          <p:nvPr/>
        </p:nvSpPr>
        <p:spPr>
          <a:xfrm>
            <a:off x="2688325" y="1601700"/>
            <a:ext cx="113223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Docker creates services that describe the desired state where work is done by tasks.</a:t>
            </a:r>
            <a:endParaRPr sz="2200" b="0" i="0" u="none" strike="noStrike" cap="none">
              <a:solidFill>
                <a:srgbClr val="434343"/>
              </a:solidFill>
              <a:latin typeface="Open Sans"/>
              <a:ea typeface="Open Sans"/>
              <a:cs typeface="Open Sans"/>
              <a:sym typeface="Open Sans"/>
            </a:endParaRPr>
          </a:p>
        </p:txBody>
      </p:sp>
      <p:sp>
        <p:nvSpPr>
          <p:cNvPr id="912" name="Google Shape;912;p20"/>
          <p:cNvSpPr/>
          <p:nvPr/>
        </p:nvSpPr>
        <p:spPr>
          <a:xfrm>
            <a:off x="1350175" y="2846950"/>
            <a:ext cx="73614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The sequence in which work is scheduled on swarm:</a:t>
            </a:r>
            <a:endParaRPr sz="2200" b="0" i="0" u="none" strike="noStrike" cap="none">
              <a:solidFill>
                <a:schemeClr val="lt1"/>
              </a:solidFill>
              <a:latin typeface="Open Sans"/>
              <a:ea typeface="Open Sans"/>
              <a:cs typeface="Open Sans"/>
              <a:sym typeface="Open Sans"/>
            </a:endParaRPr>
          </a:p>
        </p:txBody>
      </p:sp>
      <p:sp>
        <p:nvSpPr>
          <p:cNvPr id="913" name="Google Shape;913;p20"/>
          <p:cNvSpPr/>
          <p:nvPr/>
        </p:nvSpPr>
        <p:spPr>
          <a:xfrm>
            <a:off x="1350175" y="4100504"/>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914" name="Google Shape;914;p20"/>
          <p:cNvSpPr/>
          <p:nvPr/>
        </p:nvSpPr>
        <p:spPr>
          <a:xfrm>
            <a:off x="1350175" y="4875999"/>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915" name="Google Shape;915;p20"/>
          <p:cNvSpPr/>
          <p:nvPr/>
        </p:nvSpPr>
        <p:spPr>
          <a:xfrm>
            <a:off x="1350175" y="5651494"/>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sp>
        <p:nvSpPr>
          <p:cNvPr id="916" name="Google Shape;916;p20"/>
          <p:cNvSpPr/>
          <p:nvPr/>
        </p:nvSpPr>
        <p:spPr>
          <a:xfrm>
            <a:off x="1350175" y="6426989"/>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sp>
        <p:nvSpPr>
          <p:cNvPr id="917" name="Google Shape;917;p20"/>
          <p:cNvSpPr/>
          <p:nvPr/>
        </p:nvSpPr>
        <p:spPr>
          <a:xfrm>
            <a:off x="1350175" y="7202484"/>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cxnSp>
        <p:nvCxnSpPr>
          <p:cNvPr id="918" name="Google Shape;918;p20"/>
          <p:cNvCxnSpPr>
            <a:stCxn id="913" idx="4"/>
            <a:endCxn id="914" idx="0"/>
          </p:cNvCxnSpPr>
          <p:nvPr/>
        </p:nvCxnSpPr>
        <p:spPr>
          <a:xfrm>
            <a:off x="1578775" y="4557704"/>
            <a:ext cx="0" cy="318300"/>
          </a:xfrm>
          <a:prstGeom prst="straightConnector1">
            <a:avLst/>
          </a:prstGeom>
          <a:noFill/>
          <a:ln w="19050" cap="flat" cmpd="sng">
            <a:solidFill>
              <a:srgbClr val="5B5B5B"/>
            </a:solidFill>
            <a:prstDash val="dot"/>
            <a:round/>
            <a:headEnd type="none" w="sm" len="sm"/>
            <a:tailEnd type="none" w="sm" len="sm"/>
          </a:ln>
        </p:spPr>
      </p:cxnSp>
      <p:cxnSp>
        <p:nvCxnSpPr>
          <p:cNvPr id="919" name="Google Shape;919;p20"/>
          <p:cNvCxnSpPr>
            <a:stCxn id="914" idx="4"/>
            <a:endCxn id="915" idx="0"/>
          </p:cNvCxnSpPr>
          <p:nvPr/>
        </p:nvCxnSpPr>
        <p:spPr>
          <a:xfrm>
            <a:off x="1578775" y="5333199"/>
            <a:ext cx="0" cy="318300"/>
          </a:xfrm>
          <a:prstGeom prst="straightConnector1">
            <a:avLst/>
          </a:prstGeom>
          <a:noFill/>
          <a:ln w="19050" cap="flat" cmpd="sng">
            <a:solidFill>
              <a:srgbClr val="5B5B5B"/>
            </a:solidFill>
            <a:prstDash val="dot"/>
            <a:round/>
            <a:headEnd type="none" w="sm" len="sm"/>
            <a:tailEnd type="none" w="sm" len="sm"/>
          </a:ln>
        </p:spPr>
      </p:cxnSp>
      <p:cxnSp>
        <p:nvCxnSpPr>
          <p:cNvPr id="920" name="Google Shape;920;p20"/>
          <p:cNvCxnSpPr>
            <a:stCxn id="915" idx="4"/>
            <a:endCxn id="916" idx="0"/>
          </p:cNvCxnSpPr>
          <p:nvPr/>
        </p:nvCxnSpPr>
        <p:spPr>
          <a:xfrm>
            <a:off x="1578775" y="6108694"/>
            <a:ext cx="0" cy="318300"/>
          </a:xfrm>
          <a:prstGeom prst="straightConnector1">
            <a:avLst/>
          </a:prstGeom>
          <a:noFill/>
          <a:ln w="19050" cap="flat" cmpd="sng">
            <a:solidFill>
              <a:srgbClr val="5B5B5B"/>
            </a:solidFill>
            <a:prstDash val="dot"/>
            <a:round/>
            <a:headEnd type="none" w="sm" len="sm"/>
            <a:tailEnd type="none" w="sm" len="sm"/>
          </a:ln>
        </p:spPr>
      </p:cxnSp>
      <p:cxnSp>
        <p:nvCxnSpPr>
          <p:cNvPr id="921" name="Google Shape;921;p20"/>
          <p:cNvCxnSpPr>
            <a:stCxn id="916" idx="4"/>
            <a:endCxn id="917" idx="0"/>
          </p:cNvCxnSpPr>
          <p:nvPr/>
        </p:nvCxnSpPr>
        <p:spPr>
          <a:xfrm>
            <a:off x="1578775" y="6884189"/>
            <a:ext cx="0" cy="318300"/>
          </a:xfrm>
          <a:prstGeom prst="straightConnector1">
            <a:avLst/>
          </a:prstGeom>
          <a:noFill/>
          <a:ln w="19050" cap="flat" cmpd="sng">
            <a:solidFill>
              <a:srgbClr val="5B5B5B"/>
            </a:solidFill>
            <a:prstDash val="dot"/>
            <a:round/>
            <a:headEnd type="none" w="sm" len="sm"/>
            <a:tailEnd type="none" w="sm" len="sm"/>
          </a:ln>
        </p:spPr>
      </p:cxnSp>
      <p:sp>
        <p:nvSpPr>
          <p:cNvPr id="922" name="Google Shape;922;p20"/>
          <p:cNvSpPr txBox="1"/>
          <p:nvPr/>
        </p:nvSpPr>
        <p:spPr>
          <a:xfrm>
            <a:off x="2158200" y="4104275"/>
            <a:ext cx="2569800" cy="45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Service is created</a:t>
            </a:r>
            <a:endParaRPr sz="2200" b="0" i="0" u="none" strike="noStrike" cap="none">
              <a:solidFill>
                <a:srgbClr val="434343"/>
              </a:solidFill>
              <a:latin typeface="Open Sans"/>
              <a:ea typeface="Open Sans"/>
              <a:cs typeface="Open Sans"/>
              <a:sym typeface="Open Sans"/>
            </a:endParaRPr>
          </a:p>
        </p:txBody>
      </p:sp>
      <p:sp>
        <p:nvSpPr>
          <p:cNvPr id="923" name="Google Shape;923;p20"/>
          <p:cNvSpPr txBox="1"/>
          <p:nvPr/>
        </p:nvSpPr>
        <p:spPr>
          <a:xfrm>
            <a:off x="2141800" y="4915975"/>
            <a:ext cx="6089100" cy="45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Docker manager node receives the request</a:t>
            </a:r>
            <a:endParaRPr sz="2200" b="0" i="0" u="none" strike="noStrike" cap="none">
              <a:solidFill>
                <a:srgbClr val="434343"/>
              </a:solidFill>
              <a:latin typeface="Open Sans"/>
              <a:ea typeface="Open Sans"/>
              <a:cs typeface="Open Sans"/>
              <a:sym typeface="Open Sans"/>
            </a:endParaRPr>
          </a:p>
        </p:txBody>
      </p:sp>
      <p:sp>
        <p:nvSpPr>
          <p:cNvPr id="924" name="Google Shape;924;p20"/>
          <p:cNvSpPr txBox="1"/>
          <p:nvPr/>
        </p:nvSpPr>
        <p:spPr>
          <a:xfrm>
            <a:off x="2162375" y="5671475"/>
            <a:ext cx="6089100" cy="45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Docker manager nodes schedule the service</a:t>
            </a:r>
            <a:endParaRPr sz="2200" b="0" i="0" u="none" strike="noStrike" cap="none">
              <a:solidFill>
                <a:srgbClr val="434343"/>
              </a:solidFill>
              <a:latin typeface="Open Sans"/>
              <a:ea typeface="Open Sans"/>
              <a:cs typeface="Open Sans"/>
              <a:sym typeface="Open Sans"/>
            </a:endParaRPr>
          </a:p>
        </p:txBody>
      </p:sp>
      <p:sp>
        <p:nvSpPr>
          <p:cNvPr id="925" name="Google Shape;925;p20"/>
          <p:cNvSpPr txBox="1"/>
          <p:nvPr/>
        </p:nvSpPr>
        <p:spPr>
          <a:xfrm>
            <a:off x="2162375" y="6427000"/>
            <a:ext cx="6089100" cy="45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Services start the tasks</a:t>
            </a:r>
            <a:endParaRPr sz="2200" b="0" i="0" u="none" strike="noStrike" cap="none">
              <a:solidFill>
                <a:srgbClr val="434343"/>
              </a:solidFill>
              <a:latin typeface="Open Sans"/>
              <a:ea typeface="Open Sans"/>
              <a:cs typeface="Open Sans"/>
              <a:sym typeface="Open Sans"/>
            </a:endParaRPr>
          </a:p>
        </p:txBody>
      </p:sp>
      <p:sp>
        <p:nvSpPr>
          <p:cNvPr id="926" name="Google Shape;926;p20"/>
          <p:cNvSpPr txBox="1"/>
          <p:nvPr/>
        </p:nvSpPr>
        <p:spPr>
          <a:xfrm>
            <a:off x="2158200" y="7202500"/>
            <a:ext cx="6011100" cy="45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Tasks undergo various stages in its life cycle</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31"/>
        <p:cNvGrpSpPr/>
        <p:nvPr/>
      </p:nvGrpSpPr>
      <p:grpSpPr>
        <a:xfrm>
          <a:off x="0" y="0"/>
          <a:ext cx="0" cy="0"/>
          <a:chOff x="0" y="0"/>
          <a:chExt cx="0" cy="0"/>
        </a:xfrm>
      </p:grpSpPr>
      <p:sp>
        <p:nvSpPr>
          <p:cNvPr id="932" name="Google Shape;932;p2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4400"/>
              <a:buNone/>
            </a:pPr>
            <a:r>
              <a:rPr lang="en-US"/>
              <a:t>States of Tasks</a:t>
            </a:r>
            <a:endParaRPr/>
          </a:p>
        </p:txBody>
      </p:sp>
      <p:pic>
        <p:nvPicPr>
          <p:cNvPr id="933" name="Google Shape;933;p21"/>
          <p:cNvPicPr preferRelativeResize="0"/>
          <p:nvPr/>
        </p:nvPicPr>
        <p:blipFill rotWithShape="1">
          <a:blip r:embed="rId3">
            <a:alphaModFix/>
          </a:blip>
          <a:srcRect/>
          <a:stretch/>
        </p:blipFill>
        <p:spPr>
          <a:xfrm>
            <a:off x="5807190" y="609775"/>
            <a:ext cx="4641626" cy="530800"/>
          </a:xfrm>
          <a:prstGeom prst="rect">
            <a:avLst/>
          </a:prstGeom>
          <a:noFill/>
          <a:ln>
            <a:noFill/>
          </a:ln>
        </p:spPr>
      </p:pic>
      <p:cxnSp>
        <p:nvCxnSpPr>
          <p:cNvPr id="934" name="Google Shape;934;p21"/>
          <p:cNvCxnSpPr>
            <a:stCxn id="935" idx="6"/>
            <a:endCxn id="936" idx="2"/>
          </p:cNvCxnSpPr>
          <p:nvPr/>
        </p:nvCxnSpPr>
        <p:spPr>
          <a:xfrm>
            <a:off x="4621425" y="2736451"/>
            <a:ext cx="454500" cy="0"/>
          </a:xfrm>
          <a:prstGeom prst="straightConnector1">
            <a:avLst/>
          </a:prstGeom>
          <a:noFill/>
          <a:ln w="19050" cap="flat" cmpd="sng">
            <a:solidFill>
              <a:srgbClr val="5B5B5B"/>
            </a:solidFill>
            <a:prstDash val="dot"/>
            <a:round/>
            <a:headEnd type="none" w="sm" len="sm"/>
            <a:tailEnd type="none" w="sm" len="sm"/>
          </a:ln>
        </p:spPr>
      </p:cxnSp>
      <p:sp>
        <p:nvSpPr>
          <p:cNvPr id="935" name="Google Shape;935;p21"/>
          <p:cNvSpPr/>
          <p:nvPr/>
        </p:nvSpPr>
        <p:spPr>
          <a:xfrm>
            <a:off x="3895125" y="2409901"/>
            <a:ext cx="726300" cy="6531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000000"/>
              </a:solidFill>
              <a:latin typeface="Open Sans"/>
              <a:ea typeface="Open Sans"/>
              <a:cs typeface="Open Sans"/>
              <a:sym typeface="Open Sans"/>
            </a:endParaRPr>
          </a:p>
        </p:txBody>
      </p:sp>
      <p:sp>
        <p:nvSpPr>
          <p:cNvPr id="936" name="Google Shape;936;p21"/>
          <p:cNvSpPr/>
          <p:nvPr/>
        </p:nvSpPr>
        <p:spPr>
          <a:xfrm>
            <a:off x="5075826" y="2409900"/>
            <a:ext cx="726300" cy="6531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000000"/>
              </a:solidFill>
              <a:latin typeface="Open Sans"/>
              <a:ea typeface="Open Sans"/>
              <a:cs typeface="Open Sans"/>
              <a:sym typeface="Open Sans"/>
            </a:endParaRPr>
          </a:p>
        </p:txBody>
      </p:sp>
      <p:sp>
        <p:nvSpPr>
          <p:cNvPr id="937" name="Google Shape;937;p21"/>
          <p:cNvSpPr/>
          <p:nvPr/>
        </p:nvSpPr>
        <p:spPr>
          <a:xfrm>
            <a:off x="6339701" y="2409908"/>
            <a:ext cx="726300" cy="6531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2200" b="0" i="0" u="none" strike="noStrike" cap="none">
              <a:solidFill>
                <a:srgbClr val="000000"/>
              </a:solidFill>
              <a:latin typeface="Open Sans"/>
              <a:ea typeface="Open Sans"/>
              <a:cs typeface="Open Sans"/>
              <a:sym typeface="Open Sans"/>
            </a:endParaRPr>
          </a:p>
        </p:txBody>
      </p:sp>
      <p:cxnSp>
        <p:nvCxnSpPr>
          <p:cNvPr id="938" name="Google Shape;938;p21"/>
          <p:cNvCxnSpPr>
            <a:stCxn id="936" idx="6"/>
            <a:endCxn id="937" idx="2"/>
          </p:cNvCxnSpPr>
          <p:nvPr/>
        </p:nvCxnSpPr>
        <p:spPr>
          <a:xfrm>
            <a:off x="5802126" y="2736450"/>
            <a:ext cx="537600" cy="0"/>
          </a:xfrm>
          <a:prstGeom prst="straightConnector1">
            <a:avLst/>
          </a:prstGeom>
          <a:noFill/>
          <a:ln w="19050" cap="flat" cmpd="sng">
            <a:solidFill>
              <a:srgbClr val="5B5B5B"/>
            </a:solidFill>
            <a:prstDash val="dot"/>
            <a:round/>
            <a:headEnd type="none" w="sm" len="sm"/>
            <a:tailEnd type="none" w="sm" len="sm"/>
          </a:ln>
        </p:spPr>
      </p:cxnSp>
      <p:cxnSp>
        <p:nvCxnSpPr>
          <p:cNvPr id="939" name="Google Shape;939;p21"/>
          <p:cNvCxnSpPr>
            <a:stCxn id="937" idx="6"/>
            <a:endCxn id="940" idx="2"/>
          </p:cNvCxnSpPr>
          <p:nvPr/>
        </p:nvCxnSpPr>
        <p:spPr>
          <a:xfrm>
            <a:off x="7066001" y="2736458"/>
            <a:ext cx="492900" cy="0"/>
          </a:xfrm>
          <a:prstGeom prst="straightConnector1">
            <a:avLst/>
          </a:prstGeom>
          <a:noFill/>
          <a:ln w="19050" cap="flat" cmpd="sng">
            <a:solidFill>
              <a:srgbClr val="5B5B5B"/>
            </a:solidFill>
            <a:prstDash val="dot"/>
            <a:round/>
            <a:headEnd type="none" w="sm" len="sm"/>
            <a:tailEnd type="none" w="sm" len="sm"/>
          </a:ln>
        </p:spPr>
      </p:cxnSp>
      <p:cxnSp>
        <p:nvCxnSpPr>
          <p:cNvPr id="941" name="Google Shape;941;p21"/>
          <p:cNvCxnSpPr>
            <a:stCxn id="940" idx="6"/>
            <a:endCxn id="942" idx="2"/>
          </p:cNvCxnSpPr>
          <p:nvPr/>
        </p:nvCxnSpPr>
        <p:spPr>
          <a:xfrm>
            <a:off x="8285085" y="2736451"/>
            <a:ext cx="454500" cy="0"/>
          </a:xfrm>
          <a:prstGeom prst="straightConnector1">
            <a:avLst/>
          </a:prstGeom>
          <a:noFill/>
          <a:ln w="19050" cap="flat" cmpd="sng">
            <a:solidFill>
              <a:srgbClr val="5B5B5B"/>
            </a:solidFill>
            <a:prstDash val="dot"/>
            <a:round/>
            <a:headEnd type="none" w="sm" len="sm"/>
            <a:tailEnd type="none" w="sm" len="sm"/>
          </a:ln>
        </p:spPr>
      </p:cxnSp>
      <p:sp>
        <p:nvSpPr>
          <p:cNvPr id="940" name="Google Shape;940;p21"/>
          <p:cNvSpPr/>
          <p:nvPr/>
        </p:nvSpPr>
        <p:spPr>
          <a:xfrm>
            <a:off x="7558785" y="2409901"/>
            <a:ext cx="726300" cy="6531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2200" b="0" i="0" u="none" strike="noStrike" cap="none">
              <a:solidFill>
                <a:srgbClr val="000000"/>
              </a:solidFill>
              <a:latin typeface="Open Sans"/>
              <a:ea typeface="Open Sans"/>
              <a:cs typeface="Open Sans"/>
              <a:sym typeface="Open Sans"/>
            </a:endParaRPr>
          </a:p>
        </p:txBody>
      </p:sp>
      <p:sp>
        <p:nvSpPr>
          <p:cNvPr id="942" name="Google Shape;942;p21"/>
          <p:cNvSpPr/>
          <p:nvPr/>
        </p:nvSpPr>
        <p:spPr>
          <a:xfrm>
            <a:off x="8739485" y="2409900"/>
            <a:ext cx="726300" cy="6531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2200" b="0" i="0" u="none" strike="noStrike" cap="none">
              <a:solidFill>
                <a:srgbClr val="000000"/>
              </a:solidFill>
              <a:latin typeface="Open Sans"/>
              <a:ea typeface="Open Sans"/>
              <a:cs typeface="Open Sans"/>
              <a:sym typeface="Open Sans"/>
            </a:endParaRPr>
          </a:p>
        </p:txBody>
      </p:sp>
      <p:sp>
        <p:nvSpPr>
          <p:cNvPr id="943" name="Google Shape;943;p21"/>
          <p:cNvSpPr/>
          <p:nvPr/>
        </p:nvSpPr>
        <p:spPr>
          <a:xfrm>
            <a:off x="10003361" y="2409908"/>
            <a:ext cx="726300" cy="6531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2200" b="0" i="0" u="none" strike="noStrike" cap="none">
              <a:solidFill>
                <a:srgbClr val="000000"/>
              </a:solidFill>
              <a:latin typeface="Open Sans"/>
              <a:ea typeface="Open Sans"/>
              <a:cs typeface="Open Sans"/>
              <a:sym typeface="Open Sans"/>
            </a:endParaRPr>
          </a:p>
        </p:txBody>
      </p:sp>
      <p:cxnSp>
        <p:nvCxnSpPr>
          <p:cNvPr id="944" name="Google Shape;944;p21"/>
          <p:cNvCxnSpPr>
            <a:stCxn id="942" idx="6"/>
            <a:endCxn id="943" idx="2"/>
          </p:cNvCxnSpPr>
          <p:nvPr/>
        </p:nvCxnSpPr>
        <p:spPr>
          <a:xfrm>
            <a:off x="9465785" y="2736450"/>
            <a:ext cx="537600" cy="0"/>
          </a:xfrm>
          <a:prstGeom prst="straightConnector1">
            <a:avLst/>
          </a:prstGeom>
          <a:noFill/>
          <a:ln w="19050" cap="flat" cmpd="sng">
            <a:solidFill>
              <a:srgbClr val="5B5B5B"/>
            </a:solidFill>
            <a:prstDash val="dot"/>
            <a:round/>
            <a:headEnd type="none" w="sm" len="sm"/>
            <a:tailEnd type="none" w="sm" len="sm"/>
          </a:ln>
        </p:spPr>
      </p:cxnSp>
      <p:sp>
        <p:nvSpPr>
          <p:cNvPr id="945" name="Google Shape;945;p21"/>
          <p:cNvSpPr/>
          <p:nvPr/>
        </p:nvSpPr>
        <p:spPr>
          <a:xfrm>
            <a:off x="11302150" y="2409901"/>
            <a:ext cx="726300" cy="6531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7</a:t>
            </a:r>
            <a:endParaRPr sz="2200" b="0" i="0" u="none" strike="noStrike" cap="none">
              <a:solidFill>
                <a:srgbClr val="000000"/>
              </a:solidFill>
              <a:latin typeface="Open Sans"/>
              <a:ea typeface="Open Sans"/>
              <a:cs typeface="Open Sans"/>
              <a:sym typeface="Open Sans"/>
            </a:endParaRPr>
          </a:p>
        </p:txBody>
      </p:sp>
      <p:cxnSp>
        <p:nvCxnSpPr>
          <p:cNvPr id="946" name="Google Shape;946;p21"/>
          <p:cNvCxnSpPr>
            <a:stCxn id="943" idx="6"/>
            <a:endCxn id="945" idx="2"/>
          </p:cNvCxnSpPr>
          <p:nvPr/>
        </p:nvCxnSpPr>
        <p:spPr>
          <a:xfrm>
            <a:off x="10729661" y="2736458"/>
            <a:ext cx="572400" cy="0"/>
          </a:xfrm>
          <a:prstGeom prst="straightConnector1">
            <a:avLst/>
          </a:prstGeom>
          <a:noFill/>
          <a:ln w="19050" cap="flat" cmpd="sng">
            <a:solidFill>
              <a:srgbClr val="5B5B5B"/>
            </a:solidFill>
            <a:prstDash val="dot"/>
            <a:round/>
            <a:headEnd type="none" w="sm" len="sm"/>
            <a:tailEnd type="none" w="sm" len="sm"/>
          </a:ln>
        </p:spPr>
      </p:cxnSp>
      <p:sp>
        <p:nvSpPr>
          <p:cNvPr id="947" name="Google Shape;947;p21"/>
          <p:cNvSpPr txBox="1"/>
          <p:nvPr/>
        </p:nvSpPr>
        <p:spPr>
          <a:xfrm>
            <a:off x="3783525" y="1507450"/>
            <a:ext cx="949500" cy="8190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NEW</a:t>
            </a:r>
            <a:endParaRPr sz="1400" b="0" i="0" u="none" strike="noStrike" cap="none">
              <a:solidFill>
                <a:srgbClr val="000000"/>
              </a:solidFill>
              <a:latin typeface="Arial"/>
              <a:ea typeface="Arial"/>
              <a:cs typeface="Arial"/>
              <a:sym typeface="Arial"/>
            </a:endParaRPr>
          </a:p>
        </p:txBody>
      </p:sp>
      <p:sp>
        <p:nvSpPr>
          <p:cNvPr id="948" name="Google Shape;948;p21"/>
          <p:cNvSpPr txBox="1"/>
          <p:nvPr/>
        </p:nvSpPr>
        <p:spPr>
          <a:xfrm>
            <a:off x="4695875" y="3312200"/>
            <a:ext cx="14862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PENDING </a:t>
            </a:r>
            <a:endParaRPr sz="1400" b="0" i="0" u="none" strike="noStrike" cap="none">
              <a:solidFill>
                <a:srgbClr val="000000"/>
              </a:solidFill>
              <a:latin typeface="Arial"/>
              <a:ea typeface="Arial"/>
              <a:cs typeface="Arial"/>
              <a:sym typeface="Arial"/>
            </a:endParaRPr>
          </a:p>
        </p:txBody>
      </p:sp>
      <p:sp>
        <p:nvSpPr>
          <p:cNvPr id="949" name="Google Shape;949;p21"/>
          <p:cNvSpPr txBox="1"/>
          <p:nvPr/>
        </p:nvSpPr>
        <p:spPr>
          <a:xfrm>
            <a:off x="5867900" y="1514700"/>
            <a:ext cx="1625100" cy="819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ASSIGNED</a:t>
            </a:r>
            <a:endParaRPr sz="1400" b="0" i="0" u="none" strike="noStrike" cap="none">
              <a:solidFill>
                <a:srgbClr val="000000"/>
              </a:solidFill>
              <a:latin typeface="Arial"/>
              <a:ea typeface="Arial"/>
              <a:cs typeface="Arial"/>
              <a:sym typeface="Arial"/>
            </a:endParaRPr>
          </a:p>
        </p:txBody>
      </p:sp>
      <p:sp>
        <p:nvSpPr>
          <p:cNvPr id="950" name="Google Shape;950;p21"/>
          <p:cNvSpPr txBox="1"/>
          <p:nvPr/>
        </p:nvSpPr>
        <p:spPr>
          <a:xfrm>
            <a:off x="7109375" y="3379300"/>
            <a:ext cx="16251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ACCEPTED</a:t>
            </a:r>
            <a:endParaRPr sz="1400" b="0" i="0" u="none" strike="noStrike" cap="none">
              <a:solidFill>
                <a:srgbClr val="000000"/>
              </a:solidFill>
              <a:latin typeface="Arial"/>
              <a:ea typeface="Arial"/>
              <a:cs typeface="Arial"/>
              <a:sym typeface="Arial"/>
            </a:endParaRPr>
          </a:p>
        </p:txBody>
      </p:sp>
      <p:sp>
        <p:nvSpPr>
          <p:cNvPr id="951" name="Google Shape;951;p21"/>
          <p:cNvSpPr txBox="1"/>
          <p:nvPr/>
        </p:nvSpPr>
        <p:spPr>
          <a:xfrm>
            <a:off x="8220475" y="1528200"/>
            <a:ext cx="17643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PREPARING</a:t>
            </a:r>
            <a:endParaRPr sz="1400" b="0" i="0" u="none" strike="noStrike" cap="none">
              <a:solidFill>
                <a:srgbClr val="000000"/>
              </a:solidFill>
              <a:latin typeface="Arial"/>
              <a:ea typeface="Arial"/>
              <a:cs typeface="Arial"/>
              <a:sym typeface="Arial"/>
            </a:endParaRPr>
          </a:p>
        </p:txBody>
      </p:sp>
      <p:sp>
        <p:nvSpPr>
          <p:cNvPr id="952" name="Google Shape;952;p21"/>
          <p:cNvSpPr txBox="1"/>
          <p:nvPr/>
        </p:nvSpPr>
        <p:spPr>
          <a:xfrm>
            <a:off x="9661775" y="3372550"/>
            <a:ext cx="1625100" cy="819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STARTING</a:t>
            </a:r>
            <a:endParaRPr sz="1400" b="0" i="0" u="none" strike="noStrike" cap="none">
              <a:solidFill>
                <a:srgbClr val="000000"/>
              </a:solidFill>
              <a:latin typeface="Arial"/>
              <a:ea typeface="Arial"/>
              <a:cs typeface="Arial"/>
              <a:sym typeface="Arial"/>
            </a:endParaRPr>
          </a:p>
        </p:txBody>
      </p:sp>
      <p:sp>
        <p:nvSpPr>
          <p:cNvPr id="953" name="Google Shape;953;p21"/>
          <p:cNvSpPr txBox="1"/>
          <p:nvPr/>
        </p:nvSpPr>
        <p:spPr>
          <a:xfrm>
            <a:off x="10847425" y="1528200"/>
            <a:ext cx="16251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RUNNING </a:t>
            </a:r>
            <a:endParaRPr sz="1400" b="0" i="0" u="none" strike="noStrike" cap="none">
              <a:solidFill>
                <a:srgbClr val="000000"/>
              </a:solidFill>
              <a:latin typeface="Arial"/>
              <a:ea typeface="Arial"/>
              <a:cs typeface="Arial"/>
              <a:sym typeface="Arial"/>
            </a:endParaRPr>
          </a:p>
        </p:txBody>
      </p:sp>
      <p:sp>
        <p:nvSpPr>
          <p:cNvPr id="954" name="Google Shape;954;p21"/>
          <p:cNvSpPr/>
          <p:nvPr/>
        </p:nvSpPr>
        <p:spPr>
          <a:xfrm>
            <a:off x="4486975" y="5966435"/>
            <a:ext cx="726300" cy="6531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8</a:t>
            </a:r>
            <a:endParaRPr sz="2200" b="0" i="0" u="none" strike="noStrike" cap="none">
              <a:solidFill>
                <a:srgbClr val="000000"/>
              </a:solidFill>
              <a:latin typeface="Open Sans"/>
              <a:ea typeface="Open Sans"/>
              <a:cs typeface="Open Sans"/>
              <a:sym typeface="Open Sans"/>
            </a:endParaRPr>
          </a:p>
        </p:txBody>
      </p:sp>
      <p:sp>
        <p:nvSpPr>
          <p:cNvPr id="955" name="Google Shape;955;p21"/>
          <p:cNvSpPr/>
          <p:nvPr/>
        </p:nvSpPr>
        <p:spPr>
          <a:xfrm>
            <a:off x="5750851" y="5966443"/>
            <a:ext cx="726300" cy="6531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9</a:t>
            </a:r>
            <a:endParaRPr sz="2200" b="0" i="0" u="none" strike="noStrike" cap="none">
              <a:solidFill>
                <a:srgbClr val="000000"/>
              </a:solidFill>
              <a:latin typeface="Open Sans"/>
              <a:ea typeface="Open Sans"/>
              <a:cs typeface="Open Sans"/>
              <a:sym typeface="Open Sans"/>
            </a:endParaRPr>
          </a:p>
        </p:txBody>
      </p:sp>
      <p:cxnSp>
        <p:nvCxnSpPr>
          <p:cNvPr id="956" name="Google Shape;956;p21"/>
          <p:cNvCxnSpPr>
            <a:stCxn id="954" idx="6"/>
            <a:endCxn id="955" idx="2"/>
          </p:cNvCxnSpPr>
          <p:nvPr/>
        </p:nvCxnSpPr>
        <p:spPr>
          <a:xfrm>
            <a:off x="5213275" y="6292985"/>
            <a:ext cx="537600" cy="0"/>
          </a:xfrm>
          <a:prstGeom prst="straightConnector1">
            <a:avLst/>
          </a:prstGeom>
          <a:noFill/>
          <a:ln w="19050" cap="flat" cmpd="sng">
            <a:solidFill>
              <a:srgbClr val="5B5B5B"/>
            </a:solidFill>
            <a:prstDash val="dot"/>
            <a:round/>
            <a:headEnd type="none" w="sm" len="sm"/>
            <a:tailEnd type="none" w="sm" len="sm"/>
          </a:ln>
        </p:spPr>
      </p:cxnSp>
      <p:cxnSp>
        <p:nvCxnSpPr>
          <p:cNvPr id="957" name="Google Shape;957;p21"/>
          <p:cNvCxnSpPr>
            <a:stCxn id="955" idx="6"/>
            <a:endCxn id="958" idx="2"/>
          </p:cNvCxnSpPr>
          <p:nvPr/>
        </p:nvCxnSpPr>
        <p:spPr>
          <a:xfrm>
            <a:off x="6477151" y="6292993"/>
            <a:ext cx="492900" cy="0"/>
          </a:xfrm>
          <a:prstGeom prst="straightConnector1">
            <a:avLst/>
          </a:prstGeom>
          <a:noFill/>
          <a:ln w="19050" cap="flat" cmpd="sng">
            <a:solidFill>
              <a:srgbClr val="5B5B5B"/>
            </a:solidFill>
            <a:prstDash val="dot"/>
            <a:round/>
            <a:headEnd type="none" w="sm" len="sm"/>
            <a:tailEnd type="none" w="sm" len="sm"/>
          </a:ln>
        </p:spPr>
      </p:cxnSp>
      <p:cxnSp>
        <p:nvCxnSpPr>
          <p:cNvPr id="959" name="Google Shape;959;p21"/>
          <p:cNvCxnSpPr>
            <a:stCxn id="958" idx="6"/>
            <a:endCxn id="960" idx="2"/>
          </p:cNvCxnSpPr>
          <p:nvPr/>
        </p:nvCxnSpPr>
        <p:spPr>
          <a:xfrm>
            <a:off x="7696234" y="6292986"/>
            <a:ext cx="454500" cy="0"/>
          </a:xfrm>
          <a:prstGeom prst="straightConnector1">
            <a:avLst/>
          </a:prstGeom>
          <a:noFill/>
          <a:ln w="19050" cap="flat" cmpd="sng">
            <a:solidFill>
              <a:srgbClr val="5B5B5B"/>
            </a:solidFill>
            <a:prstDash val="dot"/>
            <a:round/>
            <a:headEnd type="none" w="sm" len="sm"/>
            <a:tailEnd type="none" w="sm" len="sm"/>
          </a:ln>
        </p:spPr>
      </p:cxnSp>
      <p:sp>
        <p:nvSpPr>
          <p:cNvPr id="958" name="Google Shape;958;p21"/>
          <p:cNvSpPr/>
          <p:nvPr/>
        </p:nvSpPr>
        <p:spPr>
          <a:xfrm>
            <a:off x="6969934" y="5966436"/>
            <a:ext cx="726300" cy="6531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10</a:t>
            </a:r>
            <a:endParaRPr sz="2200" b="0" i="0" u="none" strike="noStrike" cap="none">
              <a:solidFill>
                <a:srgbClr val="000000"/>
              </a:solidFill>
              <a:latin typeface="Open Sans"/>
              <a:ea typeface="Open Sans"/>
              <a:cs typeface="Open Sans"/>
              <a:sym typeface="Open Sans"/>
            </a:endParaRPr>
          </a:p>
        </p:txBody>
      </p:sp>
      <p:sp>
        <p:nvSpPr>
          <p:cNvPr id="960" name="Google Shape;960;p21"/>
          <p:cNvSpPr/>
          <p:nvPr/>
        </p:nvSpPr>
        <p:spPr>
          <a:xfrm>
            <a:off x="8150635" y="5966435"/>
            <a:ext cx="726300" cy="6531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11</a:t>
            </a:r>
            <a:endParaRPr sz="2200" b="0" i="0" u="none" strike="noStrike" cap="none">
              <a:solidFill>
                <a:srgbClr val="000000"/>
              </a:solidFill>
              <a:latin typeface="Open Sans"/>
              <a:ea typeface="Open Sans"/>
              <a:cs typeface="Open Sans"/>
              <a:sym typeface="Open Sans"/>
            </a:endParaRPr>
          </a:p>
        </p:txBody>
      </p:sp>
      <p:sp>
        <p:nvSpPr>
          <p:cNvPr id="961" name="Google Shape;961;p21"/>
          <p:cNvSpPr/>
          <p:nvPr/>
        </p:nvSpPr>
        <p:spPr>
          <a:xfrm>
            <a:off x="9414510" y="5966443"/>
            <a:ext cx="726300" cy="6531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12</a:t>
            </a:r>
            <a:endParaRPr sz="2200" b="0" i="0" u="none" strike="noStrike" cap="none">
              <a:solidFill>
                <a:srgbClr val="000000"/>
              </a:solidFill>
              <a:latin typeface="Open Sans"/>
              <a:ea typeface="Open Sans"/>
              <a:cs typeface="Open Sans"/>
              <a:sym typeface="Open Sans"/>
            </a:endParaRPr>
          </a:p>
        </p:txBody>
      </p:sp>
      <p:cxnSp>
        <p:nvCxnSpPr>
          <p:cNvPr id="962" name="Google Shape;962;p21"/>
          <p:cNvCxnSpPr>
            <a:stCxn id="960" idx="6"/>
            <a:endCxn id="961" idx="2"/>
          </p:cNvCxnSpPr>
          <p:nvPr/>
        </p:nvCxnSpPr>
        <p:spPr>
          <a:xfrm>
            <a:off x="8876935" y="6292985"/>
            <a:ext cx="537600" cy="0"/>
          </a:xfrm>
          <a:prstGeom prst="straightConnector1">
            <a:avLst/>
          </a:prstGeom>
          <a:noFill/>
          <a:ln w="19050" cap="flat" cmpd="sng">
            <a:solidFill>
              <a:srgbClr val="5B5B5B"/>
            </a:solidFill>
            <a:prstDash val="dot"/>
            <a:round/>
            <a:headEnd type="none" w="sm" len="sm"/>
            <a:tailEnd type="none" w="sm" len="sm"/>
          </a:ln>
        </p:spPr>
      </p:cxnSp>
      <p:sp>
        <p:nvSpPr>
          <p:cNvPr id="963" name="Google Shape;963;p21"/>
          <p:cNvSpPr txBox="1"/>
          <p:nvPr/>
        </p:nvSpPr>
        <p:spPr>
          <a:xfrm>
            <a:off x="4052450" y="6942600"/>
            <a:ext cx="17643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COMPLETE</a:t>
            </a:r>
            <a:endParaRPr sz="1400" b="0" i="0" u="none" strike="noStrike" cap="none">
              <a:solidFill>
                <a:srgbClr val="434343"/>
              </a:solidFill>
              <a:latin typeface="Arial"/>
              <a:ea typeface="Arial"/>
              <a:cs typeface="Arial"/>
              <a:sym typeface="Arial"/>
            </a:endParaRPr>
          </a:p>
        </p:txBody>
      </p:sp>
      <p:sp>
        <p:nvSpPr>
          <p:cNvPr id="964" name="Google Shape;964;p21"/>
          <p:cNvSpPr txBox="1"/>
          <p:nvPr/>
        </p:nvSpPr>
        <p:spPr>
          <a:xfrm>
            <a:off x="5520300" y="5078000"/>
            <a:ext cx="11874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FAILED</a:t>
            </a:r>
            <a:endParaRPr sz="1400" b="0" i="0" u="none" strike="noStrike" cap="none">
              <a:solidFill>
                <a:srgbClr val="000000"/>
              </a:solidFill>
              <a:latin typeface="Arial"/>
              <a:ea typeface="Arial"/>
              <a:cs typeface="Arial"/>
              <a:sym typeface="Arial"/>
            </a:endParaRPr>
          </a:p>
        </p:txBody>
      </p:sp>
      <p:sp>
        <p:nvSpPr>
          <p:cNvPr id="965" name="Google Shape;965;p21"/>
          <p:cNvSpPr txBox="1"/>
          <p:nvPr/>
        </p:nvSpPr>
        <p:spPr>
          <a:xfrm>
            <a:off x="6376225" y="6944600"/>
            <a:ext cx="19137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SHUTDOWN</a:t>
            </a:r>
            <a:endParaRPr sz="1400" b="0" i="0" u="none" strike="noStrike" cap="none">
              <a:solidFill>
                <a:srgbClr val="000000"/>
              </a:solidFill>
              <a:latin typeface="Arial"/>
              <a:ea typeface="Arial"/>
              <a:cs typeface="Arial"/>
              <a:sym typeface="Arial"/>
            </a:endParaRPr>
          </a:p>
        </p:txBody>
      </p:sp>
      <p:sp>
        <p:nvSpPr>
          <p:cNvPr id="966" name="Google Shape;966;p21"/>
          <p:cNvSpPr txBox="1"/>
          <p:nvPr/>
        </p:nvSpPr>
        <p:spPr>
          <a:xfrm>
            <a:off x="7751350" y="5078000"/>
            <a:ext cx="15564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REJECTED</a:t>
            </a:r>
            <a:endParaRPr sz="1400" b="0" i="0" u="none" strike="noStrike" cap="none">
              <a:solidFill>
                <a:srgbClr val="000000"/>
              </a:solidFill>
              <a:latin typeface="Arial"/>
              <a:ea typeface="Arial"/>
              <a:cs typeface="Arial"/>
              <a:sym typeface="Arial"/>
            </a:endParaRPr>
          </a:p>
        </p:txBody>
      </p:sp>
      <p:sp>
        <p:nvSpPr>
          <p:cNvPr id="967" name="Google Shape;967;p21"/>
          <p:cNvSpPr txBox="1"/>
          <p:nvPr/>
        </p:nvSpPr>
        <p:spPr>
          <a:xfrm>
            <a:off x="8973400" y="6944450"/>
            <a:ext cx="17643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ORPHANED</a:t>
            </a:r>
            <a:endParaRPr sz="1400" b="0" i="0" u="none" strike="noStrike" cap="none">
              <a:solidFill>
                <a:srgbClr val="000000"/>
              </a:solidFill>
              <a:latin typeface="Arial"/>
              <a:ea typeface="Arial"/>
              <a:cs typeface="Arial"/>
              <a:sym typeface="Arial"/>
            </a:endParaRPr>
          </a:p>
        </p:txBody>
      </p:sp>
      <p:cxnSp>
        <p:nvCxnSpPr>
          <p:cNvPr id="968" name="Google Shape;968;p21"/>
          <p:cNvCxnSpPr>
            <a:stCxn id="961" idx="6"/>
            <a:endCxn id="969" idx="2"/>
          </p:cNvCxnSpPr>
          <p:nvPr/>
        </p:nvCxnSpPr>
        <p:spPr>
          <a:xfrm>
            <a:off x="10140810" y="6292993"/>
            <a:ext cx="549300" cy="0"/>
          </a:xfrm>
          <a:prstGeom prst="straightConnector1">
            <a:avLst/>
          </a:prstGeom>
          <a:noFill/>
          <a:ln w="19050" cap="flat" cmpd="sng">
            <a:solidFill>
              <a:srgbClr val="5B5B5B"/>
            </a:solidFill>
            <a:prstDash val="dot"/>
            <a:round/>
            <a:headEnd type="none" w="sm" len="sm"/>
            <a:tailEnd type="none" w="sm" len="sm"/>
          </a:ln>
        </p:spPr>
      </p:cxnSp>
      <p:sp>
        <p:nvSpPr>
          <p:cNvPr id="969" name="Google Shape;969;p21"/>
          <p:cNvSpPr/>
          <p:nvPr/>
        </p:nvSpPr>
        <p:spPr>
          <a:xfrm>
            <a:off x="10690100" y="5966375"/>
            <a:ext cx="726300" cy="6531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13</a:t>
            </a:r>
            <a:endParaRPr sz="2200" b="0" i="0" u="none" strike="noStrike" cap="none">
              <a:solidFill>
                <a:srgbClr val="000000"/>
              </a:solidFill>
              <a:latin typeface="Open Sans"/>
              <a:ea typeface="Open Sans"/>
              <a:cs typeface="Open Sans"/>
              <a:sym typeface="Open Sans"/>
            </a:endParaRPr>
          </a:p>
        </p:txBody>
      </p:sp>
      <p:sp>
        <p:nvSpPr>
          <p:cNvPr id="970" name="Google Shape;970;p21"/>
          <p:cNvSpPr txBox="1"/>
          <p:nvPr/>
        </p:nvSpPr>
        <p:spPr>
          <a:xfrm>
            <a:off x="10427600" y="5081700"/>
            <a:ext cx="1363800" cy="65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00"/>
              </a:spcBef>
              <a:spcAft>
                <a:spcPts val="15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REMOVE</a:t>
            </a:r>
            <a:endParaRPr sz="1400" b="0" i="0" u="none" strike="noStrike" cap="none">
              <a:solidFill>
                <a:srgbClr val="000000"/>
              </a:solidFill>
              <a:latin typeface="Arial"/>
              <a:ea typeface="Arial"/>
              <a:cs typeface="Arial"/>
              <a:sym typeface="Arial"/>
            </a:endParaRPr>
          </a:p>
        </p:txBody>
      </p:sp>
      <p:cxnSp>
        <p:nvCxnSpPr>
          <p:cNvPr id="971" name="Google Shape;971;p21"/>
          <p:cNvCxnSpPr>
            <a:stCxn id="945" idx="6"/>
          </p:cNvCxnSpPr>
          <p:nvPr/>
        </p:nvCxnSpPr>
        <p:spPr>
          <a:xfrm>
            <a:off x="12028450" y="2736451"/>
            <a:ext cx="701400" cy="0"/>
          </a:xfrm>
          <a:prstGeom prst="straightConnector1">
            <a:avLst/>
          </a:prstGeom>
          <a:noFill/>
          <a:ln w="19050" cap="flat" cmpd="sng">
            <a:solidFill>
              <a:srgbClr val="5B5B5B"/>
            </a:solidFill>
            <a:prstDash val="dot"/>
            <a:round/>
            <a:headEnd type="none" w="sm" len="sm"/>
            <a:tailEnd type="none" w="sm" len="sm"/>
          </a:ln>
        </p:spPr>
      </p:cxnSp>
      <p:cxnSp>
        <p:nvCxnSpPr>
          <p:cNvPr id="972" name="Google Shape;972;p21"/>
          <p:cNvCxnSpPr/>
          <p:nvPr/>
        </p:nvCxnSpPr>
        <p:spPr>
          <a:xfrm>
            <a:off x="12735900" y="2752725"/>
            <a:ext cx="45900" cy="1772400"/>
          </a:xfrm>
          <a:prstGeom prst="straightConnector1">
            <a:avLst/>
          </a:prstGeom>
          <a:noFill/>
          <a:ln w="19050" cap="flat" cmpd="sng">
            <a:solidFill>
              <a:srgbClr val="5B5B5B"/>
            </a:solidFill>
            <a:prstDash val="dot"/>
            <a:round/>
            <a:headEnd type="none" w="sm" len="sm"/>
            <a:tailEnd type="none" w="sm" len="sm"/>
          </a:ln>
        </p:spPr>
      </p:cxnSp>
      <p:cxnSp>
        <p:nvCxnSpPr>
          <p:cNvPr id="973" name="Google Shape;973;p21"/>
          <p:cNvCxnSpPr/>
          <p:nvPr/>
        </p:nvCxnSpPr>
        <p:spPr>
          <a:xfrm rot="10800000">
            <a:off x="4844700" y="4541150"/>
            <a:ext cx="7956900" cy="32100"/>
          </a:xfrm>
          <a:prstGeom prst="straightConnector1">
            <a:avLst/>
          </a:prstGeom>
          <a:noFill/>
          <a:ln w="19050" cap="flat" cmpd="sng">
            <a:solidFill>
              <a:srgbClr val="5B5B5B"/>
            </a:solidFill>
            <a:prstDash val="dot"/>
            <a:round/>
            <a:headEnd type="none" w="sm" len="sm"/>
            <a:tailEnd type="none" w="sm" len="sm"/>
          </a:ln>
        </p:spPr>
      </p:cxnSp>
      <p:cxnSp>
        <p:nvCxnSpPr>
          <p:cNvPr id="974" name="Google Shape;974;p21"/>
          <p:cNvCxnSpPr>
            <a:endCxn id="954" idx="0"/>
          </p:cNvCxnSpPr>
          <p:nvPr/>
        </p:nvCxnSpPr>
        <p:spPr>
          <a:xfrm>
            <a:off x="4842025" y="4554335"/>
            <a:ext cx="8100" cy="1412100"/>
          </a:xfrm>
          <a:prstGeom prst="straightConnector1">
            <a:avLst/>
          </a:prstGeom>
          <a:noFill/>
          <a:ln w="19050" cap="flat" cmpd="sng">
            <a:solidFill>
              <a:srgbClr val="5B5B5B"/>
            </a:solidFill>
            <a:prstDash val="dot"/>
            <a:round/>
            <a:headEnd type="none" w="sm" len="sm"/>
            <a:tailEnd type="none" w="sm" len="sm"/>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0" name="Google Shape;980;p2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4400"/>
              <a:buNone/>
            </a:pPr>
            <a:r>
              <a:rPr lang="en-US"/>
              <a:t>Commands</a:t>
            </a:r>
            <a:endParaRPr/>
          </a:p>
        </p:txBody>
      </p:sp>
      <p:pic>
        <p:nvPicPr>
          <p:cNvPr id="981" name="Google Shape;981;p22"/>
          <p:cNvPicPr preferRelativeResize="0"/>
          <p:nvPr/>
        </p:nvPicPr>
        <p:blipFill rotWithShape="1">
          <a:blip r:embed="rId3">
            <a:alphaModFix/>
          </a:blip>
          <a:srcRect/>
          <a:stretch/>
        </p:blipFill>
        <p:spPr>
          <a:xfrm>
            <a:off x="5807190" y="609775"/>
            <a:ext cx="4641626" cy="530800"/>
          </a:xfrm>
          <a:prstGeom prst="rect">
            <a:avLst/>
          </a:prstGeom>
          <a:noFill/>
          <a:ln>
            <a:noFill/>
          </a:ln>
        </p:spPr>
      </p:pic>
      <p:grpSp>
        <p:nvGrpSpPr>
          <p:cNvPr id="982" name="Google Shape;982;p22"/>
          <p:cNvGrpSpPr/>
          <p:nvPr/>
        </p:nvGrpSpPr>
        <p:grpSpPr>
          <a:xfrm>
            <a:off x="1420063" y="1556825"/>
            <a:ext cx="12914911" cy="920778"/>
            <a:chOff x="1115222" y="5165887"/>
            <a:chExt cx="13653569" cy="752700"/>
          </a:xfrm>
        </p:grpSpPr>
        <p:sp>
          <p:nvSpPr>
            <p:cNvPr id="983" name="Google Shape;983;p22"/>
            <p:cNvSpPr/>
            <p:nvPr/>
          </p:nvSpPr>
          <p:spPr>
            <a:xfrm>
              <a:off x="5807191" y="5259936"/>
              <a:ext cx="8961600" cy="5646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docker container create [OPTIONS] IMAGE [COMMAND] [ARG...]</a:t>
              </a:r>
              <a:endParaRPr sz="2200" b="0" i="1" u="none" strike="noStrike" cap="none">
                <a:solidFill>
                  <a:srgbClr val="434343"/>
                </a:solidFill>
                <a:latin typeface="Open Sans"/>
                <a:ea typeface="Open Sans"/>
                <a:cs typeface="Open Sans"/>
                <a:sym typeface="Open Sans"/>
              </a:endParaRPr>
            </a:p>
          </p:txBody>
        </p:sp>
        <p:sp>
          <p:nvSpPr>
            <p:cNvPr id="984" name="Google Shape;984;p22"/>
            <p:cNvSpPr/>
            <p:nvPr/>
          </p:nvSpPr>
          <p:spPr>
            <a:xfrm>
              <a:off x="1115222" y="5165887"/>
              <a:ext cx="3733500" cy="7527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container</a:t>
              </a:r>
              <a:endParaRPr sz="1400" b="0" i="0" u="none" strike="noStrike" cap="none">
                <a:solidFill>
                  <a:srgbClr val="000000"/>
                </a:solidFill>
                <a:latin typeface="Arial"/>
                <a:ea typeface="Arial"/>
                <a:cs typeface="Arial"/>
                <a:sym typeface="Arial"/>
              </a:endParaRPr>
            </a:p>
          </p:txBody>
        </p:sp>
        <p:cxnSp>
          <p:nvCxnSpPr>
            <p:cNvPr id="985" name="Google Shape;985;p22"/>
            <p:cNvCxnSpPr>
              <a:stCxn id="984" idx="3"/>
              <a:endCxn id="983" idx="1"/>
            </p:cNvCxnSpPr>
            <p:nvPr/>
          </p:nvCxnSpPr>
          <p:spPr>
            <a:xfrm>
              <a:off x="4848722" y="5542237"/>
              <a:ext cx="958500" cy="0"/>
            </a:xfrm>
            <a:prstGeom prst="straightConnector1">
              <a:avLst/>
            </a:prstGeom>
            <a:noFill/>
            <a:ln w="9525" cap="flat" cmpd="sng">
              <a:solidFill>
                <a:srgbClr val="5597D3"/>
              </a:solidFill>
              <a:prstDash val="solid"/>
              <a:round/>
              <a:headEnd type="none" w="sm" len="sm"/>
              <a:tailEnd type="triangle" w="med" len="med"/>
            </a:ln>
          </p:spPr>
        </p:cxnSp>
      </p:grpSp>
      <p:grpSp>
        <p:nvGrpSpPr>
          <p:cNvPr id="986" name="Google Shape;986;p22"/>
          <p:cNvGrpSpPr/>
          <p:nvPr/>
        </p:nvGrpSpPr>
        <p:grpSpPr>
          <a:xfrm>
            <a:off x="1496263" y="3028550"/>
            <a:ext cx="12914911" cy="920778"/>
            <a:chOff x="1115222" y="5165887"/>
            <a:chExt cx="13653569" cy="752700"/>
          </a:xfrm>
        </p:grpSpPr>
        <p:sp>
          <p:nvSpPr>
            <p:cNvPr id="987" name="Google Shape;987;p22"/>
            <p:cNvSpPr/>
            <p:nvPr/>
          </p:nvSpPr>
          <p:spPr>
            <a:xfrm>
              <a:off x="5807191" y="5259936"/>
              <a:ext cx="8961600" cy="5646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docker run -dt -p 80:80 ngnix</a:t>
              </a:r>
              <a:endParaRPr sz="2200" b="0" i="1" u="none" strike="noStrike" cap="none">
                <a:solidFill>
                  <a:srgbClr val="434343"/>
                </a:solidFill>
                <a:latin typeface="Open Sans"/>
                <a:ea typeface="Open Sans"/>
                <a:cs typeface="Open Sans"/>
                <a:sym typeface="Open Sans"/>
              </a:endParaRPr>
            </a:p>
          </p:txBody>
        </p:sp>
        <p:sp>
          <p:nvSpPr>
            <p:cNvPr id="988" name="Google Shape;988;p22"/>
            <p:cNvSpPr/>
            <p:nvPr/>
          </p:nvSpPr>
          <p:spPr>
            <a:xfrm>
              <a:off x="1115222" y="5165887"/>
              <a:ext cx="3733500" cy="7527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container</a:t>
              </a:r>
              <a:endParaRPr sz="1400" b="0" i="0" u="none" strike="noStrike" cap="none">
                <a:solidFill>
                  <a:srgbClr val="000000"/>
                </a:solidFill>
                <a:latin typeface="Arial"/>
                <a:ea typeface="Arial"/>
                <a:cs typeface="Arial"/>
                <a:sym typeface="Arial"/>
              </a:endParaRPr>
            </a:p>
          </p:txBody>
        </p:sp>
        <p:cxnSp>
          <p:nvCxnSpPr>
            <p:cNvPr id="989" name="Google Shape;989;p22"/>
            <p:cNvCxnSpPr>
              <a:stCxn id="988" idx="3"/>
              <a:endCxn id="987" idx="1"/>
            </p:cNvCxnSpPr>
            <p:nvPr/>
          </p:nvCxnSpPr>
          <p:spPr>
            <a:xfrm>
              <a:off x="4848722" y="5542237"/>
              <a:ext cx="958500" cy="0"/>
            </a:xfrm>
            <a:prstGeom prst="straightConnector1">
              <a:avLst/>
            </a:prstGeom>
            <a:noFill/>
            <a:ln w="9525" cap="flat" cmpd="sng">
              <a:solidFill>
                <a:srgbClr val="5597D3"/>
              </a:solidFill>
              <a:prstDash val="solid"/>
              <a:round/>
              <a:headEnd type="none" w="sm" len="sm"/>
              <a:tailEnd type="triangle" w="med" len="med"/>
            </a:ln>
          </p:spPr>
        </p:cxnSp>
      </p:grpSp>
      <p:cxnSp>
        <p:nvCxnSpPr>
          <p:cNvPr id="990" name="Google Shape;990;p22"/>
          <p:cNvCxnSpPr>
            <a:stCxn id="987" idx="2"/>
            <a:endCxn id="991" idx="0"/>
          </p:cNvCxnSpPr>
          <p:nvPr/>
        </p:nvCxnSpPr>
        <p:spPr>
          <a:xfrm>
            <a:off x="10172785" y="3834275"/>
            <a:ext cx="24300" cy="591000"/>
          </a:xfrm>
          <a:prstGeom prst="straightConnector1">
            <a:avLst/>
          </a:prstGeom>
          <a:noFill/>
          <a:ln w="9525" cap="flat" cmpd="sng">
            <a:solidFill>
              <a:srgbClr val="5597D3"/>
            </a:solidFill>
            <a:prstDash val="solid"/>
            <a:round/>
            <a:headEnd type="none" w="sm" len="sm"/>
            <a:tailEnd type="triangle" w="med" len="med"/>
          </a:ln>
        </p:spPr>
      </p:cxnSp>
      <p:sp>
        <p:nvSpPr>
          <p:cNvPr id="991" name="Google Shape;991;p22"/>
          <p:cNvSpPr/>
          <p:nvPr/>
        </p:nvSpPr>
        <p:spPr>
          <a:xfrm>
            <a:off x="4906175" y="4425275"/>
            <a:ext cx="10581600" cy="6906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This command returns a UUID that helps in the identification of a container.</a:t>
            </a:r>
            <a:endParaRPr sz="2200" b="0" i="0" u="none" strike="noStrike" cap="none">
              <a:solidFill>
                <a:srgbClr val="434343"/>
              </a:solidFill>
              <a:latin typeface="Open Sans"/>
              <a:ea typeface="Open Sans"/>
              <a:cs typeface="Open Sans"/>
              <a:sym typeface="Open Sans"/>
            </a:endParaRPr>
          </a:p>
        </p:txBody>
      </p:sp>
      <p:grpSp>
        <p:nvGrpSpPr>
          <p:cNvPr id="992" name="Google Shape;992;p22"/>
          <p:cNvGrpSpPr/>
          <p:nvPr/>
        </p:nvGrpSpPr>
        <p:grpSpPr>
          <a:xfrm>
            <a:off x="1572475" y="5841713"/>
            <a:ext cx="12914900" cy="1140238"/>
            <a:chOff x="1115234" y="5058708"/>
            <a:chExt cx="13653557" cy="932100"/>
          </a:xfrm>
        </p:grpSpPr>
        <p:sp>
          <p:nvSpPr>
            <p:cNvPr id="993" name="Google Shape;993;p22"/>
            <p:cNvSpPr/>
            <p:nvPr/>
          </p:nvSpPr>
          <p:spPr>
            <a:xfrm>
              <a:off x="5807191" y="5259936"/>
              <a:ext cx="8961600" cy="5646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docker run -- name -dt -p 80:80 ngnix</a:t>
              </a:r>
              <a:endParaRPr sz="2200" b="0" i="1" u="none" strike="noStrike" cap="none">
                <a:solidFill>
                  <a:srgbClr val="434343"/>
                </a:solidFill>
                <a:latin typeface="Open Sans"/>
                <a:ea typeface="Open Sans"/>
                <a:cs typeface="Open Sans"/>
                <a:sym typeface="Open Sans"/>
              </a:endParaRPr>
            </a:p>
          </p:txBody>
        </p:sp>
        <p:sp>
          <p:nvSpPr>
            <p:cNvPr id="994" name="Google Shape;994;p22"/>
            <p:cNvSpPr/>
            <p:nvPr/>
          </p:nvSpPr>
          <p:spPr>
            <a:xfrm>
              <a:off x="1115234" y="5058708"/>
              <a:ext cx="3733500" cy="9321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Naming a container using option </a:t>
              </a:r>
              <a:r>
                <a:rPr lang="en-US" sz="2200" b="0" i="1" u="none" strike="noStrike" cap="none">
                  <a:solidFill>
                    <a:srgbClr val="3F3F3F"/>
                  </a:solidFill>
                  <a:latin typeface="Open Sans"/>
                  <a:ea typeface="Open Sans"/>
                  <a:cs typeface="Open Sans"/>
                  <a:sym typeface="Open Sans"/>
                </a:rPr>
                <a:t>--name </a:t>
              </a:r>
              <a:r>
                <a:rPr lang="en-US" sz="2200" b="0" i="0" u="none" strike="noStrike" cap="none">
                  <a:solidFill>
                    <a:srgbClr val="3F3F3F"/>
                  </a:solidFill>
                  <a:latin typeface="Open Sans"/>
                  <a:ea typeface="Open Sans"/>
                  <a:cs typeface="Open Sans"/>
                  <a:sym typeface="Open Sans"/>
                </a:rPr>
                <a:t>in run command</a:t>
              </a:r>
              <a:endParaRPr sz="1400" b="0" i="0" u="none" strike="noStrike" cap="none">
                <a:solidFill>
                  <a:srgbClr val="000000"/>
                </a:solidFill>
                <a:latin typeface="Arial"/>
                <a:ea typeface="Arial"/>
                <a:cs typeface="Arial"/>
                <a:sym typeface="Arial"/>
              </a:endParaRPr>
            </a:p>
          </p:txBody>
        </p:sp>
        <p:cxnSp>
          <p:nvCxnSpPr>
            <p:cNvPr id="995" name="Google Shape;995;p22"/>
            <p:cNvCxnSpPr>
              <a:stCxn id="994" idx="3"/>
              <a:endCxn id="993" idx="1"/>
            </p:cNvCxnSpPr>
            <p:nvPr/>
          </p:nvCxnSpPr>
          <p:spPr>
            <a:xfrm>
              <a:off x="4848734" y="5524758"/>
              <a:ext cx="958500" cy="17400"/>
            </a:xfrm>
            <a:prstGeom prst="straightConnector1">
              <a:avLst/>
            </a:prstGeom>
            <a:noFill/>
            <a:ln w="9525" cap="flat" cmpd="sng">
              <a:solidFill>
                <a:srgbClr val="5597D3"/>
              </a:solidFill>
              <a:prstDash val="solid"/>
              <a:round/>
              <a:headEnd type="none" w="sm" len="sm"/>
              <a:tailEnd type="triangle" w="med" len="med"/>
            </a:ln>
          </p:spPr>
        </p:cxnSp>
      </p:grpSp>
      <p:grpSp>
        <p:nvGrpSpPr>
          <p:cNvPr id="996" name="Google Shape;996;p22"/>
          <p:cNvGrpSpPr/>
          <p:nvPr/>
        </p:nvGrpSpPr>
        <p:grpSpPr>
          <a:xfrm>
            <a:off x="1670538" y="7513523"/>
            <a:ext cx="12914911" cy="920778"/>
            <a:chOff x="1115222" y="5165887"/>
            <a:chExt cx="13653569" cy="752700"/>
          </a:xfrm>
        </p:grpSpPr>
        <p:sp>
          <p:nvSpPr>
            <p:cNvPr id="997" name="Google Shape;997;p22"/>
            <p:cNvSpPr/>
            <p:nvPr/>
          </p:nvSpPr>
          <p:spPr>
            <a:xfrm>
              <a:off x="5807191" y="5259936"/>
              <a:ext cx="8961600" cy="5646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docker container rm [OPTIONS] CONTAINER [CONTAINER...]</a:t>
              </a:r>
              <a:endParaRPr sz="2200" b="0" i="1" u="none" strike="noStrike" cap="none">
                <a:solidFill>
                  <a:srgbClr val="434343"/>
                </a:solidFill>
                <a:latin typeface="Open Sans"/>
                <a:ea typeface="Open Sans"/>
                <a:cs typeface="Open Sans"/>
                <a:sym typeface="Open Sans"/>
              </a:endParaRPr>
            </a:p>
          </p:txBody>
        </p:sp>
        <p:sp>
          <p:nvSpPr>
            <p:cNvPr id="998" name="Google Shape;998;p22"/>
            <p:cNvSpPr/>
            <p:nvPr/>
          </p:nvSpPr>
          <p:spPr>
            <a:xfrm>
              <a:off x="1115222" y="5165887"/>
              <a:ext cx="3733500" cy="7527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Remove a container</a:t>
              </a:r>
              <a:endParaRPr sz="1400" b="0" i="0" u="none" strike="noStrike" cap="none">
                <a:solidFill>
                  <a:srgbClr val="000000"/>
                </a:solidFill>
                <a:latin typeface="Arial"/>
                <a:ea typeface="Arial"/>
                <a:cs typeface="Arial"/>
                <a:sym typeface="Arial"/>
              </a:endParaRPr>
            </a:p>
          </p:txBody>
        </p:sp>
        <p:cxnSp>
          <p:nvCxnSpPr>
            <p:cNvPr id="999" name="Google Shape;999;p22"/>
            <p:cNvCxnSpPr>
              <a:stCxn id="998" idx="3"/>
              <a:endCxn id="997" idx="1"/>
            </p:cNvCxnSpPr>
            <p:nvPr/>
          </p:nvCxnSpPr>
          <p:spPr>
            <a:xfrm>
              <a:off x="4848722" y="5542237"/>
              <a:ext cx="958500" cy="0"/>
            </a:xfrm>
            <a:prstGeom prst="straightConnector1">
              <a:avLst/>
            </a:prstGeom>
            <a:noFill/>
            <a:ln w="9525" cap="flat" cmpd="sng">
              <a:solidFill>
                <a:srgbClr val="5597D3"/>
              </a:solidFill>
              <a:prstDash val="solid"/>
              <a:round/>
              <a:headEnd type="none" w="sm" len="sm"/>
              <a:tailEnd type="triangle" w="med" len="med"/>
            </a:ln>
          </p:spPr>
        </p:cxn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sp>
        <p:nvSpPr>
          <p:cNvPr id="1005" name="Google Shape;1005;p2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4400"/>
              <a:buNone/>
            </a:pPr>
            <a:r>
              <a:rPr lang="en-US"/>
              <a:t>Commands</a:t>
            </a:r>
            <a:endParaRPr/>
          </a:p>
        </p:txBody>
      </p:sp>
      <p:pic>
        <p:nvPicPr>
          <p:cNvPr id="1006" name="Google Shape;1006;p23"/>
          <p:cNvPicPr preferRelativeResize="0"/>
          <p:nvPr/>
        </p:nvPicPr>
        <p:blipFill rotWithShape="1">
          <a:blip r:embed="rId3">
            <a:alphaModFix/>
          </a:blip>
          <a:srcRect/>
          <a:stretch/>
        </p:blipFill>
        <p:spPr>
          <a:xfrm>
            <a:off x="5807190" y="609775"/>
            <a:ext cx="4641626" cy="530800"/>
          </a:xfrm>
          <a:prstGeom prst="rect">
            <a:avLst/>
          </a:prstGeom>
          <a:noFill/>
          <a:ln>
            <a:noFill/>
          </a:ln>
        </p:spPr>
      </p:pic>
      <p:grpSp>
        <p:nvGrpSpPr>
          <p:cNvPr id="1007" name="Google Shape;1007;p23"/>
          <p:cNvGrpSpPr/>
          <p:nvPr/>
        </p:nvGrpSpPr>
        <p:grpSpPr>
          <a:xfrm>
            <a:off x="1420063" y="2061872"/>
            <a:ext cx="12914911" cy="920778"/>
            <a:chOff x="1115222" y="5165887"/>
            <a:chExt cx="13653569" cy="752700"/>
          </a:xfrm>
        </p:grpSpPr>
        <p:sp>
          <p:nvSpPr>
            <p:cNvPr id="1008" name="Google Shape;1008;p23"/>
            <p:cNvSpPr/>
            <p:nvPr/>
          </p:nvSpPr>
          <p:spPr>
            <a:xfrm>
              <a:off x="5807191" y="5259936"/>
              <a:ext cx="8961600" cy="5646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docker service create [OPTIONS] IMAGE [COMMAND] [ARG...]</a:t>
              </a:r>
              <a:endParaRPr sz="2200" b="0" i="1" u="none" strike="noStrike" cap="none">
                <a:solidFill>
                  <a:srgbClr val="434343"/>
                </a:solidFill>
                <a:latin typeface="Open Sans"/>
                <a:ea typeface="Open Sans"/>
                <a:cs typeface="Open Sans"/>
                <a:sym typeface="Open Sans"/>
              </a:endParaRPr>
            </a:p>
          </p:txBody>
        </p:sp>
        <p:sp>
          <p:nvSpPr>
            <p:cNvPr id="1009" name="Google Shape;1009;p23"/>
            <p:cNvSpPr/>
            <p:nvPr/>
          </p:nvSpPr>
          <p:spPr>
            <a:xfrm>
              <a:off x="1115222" y="5165887"/>
              <a:ext cx="3733500" cy="7527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service</a:t>
              </a:r>
              <a:endParaRPr sz="1400" b="0" i="0" u="none" strike="noStrike" cap="none">
                <a:solidFill>
                  <a:srgbClr val="000000"/>
                </a:solidFill>
                <a:latin typeface="Arial"/>
                <a:ea typeface="Arial"/>
                <a:cs typeface="Arial"/>
                <a:sym typeface="Arial"/>
              </a:endParaRPr>
            </a:p>
          </p:txBody>
        </p:sp>
        <p:cxnSp>
          <p:nvCxnSpPr>
            <p:cNvPr id="1010" name="Google Shape;1010;p23"/>
            <p:cNvCxnSpPr>
              <a:stCxn id="1009" idx="3"/>
              <a:endCxn id="1008" idx="1"/>
            </p:cNvCxnSpPr>
            <p:nvPr/>
          </p:nvCxnSpPr>
          <p:spPr>
            <a:xfrm>
              <a:off x="4848722" y="5542237"/>
              <a:ext cx="958500" cy="0"/>
            </a:xfrm>
            <a:prstGeom prst="straightConnector1">
              <a:avLst/>
            </a:prstGeom>
            <a:noFill/>
            <a:ln w="9525" cap="flat" cmpd="sng">
              <a:solidFill>
                <a:srgbClr val="5597D3"/>
              </a:solidFill>
              <a:prstDash val="solid"/>
              <a:round/>
              <a:headEnd type="none" w="sm" len="sm"/>
              <a:tailEnd type="triangle" w="med" len="med"/>
            </a:ln>
          </p:spPr>
        </p:cxnSp>
      </p:grpSp>
      <p:grpSp>
        <p:nvGrpSpPr>
          <p:cNvPr id="1011" name="Google Shape;1011;p23"/>
          <p:cNvGrpSpPr/>
          <p:nvPr/>
        </p:nvGrpSpPr>
        <p:grpSpPr>
          <a:xfrm>
            <a:off x="1420063" y="3688647"/>
            <a:ext cx="12914911" cy="920778"/>
            <a:chOff x="1115222" y="5165887"/>
            <a:chExt cx="13653569" cy="752700"/>
          </a:xfrm>
        </p:grpSpPr>
        <p:sp>
          <p:nvSpPr>
            <p:cNvPr id="1012" name="Google Shape;1012;p23"/>
            <p:cNvSpPr/>
            <p:nvPr/>
          </p:nvSpPr>
          <p:spPr>
            <a:xfrm>
              <a:off x="5807191" y="5259936"/>
              <a:ext cx="8961600" cy="5646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docker service rm SERVICE [SERVICE...]</a:t>
              </a:r>
              <a:endParaRPr sz="2200" b="0" i="1" u="none" strike="noStrike" cap="none">
                <a:solidFill>
                  <a:srgbClr val="434343"/>
                </a:solidFill>
                <a:latin typeface="Open Sans"/>
                <a:ea typeface="Open Sans"/>
                <a:cs typeface="Open Sans"/>
                <a:sym typeface="Open Sans"/>
              </a:endParaRPr>
            </a:p>
          </p:txBody>
        </p:sp>
        <p:sp>
          <p:nvSpPr>
            <p:cNvPr id="1013" name="Google Shape;1013;p23"/>
            <p:cNvSpPr/>
            <p:nvPr/>
          </p:nvSpPr>
          <p:spPr>
            <a:xfrm>
              <a:off x="1115222" y="5165887"/>
              <a:ext cx="3733500" cy="7527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Remove a service</a:t>
              </a:r>
              <a:endParaRPr sz="1400" b="0" i="0" u="none" strike="noStrike" cap="none">
                <a:solidFill>
                  <a:srgbClr val="000000"/>
                </a:solidFill>
                <a:latin typeface="Arial"/>
                <a:ea typeface="Arial"/>
                <a:cs typeface="Arial"/>
                <a:sym typeface="Arial"/>
              </a:endParaRPr>
            </a:p>
          </p:txBody>
        </p:sp>
        <p:cxnSp>
          <p:nvCxnSpPr>
            <p:cNvPr id="1014" name="Google Shape;1014;p23"/>
            <p:cNvCxnSpPr>
              <a:stCxn id="1013" idx="3"/>
              <a:endCxn id="1012" idx="1"/>
            </p:cNvCxnSpPr>
            <p:nvPr/>
          </p:nvCxnSpPr>
          <p:spPr>
            <a:xfrm>
              <a:off x="4848722" y="5542237"/>
              <a:ext cx="958500" cy="0"/>
            </a:xfrm>
            <a:prstGeom prst="straightConnector1">
              <a:avLst/>
            </a:prstGeom>
            <a:noFill/>
            <a:ln w="9525" cap="flat" cmpd="sng">
              <a:solidFill>
                <a:srgbClr val="5597D3"/>
              </a:solidFill>
              <a:prstDash val="solid"/>
              <a:round/>
              <a:headEnd type="none" w="sm" len="sm"/>
              <a:tailEnd type="triangle" w="med" len="med"/>
            </a:ln>
          </p:spPr>
        </p:cxnSp>
      </p:grpSp>
      <p:grpSp>
        <p:nvGrpSpPr>
          <p:cNvPr id="1015" name="Google Shape;1015;p23"/>
          <p:cNvGrpSpPr/>
          <p:nvPr/>
        </p:nvGrpSpPr>
        <p:grpSpPr>
          <a:xfrm>
            <a:off x="1432495" y="5308335"/>
            <a:ext cx="12991371" cy="920778"/>
            <a:chOff x="1115222" y="5165887"/>
            <a:chExt cx="13653569" cy="752700"/>
          </a:xfrm>
        </p:grpSpPr>
        <p:sp>
          <p:nvSpPr>
            <p:cNvPr id="1016" name="Google Shape;1016;p23"/>
            <p:cNvSpPr/>
            <p:nvPr/>
          </p:nvSpPr>
          <p:spPr>
            <a:xfrm>
              <a:off x="5807191" y="5259936"/>
              <a:ext cx="8961600" cy="5646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docker service ps &lt;service-name&gt;</a:t>
              </a:r>
              <a:endParaRPr sz="2200" b="0" i="1" u="none" strike="noStrike" cap="none">
                <a:solidFill>
                  <a:srgbClr val="434343"/>
                </a:solidFill>
                <a:latin typeface="Open Sans"/>
                <a:ea typeface="Open Sans"/>
                <a:cs typeface="Open Sans"/>
                <a:sym typeface="Open Sans"/>
              </a:endParaRPr>
            </a:p>
          </p:txBody>
        </p:sp>
        <p:sp>
          <p:nvSpPr>
            <p:cNvPr id="1017" name="Google Shape;1017;p23"/>
            <p:cNvSpPr/>
            <p:nvPr/>
          </p:nvSpPr>
          <p:spPr>
            <a:xfrm>
              <a:off x="1115222" y="5165887"/>
              <a:ext cx="3733500" cy="7527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View task state</a:t>
              </a:r>
              <a:endParaRPr sz="1400" b="0" i="0" u="none" strike="noStrike" cap="none">
                <a:solidFill>
                  <a:srgbClr val="000000"/>
                </a:solidFill>
                <a:latin typeface="Arial"/>
                <a:ea typeface="Arial"/>
                <a:cs typeface="Arial"/>
                <a:sym typeface="Arial"/>
              </a:endParaRPr>
            </a:p>
          </p:txBody>
        </p:sp>
        <p:cxnSp>
          <p:nvCxnSpPr>
            <p:cNvPr id="1018" name="Google Shape;1018;p23"/>
            <p:cNvCxnSpPr>
              <a:stCxn id="1017" idx="3"/>
              <a:endCxn id="1016" idx="1"/>
            </p:cNvCxnSpPr>
            <p:nvPr/>
          </p:nvCxnSpPr>
          <p:spPr>
            <a:xfrm>
              <a:off x="4848722" y="5542237"/>
              <a:ext cx="958500" cy="0"/>
            </a:xfrm>
            <a:prstGeom prst="straightConnector1">
              <a:avLst/>
            </a:prstGeom>
            <a:noFill/>
            <a:ln w="9525" cap="flat" cmpd="sng">
              <a:solidFill>
                <a:srgbClr val="5597D3"/>
              </a:solidFill>
              <a:prstDash val="solid"/>
              <a:round/>
              <a:headEnd type="none" w="sm" len="sm"/>
              <a:tailEnd type="triangle" w="med" len="med"/>
            </a:ln>
          </p:spPr>
        </p:cxn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24"/>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Dockerfile and BuildKit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2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Dockerfile: Overview</a:t>
            </a:r>
            <a:endParaRPr/>
          </a:p>
        </p:txBody>
      </p:sp>
      <p:pic>
        <p:nvPicPr>
          <p:cNvPr id="1031" name="Google Shape;1031;p25"/>
          <p:cNvPicPr preferRelativeResize="0"/>
          <p:nvPr/>
        </p:nvPicPr>
        <p:blipFill rotWithShape="1">
          <a:blip r:embed="rId3">
            <a:alphaModFix/>
          </a:blip>
          <a:srcRect/>
          <a:stretch/>
        </p:blipFill>
        <p:spPr>
          <a:xfrm>
            <a:off x="4682933" y="546448"/>
            <a:ext cx="6890148" cy="530797"/>
          </a:xfrm>
          <a:prstGeom prst="rect">
            <a:avLst/>
          </a:prstGeom>
          <a:noFill/>
          <a:ln>
            <a:noFill/>
          </a:ln>
        </p:spPr>
      </p:pic>
      <p:sp>
        <p:nvSpPr>
          <p:cNvPr id="1032" name="Google Shape;1032;p25"/>
          <p:cNvSpPr/>
          <p:nvPr/>
        </p:nvSpPr>
        <p:spPr>
          <a:xfrm>
            <a:off x="2274150" y="1848775"/>
            <a:ext cx="11760300" cy="791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Dockerfile contains all the necessary instructions that are then used to build images.</a:t>
            </a:r>
            <a:endParaRPr sz="2200" b="0" i="0" u="none" strike="noStrike" cap="none">
              <a:solidFill>
                <a:srgbClr val="434343"/>
              </a:solidFill>
              <a:latin typeface="Open Sans"/>
              <a:ea typeface="Open Sans"/>
              <a:cs typeface="Open Sans"/>
              <a:sym typeface="Open Sans"/>
            </a:endParaRPr>
          </a:p>
        </p:txBody>
      </p:sp>
      <p:grpSp>
        <p:nvGrpSpPr>
          <p:cNvPr id="1033" name="Google Shape;1033;p25"/>
          <p:cNvGrpSpPr/>
          <p:nvPr/>
        </p:nvGrpSpPr>
        <p:grpSpPr>
          <a:xfrm>
            <a:off x="5403337" y="3821299"/>
            <a:ext cx="1993800" cy="1814791"/>
            <a:chOff x="2565700" y="2921631"/>
            <a:chExt cx="2200905" cy="2253000"/>
          </a:xfrm>
        </p:grpSpPr>
        <p:sp>
          <p:nvSpPr>
            <p:cNvPr id="1034" name="Google Shape;1034;p25"/>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Instruction</a:t>
              </a:r>
              <a:endParaRPr sz="1400" b="0" i="0" u="none" strike="noStrike" cap="none">
                <a:solidFill>
                  <a:srgbClr val="000000"/>
                </a:solidFill>
                <a:latin typeface="Open Sans"/>
                <a:ea typeface="Open Sans"/>
                <a:cs typeface="Open Sans"/>
                <a:sym typeface="Open Sans"/>
              </a:endParaRPr>
            </a:p>
          </p:txBody>
        </p:sp>
        <p:cxnSp>
          <p:nvCxnSpPr>
            <p:cNvPr id="1035" name="Google Shape;1035;p25"/>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1036" name="Google Shape;1036;p25"/>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37" name="Google Shape;1037;p25"/>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38" name="Google Shape;1038;p25"/>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39" name="Google Shape;1039;p25"/>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40" name="Google Shape;1040;p25"/>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41" name="Google Shape;1041;p25"/>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42" name="Google Shape;1042;p25"/>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43" name="Google Shape;1043;p25"/>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44" name="Google Shape;1044;p25"/>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45" name="Google Shape;1045;p25"/>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cxnSp>
        <p:nvCxnSpPr>
          <p:cNvPr id="1046" name="Google Shape;1046;p25"/>
          <p:cNvCxnSpPr/>
          <p:nvPr/>
        </p:nvCxnSpPr>
        <p:spPr>
          <a:xfrm>
            <a:off x="7906768" y="4943759"/>
            <a:ext cx="3173400" cy="0"/>
          </a:xfrm>
          <a:prstGeom prst="straightConnector1">
            <a:avLst/>
          </a:prstGeom>
          <a:noFill/>
          <a:ln w="9525" cap="flat" cmpd="sng">
            <a:solidFill>
              <a:srgbClr val="0FCFE8"/>
            </a:solidFill>
            <a:prstDash val="solid"/>
            <a:round/>
            <a:headEnd type="none" w="sm" len="sm"/>
            <a:tailEnd type="triangle" w="med" len="med"/>
          </a:ln>
        </p:spPr>
      </p:cxnSp>
      <p:sp>
        <p:nvSpPr>
          <p:cNvPr id="1047" name="Google Shape;1047;p25"/>
          <p:cNvSpPr txBox="1"/>
          <p:nvPr/>
        </p:nvSpPr>
        <p:spPr>
          <a:xfrm>
            <a:off x="8436737" y="4563100"/>
            <a:ext cx="19938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docker build</a:t>
            </a:r>
            <a:endParaRPr sz="2200" b="0" i="1" u="none" strike="noStrike" cap="none">
              <a:solidFill>
                <a:srgbClr val="434343"/>
              </a:solidFill>
              <a:latin typeface="Open Sans"/>
              <a:ea typeface="Open Sans"/>
              <a:cs typeface="Open Sans"/>
              <a:sym typeface="Open Sans"/>
            </a:endParaRPr>
          </a:p>
        </p:txBody>
      </p:sp>
      <p:grpSp>
        <p:nvGrpSpPr>
          <p:cNvPr id="1048" name="Google Shape;1048;p25"/>
          <p:cNvGrpSpPr/>
          <p:nvPr/>
        </p:nvGrpSpPr>
        <p:grpSpPr>
          <a:xfrm>
            <a:off x="11802825" y="3823249"/>
            <a:ext cx="1993800" cy="1814791"/>
            <a:chOff x="2565700" y="2921631"/>
            <a:chExt cx="2200905" cy="2253000"/>
          </a:xfrm>
        </p:grpSpPr>
        <p:sp>
          <p:nvSpPr>
            <p:cNvPr id="1049" name="Google Shape;1049;p25"/>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Read-only template</a:t>
              </a:r>
              <a:endParaRPr sz="1400" b="0" i="0" u="none" strike="noStrike" cap="none">
                <a:solidFill>
                  <a:srgbClr val="000000"/>
                </a:solidFill>
                <a:latin typeface="Open Sans"/>
                <a:ea typeface="Open Sans"/>
                <a:cs typeface="Open Sans"/>
                <a:sym typeface="Open Sans"/>
              </a:endParaRPr>
            </a:p>
          </p:txBody>
        </p:sp>
        <p:cxnSp>
          <p:nvCxnSpPr>
            <p:cNvPr id="1050" name="Google Shape;1050;p25"/>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1051" name="Google Shape;1051;p25"/>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52" name="Google Shape;1052;p25"/>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53" name="Google Shape;1053;p25"/>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54" name="Google Shape;1054;p25"/>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55" name="Google Shape;1055;p25"/>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56" name="Google Shape;1056;p25"/>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57" name="Google Shape;1057;p25"/>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58" name="Google Shape;1058;p25"/>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59" name="Google Shape;1059;p25"/>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1060" name="Google Shape;1060;p25"/>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1061" name="Google Shape;1061;p25"/>
          <p:cNvSpPr txBox="1"/>
          <p:nvPr/>
        </p:nvSpPr>
        <p:spPr>
          <a:xfrm>
            <a:off x="12290174" y="5733053"/>
            <a:ext cx="1019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a:t>
            </a:r>
            <a:endParaRPr sz="2200" b="0" i="0" u="none" strike="noStrike" cap="none">
              <a:solidFill>
                <a:srgbClr val="434343"/>
              </a:solidFill>
              <a:latin typeface="Open Sans"/>
              <a:ea typeface="Open Sans"/>
              <a:cs typeface="Open Sans"/>
              <a:sym typeface="Open Sans"/>
            </a:endParaRPr>
          </a:p>
        </p:txBody>
      </p:sp>
      <p:sp>
        <p:nvSpPr>
          <p:cNvPr id="1062" name="Google Shape;1062;p25"/>
          <p:cNvSpPr txBox="1"/>
          <p:nvPr/>
        </p:nvSpPr>
        <p:spPr>
          <a:xfrm>
            <a:off x="5175800" y="5656850"/>
            <a:ext cx="2552700" cy="791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Dockerfile </a:t>
            </a:r>
            <a:endParaRPr sz="2200" b="0" i="0" u="none" strike="noStrike" cap="none">
              <a:solidFill>
                <a:srgbClr val="434343"/>
              </a:solidFill>
              <a:latin typeface="Open Sans"/>
              <a:ea typeface="Open Sans"/>
              <a:cs typeface="Open Sans"/>
              <a:sym typeface="Open Sans"/>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(text document)</a:t>
            </a:r>
            <a:endParaRPr sz="2200" b="0" i="0" u="none" strike="noStrike" cap="none">
              <a:solidFill>
                <a:srgbClr val="434343"/>
              </a:solidFill>
              <a:latin typeface="Open Sans"/>
              <a:ea typeface="Open Sans"/>
              <a:cs typeface="Open Sans"/>
              <a:sym typeface="Open Sans"/>
            </a:endParaRPr>
          </a:p>
        </p:txBody>
      </p:sp>
      <p:sp>
        <p:nvSpPr>
          <p:cNvPr id="1063" name="Google Shape;1063;p25"/>
          <p:cNvSpPr/>
          <p:nvPr/>
        </p:nvSpPr>
        <p:spPr>
          <a:xfrm>
            <a:off x="2459363" y="4586600"/>
            <a:ext cx="1645800" cy="714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Context</a:t>
            </a:r>
            <a:endParaRPr sz="2200" b="0" i="1" u="none" strike="noStrike" cap="none">
              <a:solidFill>
                <a:srgbClr val="434343"/>
              </a:solidFill>
              <a:latin typeface="Open Sans"/>
              <a:ea typeface="Open Sans"/>
              <a:cs typeface="Open Sans"/>
              <a:sym typeface="Open Sans"/>
            </a:endParaRPr>
          </a:p>
        </p:txBody>
      </p:sp>
      <p:sp>
        <p:nvSpPr>
          <p:cNvPr id="1064" name="Google Shape;1064;p25"/>
          <p:cNvSpPr txBox="1"/>
          <p:nvPr/>
        </p:nvSpPr>
        <p:spPr>
          <a:xfrm>
            <a:off x="4495363" y="4674125"/>
            <a:ext cx="502200" cy="530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p:txBody>
      </p:sp>
      <p:sp>
        <p:nvSpPr>
          <p:cNvPr id="1065" name="Google Shape;1065;p25"/>
          <p:cNvSpPr/>
          <p:nvPr/>
        </p:nvSpPr>
        <p:spPr>
          <a:xfrm>
            <a:off x="3945900" y="7293850"/>
            <a:ext cx="8416800" cy="791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docker build </a:t>
            </a:r>
            <a:r>
              <a:rPr lang="en-US" sz="2200" b="0" i="0" u="none" strike="noStrike" cap="none">
                <a:solidFill>
                  <a:srgbClr val="434343"/>
                </a:solidFill>
                <a:latin typeface="Open Sans"/>
                <a:ea typeface="Open Sans"/>
                <a:cs typeface="Open Sans"/>
                <a:sym typeface="Open Sans"/>
              </a:rPr>
              <a:t>creates an image from a </a:t>
            </a:r>
            <a:r>
              <a:rPr lang="en-US" sz="2200" b="0" i="1" u="none" strike="noStrike" cap="none">
                <a:solidFill>
                  <a:srgbClr val="434343"/>
                </a:solidFill>
                <a:latin typeface="Open Sans"/>
                <a:ea typeface="Open Sans"/>
                <a:cs typeface="Open Sans"/>
                <a:sym typeface="Open Sans"/>
              </a:rPr>
              <a:t>context </a:t>
            </a:r>
            <a:r>
              <a:rPr lang="en-US" sz="2200" b="0" i="0" u="none" strike="noStrike" cap="none">
                <a:solidFill>
                  <a:srgbClr val="434343"/>
                </a:solidFill>
                <a:latin typeface="Open Sans"/>
                <a:ea typeface="Open Sans"/>
                <a:cs typeface="Open Sans"/>
                <a:sym typeface="Open Sans"/>
              </a:rPr>
              <a:t>and a </a:t>
            </a:r>
            <a:r>
              <a:rPr lang="en-US" sz="2200" b="0" i="1" u="none" strike="noStrike" cap="none">
                <a:solidFill>
                  <a:srgbClr val="434343"/>
                </a:solidFill>
                <a:latin typeface="Open Sans"/>
                <a:ea typeface="Open Sans"/>
                <a:cs typeface="Open Sans"/>
                <a:sym typeface="Open Sans"/>
              </a:rPr>
              <a:t>Dockerfile</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70"/>
        <p:cNvGrpSpPr/>
        <p:nvPr/>
      </p:nvGrpSpPr>
      <p:grpSpPr>
        <a:xfrm>
          <a:off x="0" y="0"/>
          <a:ext cx="0" cy="0"/>
          <a:chOff x="0" y="0"/>
          <a:chExt cx="0" cy="0"/>
        </a:xfrm>
      </p:grpSpPr>
      <p:sp>
        <p:nvSpPr>
          <p:cNvPr id="1071" name="Google Shape;1071;p2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Dockerfile: Overview</a:t>
            </a:r>
            <a:endParaRPr/>
          </a:p>
        </p:txBody>
      </p:sp>
      <p:pic>
        <p:nvPicPr>
          <p:cNvPr id="1072" name="Google Shape;1072;p26"/>
          <p:cNvPicPr preferRelativeResize="0"/>
          <p:nvPr/>
        </p:nvPicPr>
        <p:blipFill rotWithShape="1">
          <a:blip r:embed="rId3">
            <a:alphaModFix/>
          </a:blip>
          <a:srcRect/>
          <a:stretch/>
        </p:blipFill>
        <p:spPr>
          <a:xfrm>
            <a:off x="4682933" y="546448"/>
            <a:ext cx="6890148" cy="530797"/>
          </a:xfrm>
          <a:prstGeom prst="rect">
            <a:avLst/>
          </a:prstGeom>
          <a:noFill/>
          <a:ln>
            <a:noFill/>
          </a:ln>
        </p:spPr>
      </p:pic>
      <p:sp>
        <p:nvSpPr>
          <p:cNvPr id="1073" name="Google Shape;1073;p26"/>
          <p:cNvSpPr/>
          <p:nvPr/>
        </p:nvSpPr>
        <p:spPr>
          <a:xfrm>
            <a:off x="1631025" y="3137825"/>
            <a:ext cx="1645800" cy="714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Context</a:t>
            </a:r>
            <a:endParaRPr sz="2200" b="0" i="0" u="none" strike="noStrike" cap="none">
              <a:solidFill>
                <a:srgbClr val="434343"/>
              </a:solidFill>
              <a:latin typeface="Open Sans"/>
              <a:ea typeface="Open Sans"/>
              <a:cs typeface="Open Sans"/>
              <a:sym typeface="Open Sans"/>
            </a:endParaRPr>
          </a:p>
        </p:txBody>
      </p:sp>
      <p:cxnSp>
        <p:nvCxnSpPr>
          <p:cNvPr id="1074" name="Google Shape;1074;p26"/>
          <p:cNvCxnSpPr>
            <a:stCxn id="1073" idx="3"/>
            <a:endCxn id="1075" idx="1"/>
          </p:cNvCxnSpPr>
          <p:nvPr/>
        </p:nvCxnSpPr>
        <p:spPr>
          <a:xfrm rot="10800000" flipH="1">
            <a:off x="3276825" y="2555375"/>
            <a:ext cx="5484600" cy="939600"/>
          </a:xfrm>
          <a:prstGeom prst="bentConnector3">
            <a:avLst>
              <a:gd name="adj1" fmla="val 66689"/>
            </a:avLst>
          </a:prstGeom>
          <a:noFill/>
          <a:ln w="9525" cap="flat" cmpd="sng">
            <a:solidFill>
              <a:srgbClr val="5597D3"/>
            </a:solidFill>
            <a:prstDash val="solid"/>
            <a:round/>
            <a:headEnd type="none" w="sm" len="sm"/>
            <a:tailEnd type="triangle" w="med" len="med"/>
          </a:ln>
        </p:spPr>
      </p:cxnSp>
      <p:sp>
        <p:nvSpPr>
          <p:cNvPr id="1075" name="Google Shape;1075;p26"/>
          <p:cNvSpPr/>
          <p:nvPr/>
        </p:nvSpPr>
        <p:spPr>
          <a:xfrm>
            <a:off x="8761425" y="2286700"/>
            <a:ext cx="21453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PATH</a:t>
            </a:r>
            <a:endParaRPr sz="2200" b="0" i="1" u="none" strike="noStrike" cap="none">
              <a:solidFill>
                <a:srgbClr val="434343"/>
              </a:solidFill>
              <a:latin typeface="Open Sans"/>
              <a:ea typeface="Open Sans"/>
              <a:cs typeface="Open Sans"/>
              <a:sym typeface="Open Sans"/>
            </a:endParaRPr>
          </a:p>
        </p:txBody>
      </p:sp>
      <p:sp>
        <p:nvSpPr>
          <p:cNvPr id="1076" name="Google Shape;1076;p26"/>
          <p:cNvSpPr/>
          <p:nvPr/>
        </p:nvSpPr>
        <p:spPr>
          <a:xfrm>
            <a:off x="8761500" y="4066325"/>
            <a:ext cx="21453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URL</a:t>
            </a:r>
            <a:endParaRPr sz="2200" b="0" i="1" u="none" strike="noStrike" cap="none">
              <a:solidFill>
                <a:srgbClr val="434343"/>
              </a:solidFill>
              <a:latin typeface="Open Sans"/>
              <a:ea typeface="Open Sans"/>
              <a:cs typeface="Open Sans"/>
              <a:sym typeface="Open Sans"/>
            </a:endParaRPr>
          </a:p>
        </p:txBody>
      </p:sp>
      <p:cxnSp>
        <p:nvCxnSpPr>
          <p:cNvPr id="1077" name="Google Shape;1077;p26"/>
          <p:cNvCxnSpPr>
            <a:stCxn id="1073" idx="3"/>
            <a:endCxn id="1076" idx="1"/>
          </p:cNvCxnSpPr>
          <p:nvPr/>
        </p:nvCxnSpPr>
        <p:spPr>
          <a:xfrm>
            <a:off x="3276825" y="3494975"/>
            <a:ext cx="5484600" cy="840000"/>
          </a:xfrm>
          <a:prstGeom prst="bentConnector3">
            <a:avLst>
              <a:gd name="adj1" fmla="val 66747"/>
            </a:avLst>
          </a:prstGeom>
          <a:noFill/>
          <a:ln w="9525" cap="flat" cmpd="sng">
            <a:solidFill>
              <a:srgbClr val="5597D3"/>
            </a:solidFill>
            <a:prstDash val="solid"/>
            <a:round/>
            <a:headEnd type="none" w="sm" len="sm"/>
            <a:tailEnd type="triangle" w="med" len="med"/>
          </a:ln>
        </p:spPr>
      </p:cxnSp>
      <p:sp>
        <p:nvSpPr>
          <p:cNvPr id="1078" name="Google Shape;1078;p26"/>
          <p:cNvSpPr txBox="1"/>
          <p:nvPr/>
        </p:nvSpPr>
        <p:spPr>
          <a:xfrm>
            <a:off x="1631025" y="3852125"/>
            <a:ext cx="16458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Set of files</a:t>
            </a:r>
            <a:endParaRPr sz="2200" b="0" i="0" u="none" strike="noStrike" cap="none">
              <a:solidFill>
                <a:srgbClr val="434343"/>
              </a:solidFill>
              <a:latin typeface="Open Sans"/>
              <a:ea typeface="Open Sans"/>
              <a:cs typeface="Open Sans"/>
              <a:sym typeface="Open Sans"/>
            </a:endParaRPr>
          </a:p>
        </p:txBody>
      </p:sp>
      <p:sp>
        <p:nvSpPr>
          <p:cNvPr id="1079" name="Google Shape;1079;p26"/>
          <p:cNvSpPr txBox="1"/>
          <p:nvPr/>
        </p:nvSpPr>
        <p:spPr>
          <a:xfrm>
            <a:off x="11378475" y="2137600"/>
            <a:ext cx="23835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Directory at local filesystem</a:t>
            </a:r>
            <a:endParaRPr sz="2200" b="0" i="0" u="none" strike="noStrike" cap="none">
              <a:solidFill>
                <a:srgbClr val="434343"/>
              </a:solidFill>
              <a:latin typeface="Open Sans"/>
              <a:ea typeface="Open Sans"/>
              <a:cs typeface="Open Sans"/>
              <a:sym typeface="Open Sans"/>
            </a:endParaRPr>
          </a:p>
        </p:txBody>
      </p:sp>
      <p:sp>
        <p:nvSpPr>
          <p:cNvPr id="1080" name="Google Shape;1080;p26"/>
          <p:cNvSpPr txBox="1"/>
          <p:nvPr/>
        </p:nvSpPr>
        <p:spPr>
          <a:xfrm>
            <a:off x="11378475" y="4042600"/>
            <a:ext cx="27066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Repository location</a:t>
            </a:r>
            <a:endParaRPr sz="2200" b="0" i="0" u="none" strike="noStrike" cap="none">
              <a:solidFill>
                <a:srgbClr val="434343"/>
              </a:solidFill>
              <a:latin typeface="Open Sans"/>
              <a:ea typeface="Open Sans"/>
              <a:cs typeface="Open Sans"/>
              <a:sym typeface="Open Sans"/>
            </a:endParaRPr>
          </a:p>
        </p:txBody>
      </p:sp>
      <p:sp>
        <p:nvSpPr>
          <p:cNvPr id="1081" name="Google Shape;1081;p26"/>
          <p:cNvSpPr/>
          <p:nvPr/>
        </p:nvSpPr>
        <p:spPr>
          <a:xfrm>
            <a:off x="1643200" y="6376725"/>
            <a:ext cx="7412700" cy="714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Use of current directory in the </a:t>
            </a:r>
            <a:r>
              <a:rPr lang="en-US" sz="2200" b="0" i="1" u="none" strike="noStrike" cap="none">
                <a:solidFill>
                  <a:srgbClr val="434343"/>
                </a:solidFill>
                <a:latin typeface="Open Sans"/>
                <a:ea typeface="Open Sans"/>
                <a:cs typeface="Open Sans"/>
                <a:sym typeface="Open Sans"/>
              </a:rPr>
              <a:t>docker build </a:t>
            </a:r>
            <a:r>
              <a:rPr lang="en-US" sz="2200" b="0" i="0" u="none" strike="noStrike" cap="none">
                <a:solidFill>
                  <a:srgbClr val="434343"/>
                </a:solidFill>
                <a:latin typeface="Open Sans"/>
                <a:ea typeface="Open Sans"/>
                <a:cs typeface="Open Sans"/>
                <a:sym typeface="Open Sans"/>
              </a:rPr>
              <a:t>command</a:t>
            </a:r>
            <a:endParaRPr sz="2200" b="0" i="0" u="none" strike="noStrike" cap="none">
              <a:solidFill>
                <a:srgbClr val="434343"/>
              </a:solidFill>
              <a:latin typeface="Open Sans"/>
              <a:ea typeface="Open Sans"/>
              <a:cs typeface="Open Sans"/>
              <a:sym typeface="Open Sans"/>
            </a:endParaRPr>
          </a:p>
        </p:txBody>
      </p:sp>
      <p:cxnSp>
        <p:nvCxnSpPr>
          <p:cNvPr id="1082" name="Google Shape;1082;p26"/>
          <p:cNvCxnSpPr/>
          <p:nvPr/>
        </p:nvCxnSpPr>
        <p:spPr>
          <a:xfrm>
            <a:off x="9055893" y="6733884"/>
            <a:ext cx="3173400" cy="0"/>
          </a:xfrm>
          <a:prstGeom prst="straightConnector1">
            <a:avLst/>
          </a:prstGeom>
          <a:noFill/>
          <a:ln w="9525" cap="flat" cmpd="sng">
            <a:solidFill>
              <a:srgbClr val="0FCFE8"/>
            </a:solidFill>
            <a:prstDash val="solid"/>
            <a:round/>
            <a:headEnd type="none" w="sm" len="sm"/>
            <a:tailEnd type="triangle" w="med" len="med"/>
          </a:ln>
        </p:spPr>
      </p:cxnSp>
      <p:sp>
        <p:nvSpPr>
          <p:cNvPr id="1083" name="Google Shape;1083;p26"/>
          <p:cNvSpPr/>
          <p:nvPr/>
        </p:nvSpPr>
        <p:spPr>
          <a:xfrm>
            <a:off x="12229300" y="6376725"/>
            <a:ext cx="2383500" cy="714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l"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 docker build .</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2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Format</a:t>
            </a:r>
            <a:endParaRPr/>
          </a:p>
        </p:txBody>
      </p:sp>
      <p:pic>
        <p:nvPicPr>
          <p:cNvPr id="1090" name="Google Shape;1090;p27"/>
          <p:cNvPicPr preferRelativeResize="0"/>
          <p:nvPr/>
        </p:nvPicPr>
        <p:blipFill rotWithShape="1">
          <a:blip r:embed="rId3">
            <a:alphaModFix/>
          </a:blip>
          <a:srcRect/>
          <a:stretch/>
        </p:blipFill>
        <p:spPr>
          <a:xfrm>
            <a:off x="6302125" y="644125"/>
            <a:ext cx="3785300" cy="307725"/>
          </a:xfrm>
          <a:prstGeom prst="rect">
            <a:avLst/>
          </a:prstGeom>
          <a:noFill/>
          <a:ln>
            <a:noFill/>
          </a:ln>
        </p:spPr>
      </p:pic>
      <p:sp>
        <p:nvSpPr>
          <p:cNvPr id="1091" name="Google Shape;1091;p27"/>
          <p:cNvSpPr/>
          <p:nvPr/>
        </p:nvSpPr>
        <p:spPr>
          <a:xfrm>
            <a:off x="1670575" y="2080572"/>
            <a:ext cx="4011300" cy="7302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1100"/>
              </a:spcBef>
              <a:spcAft>
                <a:spcPts val="19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t>
            </a:r>
            <a:endParaRPr sz="2200" b="0" i="1" u="none" strike="noStrike" cap="none">
              <a:solidFill>
                <a:srgbClr val="434343"/>
              </a:solidFill>
              <a:latin typeface="Open Sans"/>
              <a:ea typeface="Open Sans"/>
              <a:cs typeface="Open Sans"/>
              <a:sym typeface="Open Sans"/>
            </a:endParaRPr>
          </a:p>
        </p:txBody>
      </p:sp>
      <p:sp>
        <p:nvSpPr>
          <p:cNvPr id="1092" name="Google Shape;1092;p27"/>
          <p:cNvSpPr/>
          <p:nvPr/>
        </p:nvSpPr>
        <p:spPr>
          <a:xfrm>
            <a:off x="1670575" y="3343940"/>
            <a:ext cx="4011300" cy="7302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1100"/>
              </a:spcBef>
              <a:spcAft>
                <a:spcPts val="19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INSTRUCTIONS</a:t>
            </a:r>
            <a:endParaRPr sz="2200" b="0" i="0" u="none" strike="noStrike" cap="none">
              <a:solidFill>
                <a:srgbClr val="434343"/>
              </a:solidFill>
              <a:latin typeface="Open Sans"/>
              <a:ea typeface="Open Sans"/>
              <a:cs typeface="Open Sans"/>
              <a:sym typeface="Open Sans"/>
            </a:endParaRPr>
          </a:p>
        </p:txBody>
      </p:sp>
      <p:sp>
        <p:nvSpPr>
          <p:cNvPr id="1093" name="Google Shape;1093;p27"/>
          <p:cNvSpPr/>
          <p:nvPr/>
        </p:nvSpPr>
        <p:spPr>
          <a:xfrm>
            <a:off x="1670575" y="4607234"/>
            <a:ext cx="4011300" cy="7302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1100"/>
              </a:spcBef>
              <a:spcAft>
                <a:spcPts val="19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arguments</a:t>
            </a:r>
            <a:endParaRPr sz="2200" b="0" i="0" u="none" strike="noStrike" cap="none">
              <a:solidFill>
                <a:srgbClr val="434343"/>
              </a:solidFill>
              <a:latin typeface="Open Sans"/>
              <a:ea typeface="Open Sans"/>
              <a:cs typeface="Open Sans"/>
              <a:sym typeface="Open Sans"/>
            </a:endParaRPr>
          </a:p>
        </p:txBody>
      </p:sp>
      <p:cxnSp>
        <p:nvCxnSpPr>
          <p:cNvPr id="1094" name="Google Shape;1094;p27"/>
          <p:cNvCxnSpPr>
            <a:stCxn id="1091" idx="3"/>
            <a:endCxn id="1095" idx="1"/>
          </p:cNvCxnSpPr>
          <p:nvPr/>
        </p:nvCxnSpPr>
        <p:spPr>
          <a:xfrm rot="10800000" flipH="1">
            <a:off x="5681875" y="2419872"/>
            <a:ext cx="2742900" cy="25800"/>
          </a:xfrm>
          <a:prstGeom prst="straightConnector1">
            <a:avLst/>
          </a:prstGeom>
          <a:noFill/>
          <a:ln w="9525" cap="flat" cmpd="sng">
            <a:solidFill>
              <a:srgbClr val="0FCFE8"/>
            </a:solidFill>
            <a:prstDash val="solid"/>
            <a:round/>
            <a:headEnd type="none" w="sm" len="sm"/>
            <a:tailEnd type="triangle" w="med" len="med"/>
          </a:ln>
        </p:spPr>
      </p:cxnSp>
      <p:sp>
        <p:nvSpPr>
          <p:cNvPr id="1095" name="Google Shape;1095;p27"/>
          <p:cNvSpPr/>
          <p:nvPr/>
        </p:nvSpPr>
        <p:spPr>
          <a:xfrm>
            <a:off x="8424775" y="2054700"/>
            <a:ext cx="6449700" cy="7302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Used for commenting and for parser/syntax/escape directives</a:t>
            </a:r>
            <a:endParaRPr sz="2200" b="0" i="0" u="none" strike="noStrike" cap="none">
              <a:solidFill>
                <a:srgbClr val="434343"/>
              </a:solidFill>
              <a:latin typeface="Open Sans"/>
              <a:ea typeface="Open Sans"/>
              <a:cs typeface="Open Sans"/>
              <a:sym typeface="Open Sans"/>
            </a:endParaRPr>
          </a:p>
        </p:txBody>
      </p:sp>
      <p:cxnSp>
        <p:nvCxnSpPr>
          <p:cNvPr id="1096" name="Google Shape;1096;p27"/>
          <p:cNvCxnSpPr>
            <a:stCxn id="1092" idx="3"/>
            <a:endCxn id="1097" idx="1"/>
          </p:cNvCxnSpPr>
          <p:nvPr/>
        </p:nvCxnSpPr>
        <p:spPr>
          <a:xfrm>
            <a:off x="5681875" y="3709040"/>
            <a:ext cx="2742900" cy="0"/>
          </a:xfrm>
          <a:prstGeom prst="straightConnector1">
            <a:avLst/>
          </a:prstGeom>
          <a:noFill/>
          <a:ln w="9525" cap="flat" cmpd="sng">
            <a:solidFill>
              <a:srgbClr val="0FCFE8"/>
            </a:solidFill>
            <a:prstDash val="solid"/>
            <a:round/>
            <a:headEnd type="none" w="sm" len="sm"/>
            <a:tailEnd type="triangle" w="med" len="med"/>
          </a:ln>
        </p:spPr>
      </p:cxnSp>
      <p:sp>
        <p:nvSpPr>
          <p:cNvPr id="1097" name="Google Shape;1097;p27"/>
          <p:cNvSpPr/>
          <p:nvPr/>
        </p:nvSpPr>
        <p:spPr>
          <a:xfrm>
            <a:off x="8424775" y="3440450"/>
            <a:ext cx="64497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Conventionally they are written in uppercase</a:t>
            </a:r>
            <a:endParaRPr sz="2200" b="0" i="0" u="none" strike="noStrike" cap="none">
              <a:solidFill>
                <a:srgbClr val="434343"/>
              </a:solidFill>
              <a:latin typeface="Open Sans"/>
              <a:ea typeface="Open Sans"/>
              <a:cs typeface="Open Sans"/>
              <a:sym typeface="Open Sans"/>
            </a:endParaRPr>
          </a:p>
        </p:txBody>
      </p:sp>
      <p:cxnSp>
        <p:nvCxnSpPr>
          <p:cNvPr id="1098" name="Google Shape;1098;p27"/>
          <p:cNvCxnSpPr>
            <a:stCxn id="1093" idx="3"/>
            <a:endCxn id="1099" idx="1"/>
          </p:cNvCxnSpPr>
          <p:nvPr/>
        </p:nvCxnSpPr>
        <p:spPr>
          <a:xfrm>
            <a:off x="5681875" y="4972334"/>
            <a:ext cx="2742900" cy="26100"/>
          </a:xfrm>
          <a:prstGeom prst="straightConnector1">
            <a:avLst/>
          </a:prstGeom>
          <a:noFill/>
          <a:ln w="9525" cap="flat" cmpd="sng">
            <a:solidFill>
              <a:srgbClr val="0FCFE8"/>
            </a:solidFill>
            <a:prstDash val="solid"/>
            <a:round/>
            <a:headEnd type="none" w="sm" len="sm"/>
            <a:tailEnd type="triangle" w="med" len="med"/>
          </a:ln>
        </p:spPr>
      </p:cxnSp>
      <p:sp>
        <p:nvSpPr>
          <p:cNvPr id="1099" name="Google Shape;1099;p27"/>
          <p:cNvSpPr/>
          <p:nvPr/>
        </p:nvSpPr>
        <p:spPr>
          <a:xfrm>
            <a:off x="8424775" y="4633300"/>
            <a:ext cx="6449700" cy="7302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Not case-sensitive and </a:t>
            </a:r>
            <a:r>
              <a:rPr lang="en-US" sz="2200" b="1" i="1" u="none" strike="noStrike" cap="none">
                <a:solidFill>
                  <a:srgbClr val="434343"/>
                </a:solidFill>
                <a:latin typeface="Open Sans"/>
                <a:ea typeface="Open Sans"/>
                <a:cs typeface="Open Sans"/>
                <a:sym typeface="Open Sans"/>
              </a:rPr>
              <a:t># </a:t>
            </a:r>
            <a:r>
              <a:rPr lang="en-US" sz="2200" b="0" i="0" u="none" strike="noStrike" cap="none">
                <a:solidFill>
                  <a:srgbClr val="434343"/>
                </a:solidFill>
                <a:latin typeface="Open Sans"/>
                <a:ea typeface="Open Sans"/>
                <a:cs typeface="Open Sans"/>
                <a:sym typeface="Open Sans"/>
              </a:rPr>
              <a:t>is treated as an argument</a:t>
            </a:r>
            <a:endParaRPr sz="2200" b="0" i="0" u="none" strike="noStrike" cap="none">
              <a:solidFill>
                <a:srgbClr val="434343"/>
              </a:solidFill>
              <a:latin typeface="Open Sans"/>
              <a:ea typeface="Open Sans"/>
              <a:cs typeface="Open Sans"/>
              <a:sym typeface="Open Sans"/>
            </a:endParaRPr>
          </a:p>
        </p:txBody>
      </p:sp>
      <p:sp>
        <p:nvSpPr>
          <p:cNvPr id="1100" name="Google Shape;1100;p27"/>
          <p:cNvSpPr/>
          <p:nvPr/>
        </p:nvSpPr>
        <p:spPr>
          <a:xfrm>
            <a:off x="1769925" y="5974950"/>
            <a:ext cx="13053899" cy="17544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Example:</a:t>
            </a:r>
            <a:endParaRPr sz="22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400"/>
              <a:buFont typeface="Arial"/>
              <a:buNone/>
            </a:pPr>
            <a:endParaRPr sz="22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 Comment</a:t>
            </a:r>
            <a:endParaRPr sz="2200" b="0" i="1" u="none" strike="noStrike" cap="none">
              <a:solidFill>
                <a:srgbClr val="434343"/>
              </a:solidFill>
              <a:latin typeface="Open Sans"/>
              <a:ea typeface="Open Sans"/>
              <a:cs typeface="Open Sans"/>
              <a:sym typeface="Open Sans"/>
            </a:endParaRPr>
          </a:p>
          <a:p>
            <a:pPr marL="0" marR="88900" lvl="0" indent="0" algn="l"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 echo 'welcome to the # barn of minas tirith’</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05"/>
        <p:cNvGrpSpPr/>
        <p:nvPr/>
      </p:nvGrpSpPr>
      <p:grpSpPr>
        <a:xfrm>
          <a:off x="0" y="0"/>
          <a:ext cx="0" cy="0"/>
          <a:chOff x="0" y="0"/>
          <a:chExt cx="0" cy="0"/>
        </a:xfrm>
      </p:grpSpPr>
      <p:sp>
        <p:nvSpPr>
          <p:cNvPr id="1106" name="Google Shape;1106;p28"/>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BuildKit</a:t>
            </a:r>
            <a:endParaRPr/>
          </a:p>
        </p:txBody>
      </p:sp>
      <p:pic>
        <p:nvPicPr>
          <p:cNvPr id="1107" name="Google Shape;1107;p28"/>
          <p:cNvPicPr preferRelativeResize="0"/>
          <p:nvPr/>
        </p:nvPicPr>
        <p:blipFill rotWithShape="1">
          <a:blip r:embed="rId3">
            <a:alphaModFix/>
          </a:blip>
          <a:srcRect/>
          <a:stretch/>
        </p:blipFill>
        <p:spPr>
          <a:xfrm>
            <a:off x="6512863" y="747400"/>
            <a:ext cx="3230324" cy="381925"/>
          </a:xfrm>
          <a:prstGeom prst="rect">
            <a:avLst/>
          </a:prstGeom>
          <a:noFill/>
          <a:ln>
            <a:noFill/>
          </a:ln>
        </p:spPr>
      </p:pic>
      <p:sp>
        <p:nvSpPr>
          <p:cNvPr id="1108" name="Google Shape;1108;p28"/>
          <p:cNvSpPr/>
          <p:nvPr/>
        </p:nvSpPr>
        <p:spPr>
          <a:xfrm>
            <a:off x="3526175" y="1800025"/>
            <a:ext cx="9203700" cy="791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BuildKit helps in converting the source code to build artifacts.</a:t>
            </a:r>
            <a:endParaRPr sz="2200" b="0" i="0" u="none" strike="noStrike" cap="none">
              <a:solidFill>
                <a:srgbClr val="434343"/>
              </a:solidFill>
              <a:latin typeface="Open Sans"/>
              <a:ea typeface="Open Sans"/>
              <a:cs typeface="Open Sans"/>
              <a:sym typeface="Open Sans"/>
            </a:endParaRPr>
          </a:p>
        </p:txBody>
      </p:sp>
      <p:grpSp>
        <p:nvGrpSpPr>
          <p:cNvPr id="1109" name="Google Shape;1109;p28"/>
          <p:cNvGrpSpPr/>
          <p:nvPr/>
        </p:nvGrpSpPr>
        <p:grpSpPr>
          <a:xfrm>
            <a:off x="6331684" y="4373910"/>
            <a:ext cx="3592699" cy="2939024"/>
            <a:chOff x="6367309" y="3880461"/>
            <a:chExt cx="3592699" cy="2671840"/>
          </a:xfrm>
        </p:grpSpPr>
        <p:sp>
          <p:nvSpPr>
            <p:cNvPr id="1110" name="Google Shape;1110;p28"/>
            <p:cNvSpPr/>
            <p:nvPr/>
          </p:nvSpPr>
          <p:spPr>
            <a:xfrm>
              <a:off x="6770799" y="4076696"/>
              <a:ext cx="2775000" cy="2182200"/>
            </a:xfrm>
            <a:prstGeom prst="ellipse">
              <a:avLst/>
            </a:prstGeom>
            <a:solidFill>
              <a:srgbClr val="F9DEC9"/>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BuildKit helps in improving:</a:t>
              </a:r>
              <a:endParaRPr sz="2200" b="0" i="0" u="none" strike="noStrike" cap="none">
                <a:solidFill>
                  <a:srgbClr val="3F3F3F"/>
                </a:solidFill>
                <a:latin typeface="Open Sans"/>
                <a:ea typeface="Open Sans"/>
                <a:cs typeface="Open Sans"/>
                <a:sym typeface="Open Sans"/>
              </a:endParaRPr>
            </a:p>
          </p:txBody>
        </p:sp>
        <p:sp>
          <p:nvSpPr>
            <p:cNvPr id="1111" name="Google Shape;1111;p28"/>
            <p:cNvSpPr/>
            <p:nvPr/>
          </p:nvSpPr>
          <p:spPr>
            <a:xfrm>
              <a:off x="9444008" y="6159901"/>
              <a:ext cx="516000" cy="392400"/>
            </a:xfrm>
            <a:prstGeom prst="ellipse">
              <a:avLst/>
            </a:prstGeom>
            <a:solidFill>
              <a:srgbClr val="EF6461"/>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FFFFFF"/>
                  </a:solidFill>
                  <a:latin typeface="Open Sans"/>
                  <a:ea typeface="Open Sans"/>
                  <a:cs typeface="Open Sans"/>
                  <a:sym typeface="Open Sans"/>
                </a:rPr>
                <a:t>4</a:t>
              </a:r>
              <a:endParaRPr sz="2200" b="0" i="0" u="none" strike="noStrike" cap="none">
                <a:solidFill>
                  <a:srgbClr val="FFFFFF"/>
                </a:solidFill>
                <a:latin typeface="Open Sans"/>
                <a:ea typeface="Open Sans"/>
                <a:cs typeface="Open Sans"/>
                <a:sym typeface="Open Sans"/>
              </a:endParaRPr>
            </a:p>
          </p:txBody>
        </p:sp>
        <p:sp>
          <p:nvSpPr>
            <p:cNvPr id="1112" name="Google Shape;1112;p28"/>
            <p:cNvSpPr/>
            <p:nvPr/>
          </p:nvSpPr>
          <p:spPr>
            <a:xfrm>
              <a:off x="6368120" y="3880462"/>
              <a:ext cx="516000" cy="392400"/>
            </a:xfrm>
            <a:prstGeom prst="ellipse">
              <a:avLst/>
            </a:prstGeom>
            <a:solidFill>
              <a:srgbClr val="E4B36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FFFFFF"/>
                  </a:solidFill>
                  <a:latin typeface="Open Sans"/>
                  <a:ea typeface="Open Sans"/>
                  <a:cs typeface="Open Sans"/>
                  <a:sym typeface="Open Sans"/>
                </a:rPr>
                <a:t>2</a:t>
              </a:r>
              <a:endParaRPr sz="2200" b="0" i="0" u="none" strike="noStrike" cap="none">
                <a:solidFill>
                  <a:srgbClr val="FFFFFF"/>
                </a:solidFill>
                <a:latin typeface="Open Sans"/>
                <a:ea typeface="Open Sans"/>
                <a:cs typeface="Open Sans"/>
                <a:sym typeface="Open Sans"/>
              </a:endParaRPr>
            </a:p>
          </p:txBody>
        </p:sp>
        <p:sp>
          <p:nvSpPr>
            <p:cNvPr id="1113" name="Google Shape;1113;p28"/>
            <p:cNvSpPr/>
            <p:nvPr/>
          </p:nvSpPr>
          <p:spPr>
            <a:xfrm>
              <a:off x="6367309" y="6159901"/>
              <a:ext cx="516000" cy="392400"/>
            </a:xfrm>
            <a:prstGeom prst="ellipse">
              <a:avLst/>
            </a:prstGeom>
            <a:solidFill>
              <a:srgbClr val="0FCFE8"/>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FFFFFF"/>
                  </a:solidFill>
                  <a:latin typeface="Open Sans"/>
                  <a:ea typeface="Open Sans"/>
                  <a:cs typeface="Open Sans"/>
                  <a:sym typeface="Open Sans"/>
                </a:rPr>
                <a:t>1</a:t>
              </a:r>
              <a:endParaRPr sz="2200" b="0" i="0" u="none" strike="noStrike" cap="none">
                <a:solidFill>
                  <a:srgbClr val="FFFFFF"/>
                </a:solidFill>
                <a:latin typeface="Open Sans"/>
                <a:ea typeface="Open Sans"/>
                <a:cs typeface="Open Sans"/>
                <a:sym typeface="Open Sans"/>
              </a:endParaRPr>
            </a:p>
          </p:txBody>
        </p:sp>
        <p:sp>
          <p:nvSpPr>
            <p:cNvPr id="1114" name="Google Shape;1114;p28"/>
            <p:cNvSpPr/>
            <p:nvPr/>
          </p:nvSpPr>
          <p:spPr>
            <a:xfrm>
              <a:off x="9444008" y="3880461"/>
              <a:ext cx="516000" cy="392400"/>
            </a:xfrm>
            <a:prstGeom prst="ellipse">
              <a:avLst/>
            </a:prstGeom>
            <a:solidFill>
              <a:srgbClr val="0075C4"/>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FFFFFF"/>
                  </a:solidFill>
                  <a:latin typeface="Open Sans"/>
                  <a:ea typeface="Open Sans"/>
                  <a:cs typeface="Open Sans"/>
                  <a:sym typeface="Open Sans"/>
                </a:rPr>
                <a:t>3</a:t>
              </a:r>
              <a:endParaRPr sz="2200" b="0" i="0" u="none" strike="noStrike" cap="none">
                <a:solidFill>
                  <a:srgbClr val="FFFFFF"/>
                </a:solidFill>
                <a:latin typeface="Open Sans"/>
                <a:ea typeface="Open Sans"/>
                <a:cs typeface="Open Sans"/>
                <a:sym typeface="Open Sans"/>
              </a:endParaRPr>
            </a:p>
          </p:txBody>
        </p:sp>
        <p:cxnSp>
          <p:nvCxnSpPr>
            <p:cNvPr id="1115" name="Google Shape;1115;p28"/>
            <p:cNvCxnSpPr>
              <a:stCxn id="1110" idx="1"/>
              <a:endCxn id="1112" idx="5"/>
            </p:cNvCxnSpPr>
            <p:nvPr/>
          </p:nvCxnSpPr>
          <p:spPr>
            <a:xfrm rot="10800000">
              <a:off x="6808489" y="4215372"/>
              <a:ext cx="368700" cy="180900"/>
            </a:xfrm>
            <a:prstGeom prst="straightConnector1">
              <a:avLst/>
            </a:prstGeom>
            <a:noFill/>
            <a:ln w="9525" cap="flat" cmpd="sng">
              <a:solidFill>
                <a:srgbClr val="A5A5A5"/>
              </a:solidFill>
              <a:prstDash val="solid"/>
              <a:round/>
              <a:headEnd type="none" w="sm" len="sm"/>
              <a:tailEnd type="none" w="sm" len="sm"/>
            </a:ln>
          </p:spPr>
        </p:cxnSp>
        <p:cxnSp>
          <p:nvCxnSpPr>
            <p:cNvPr id="1116" name="Google Shape;1116;p28"/>
            <p:cNvCxnSpPr>
              <a:stCxn id="1110" idx="7"/>
              <a:endCxn id="1114" idx="3"/>
            </p:cNvCxnSpPr>
            <p:nvPr/>
          </p:nvCxnSpPr>
          <p:spPr>
            <a:xfrm rot="10800000" flipH="1">
              <a:off x="9139410" y="4215372"/>
              <a:ext cx="380100" cy="180900"/>
            </a:xfrm>
            <a:prstGeom prst="straightConnector1">
              <a:avLst/>
            </a:prstGeom>
            <a:noFill/>
            <a:ln w="9525" cap="flat" cmpd="sng">
              <a:solidFill>
                <a:srgbClr val="A5A5A5"/>
              </a:solidFill>
              <a:prstDash val="solid"/>
              <a:round/>
              <a:headEnd type="none" w="sm" len="sm"/>
              <a:tailEnd type="none" w="sm" len="sm"/>
            </a:ln>
          </p:spPr>
        </p:cxnSp>
        <p:cxnSp>
          <p:nvCxnSpPr>
            <p:cNvPr id="1117" name="Google Shape;1117;p28"/>
            <p:cNvCxnSpPr>
              <a:stCxn id="1110" idx="3"/>
              <a:endCxn id="1113" idx="7"/>
            </p:cNvCxnSpPr>
            <p:nvPr/>
          </p:nvCxnSpPr>
          <p:spPr>
            <a:xfrm flipH="1">
              <a:off x="6807889" y="5939320"/>
              <a:ext cx="369300" cy="278100"/>
            </a:xfrm>
            <a:prstGeom prst="straightConnector1">
              <a:avLst/>
            </a:prstGeom>
            <a:noFill/>
            <a:ln w="9525" cap="flat" cmpd="sng">
              <a:solidFill>
                <a:srgbClr val="A5A5A5"/>
              </a:solidFill>
              <a:prstDash val="solid"/>
              <a:round/>
              <a:headEnd type="none" w="sm" len="sm"/>
              <a:tailEnd type="none" w="sm" len="sm"/>
            </a:ln>
          </p:spPr>
        </p:cxnSp>
        <p:cxnSp>
          <p:nvCxnSpPr>
            <p:cNvPr id="1118" name="Google Shape;1118;p28"/>
            <p:cNvCxnSpPr>
              <a:stCxn id="1110" idx="5"/>
              <a:endCxn id="1111" idx="1"/>
            </p:cNvCxnSpPr>
            <p:nvPr/>
          </p:nvCxnSpPr>
          <p:spPr>
            <a:xfrm>
              <a:off x="9139410" y="5939320"/>
              <a:ext cx="380100" cy="278100"/>
            </a:xfrm>
            <a:prstGeom prst="straightConnector1">
              <a:avLst/>
            </a:prstGeom>
            <a:noFill/>
            <a:ln w="9525" cap="flat" cmpd="sng">
              <a:solidFill>
                <a:srgbClr val="A5A5A5"/>
              </a:solidFill>
              <a:prstDash val="solid"/>
              <a:round/>
              <a:headEnd type="none" w="sm" len="sm"/>
              <a:tailEnd type="none" w="sm" len="sm"/>
            </a:ln>
          </p:spPr>
        </p:cxnSp>
      </p:grpSp>
      <p:sp>
        <p:nvSpPr>
          <p:cNvPr id="1119" name="Google Shape;1119;p28"/>
          <p:cNvSpPr txBox="1"/>
          <p:nvPr/>
        </p:nvSpPr>
        <p:spPr>
          <a:xfrm>
            <a:off x="3950500" y="6926950"/>
            <a:ext cx="2087100" cy="56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Performance</a:t>
            </a:r>
            <a:endParaRPr sz="2200" b="0" i="0" u="none" strike="noStrike" cap="none">
              <a:solidFill>
                <a:srgbClr val="434343"/>
              </a:solidFill>
              <a:latin typeface="Open Sans"/>
              <a:ea typeface="Open Sans"/>
              <a:cs typeface="Open Sans"/>
              <a:sym typeface="Open Sans"/>
            </a:endParaRPr>
          </a:p>
        </p:txBody>
      </p:sp>
      <p:sp>
        <p:nvSpPr>
          <p:cNvPr id="1120" name="Google Shape;1120;p28"/>
          <p:cNvSpPr txBox="1"/>
          <p:nvPr/>
        </p:nvSpPr>
        <p:spPr>
          <a:xfrm>
            <a:off x="2956850" y="4057050"/>
            <a:ext cx="3230400" cy="56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Storage management</a:t>
            </a:r>
            <a:endParaRPr sz="2200" b="0" i="0" u="none" strike="noStrike" cap="none">
              <a:solidFill>
                <a:srgbClr val="434343"/>
              </a:solidFill>
              <a:latin typeface="Open Sans"/>
              <a:ea typeface="Open Sans"/>
              <a:cs typeface="Open Sans"/>
              <a:sym typeface="Open Sans"/>
            </a:endParaRPr>
          </a:p>
        </p:txBody>
      </p:sp>
      <p:sp>
        <p:nvSpPr>
          <p:cNvPr id="1121" name="Google Shape;1121;p28"/>
          <p:cNvSpPr txBox="1"/>
          <p:nvPr/>
        </p:nvSpPr>
        <p:spPr>
          <a:xfrm>
            <a:off x="10302525" y="4057050"/>
            <a:ext cx="3230400" cy="56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Feature functionality</a:t>
            </a:r>
            <a:endParaRPr sz="2200" b="0" i="0" u="none" strike="noStrike" cap="none">
              <a:solidFill>
                <a:srgbClr val="434343"/>
              </a:solidFill>
              <a:latin typeface="Open Sans"/>
              <a:ea typeface="Open Sans"/>
              <a:cs typeface="Open Sans"/>
              <a:sym typeface="Open Sans"/>
            </a:endParaRPr>
          </a:p>
        </p:txBody>
      </p:sp>
      <p:sp>
        <p:nvSpPr>
          <p:cNvPr id="1122" name="Google Shape;1122;p28"/>
          <p:cNvSpPr txBox="1"/>
          <p:nvPr/>
        </p:nvSpPr>
        <p:spPr>
          <a:xfrm>
            <a:off x="10406175" y="6926950"/>
            <a:ext cx="3230400" cy="56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Security</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27"/>
        <p:cNvGrpSpPr/>
        <p:nvPr/>
      </p:nvGrpSpPr>
      <p:grpSpPr>
        <a:xfrm>
          <a:off x="0" y="0"/>
          <a:ext cx="0" cy="0"/>
          <a:chOff x="0" y="0"/>
          <a:chExt cx="0" cy="0"/>
        </a:xfrm>
      </p:grpSpPr>
      <p:sp>
        <p:nvSpPr>
          <p:cNvPr id="1128" name="Google Shape;1128;p2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BuildKit</a:t>
            </a:r>
            <a:endParaRPr/>
          </a:p>
        </p:txBody>
      </p:sp>
      <p:pic>
        <p:nvPicPr>
          <p:cNvPr id="1129" name="Google Shape;1129;p29"/>
          <p:cNvPicPr preferRelativeResize="0"/>
          <p:nvPr/>
        </p:nvPicPr>
        <p:blipFill rotWithShape="1">
          <a:blip r:embed="rId3">
            <a:alphaModFix/>
          </a:blip>
          <a:srcRect/>
          <a:stretch/>
        </p:blipFill>
        <p:spPr>
          <a:xfrm>
            <a:off x="6512863" y="747400"/>
            <a:ext cx="3230324" cy="381925"/>
          </a:xfrm>
          <a:prstGeom prst="rect">
            <a:avLst/>
          </a:prstGeom>
          <a:noFill/>
          <a:ln>
            <a:noFill/>
          </a:ln>
        </p:spPr>
      </p:pic>
      <p:sp>
        <p:nvSpPr>
          <p:cNvPr id="1130" name="Google Shape;1130;p29"/>
          <p:cNvSpPr txBox="1"/>
          <p:nvPr/>
        </p:nvSpPr>
        <p:spPr>
          <a:xfrm>
            <a:off x="1238275" y="3034250"/>
            <a:ext cx="6531600" cy="560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Exempting the execution of unused build stages </a:t>
            </a:r>
            <a:endParaRPr sz="2200" b="0" i="0" u="none" strike="noStrike" cap="none">
              <a:solidFill>
                <a:srgbClr val="434343"/>
              </a:solidFill>
              <a:latin typeface="Open Sans"/>
              <a:ea typeface="Open Sans"/>
              <a:cs typeface="Open Sans"/>
              <a:sym typeface="Open Sans"/>
            </a:endParaRPr>
          </a:p>
        </p:txBody>
      </p:sp>
      <p:sp>
        <p:nvSpPr>
          <p:cNvPr id="1131" name="Google Shape;1131;p29"/>
          <p:cNvSpPr/>
          <p:nvPr/>
        </p:nvSpPr>
        <p:spPr>
          <a:xfrm>
            <a:off x="8078883" y="77546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7</a:t>
            </a:r>
            <a:endParaRPr sz="1400" b="0" i="0" u="none" strike="noStrike" cap="none">
              <a:solidFill>
                <a:srgbClr val="000000"/>
              </a:solidFill>
              <a:latin typeface="Arial"/>
              <a:ea typeface="Arial"/>
              <a:cs typeface="Arial"/>
              <a:sym typeface="Arial"/>
            </a:endParaRPr>
          </a:p>
        </p:txBody>
      </p:sp>
      <p:cxnSp>
        <p:nvCxnSpPr>
          <p:cNvPr id="1132" name="Google Shape;1132;p29"/>
          <p:cNvCxnSpPr>
            <a:endCxn id="1131" idx="0"/>
          </p:cNvCxnSpPr>
          <p:nvPr/>
        </p:nvCxnSpPr>
        <p:spPr>
          <a:xfrm>
            <a:off x="8307483" y="7436346"/>
            <a:ext cx="0" cy="318300"/>
          </a:xfrm>
          <a:prstGeom prst="straightConnector1">
            <a:avLst/>
          </a:prstGeom>
          <a:noFill/>
          <a:ln w="19050" cap="flat" cmpd="sng">
            <a:solidFill>
              <a:srgbClr val="5B5B5B"/>
            </a:solidFill>
            <a:prstDash val="dot"/>
            <a:round/>
            <a:headEnd type="none" w="sm" len="sm"/>
            <a:tailEnd type="none" w="sm" len="sm"/>
          </a:ln>
        </p:spPr>
      </p:cxnSp>
      <p:sp>
        <p:nvSpPr>
          <p:cNvPr id="1133" name="Google Shape;1133;p29"/>
          <p:cNvSpPr/>
          <p:nvPr/>
        </p:nvSpPr>
        <p:spPr>
          <a:xfrm>
            <a:off x="8078883" y="6979136"/>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000000"/>
              </a:solidFill>
              <a:latin typeface="Arial"/>
              <a:ea typeface="Arial"/>
              <a:cs typeface="Arial"/>
              <a:sym typeface="Arial"/>
            </a:endParaRPr>
          </a:p>
        </p:txBody>
      </p:sp>
      <p:cxnSp>
        <p:nvCxnSpPr>
          <p:cNvPr id="1134" name="Google Shape;1134;p29"/>
          <p:cNvCxnSpPr>
            <a:endCxn id="1133" idx="0"/>
          </p:cNvCxnSpPr>
          <p:nvPr/>
        </p:nvCxnSpPr>
        <p:spPr>
          <a:xfrm>
            <a:off x="8307483" y="6660836"/>
            <a:ext cx="0" cy="318300"/>
          </a:xfrm>
          <a:prstGeom prst="straightConnector1">
            <a:avLst/>
          </a:prstGeom>
          <a:noFill/>
          <a:ln w="19050" cap="flat" cmpd="sng">
            <a:solidFill>
              <a:srgbClr val="5B5B5B"/>
            </a:solidFill>
            <a:prstDash val="dot"/>
            <a:round/>
            <a:headEnd type="none" w="sm" len="sm"/>
            <a:tailEnd type="none" w="sm" len="sm"/>
          </a:ln>
        </p:spPr>
      </p:cxnSp>
      <p:sp>
        <p:nvSpPr>
          <p:cNvPr id="1135" name="Google Shape;1135;p29"/>
          <p:cNvSpPr/>
          <p:nvPr/>
        </p:nvSpPr>
        <p:spPr>
          <a:xfrm>
            <a:off x="8078883" y="6203641"/>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cxnSp>
        <p:nvCxnSpPr>
          <p:cNvPr id="1136" name="Google Shape;1136;p29"/>
          <p:cNvCxnSpPr>
            <a:endCxn id="1135" idx="0"/>
          </p:cNvCxnSpPr>
          <p:nvPr/>
        </p:nvCxnSpPr>
        <p:spPr>
          <a:xfrm>
            <a:off x="8307483" y="5885341"/>
            <a:ext cx="0" cy="318300"/>
          </a:xfrm>
          <a:prstGeom prst="straightConnector1">
            <a:avLst/>
          </a:prstGeom>
          <a:noFill/>
          <a:ln w="19050" cap="flat" cmpd="sng">
            <a:solidFill>
              <a:srgbClr val="5B5B5B"/>
            </a:solidFill>
            <a:prstDash val="dot"/>
            <a:round/>
            <a:headEnd type="none" w="sm" len="sm"/>
            <a:tailEnd type="none" w="sm" len="sm"/>
          </a:ln>
        </p:spPr>
      </p:cxnSp>
      <p:sp>
        <p:nvSpPr>
          <p:cNvPr id="1137" name="Google Shape;1137;p29"/>
          <p:cNvSpPr/>
          <p:nvPr/>
        </p:nvSpPr>
        <p:spPr>
          <a:xfrm>
            <a:off x="8078883" y="54281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1138" name="Google Shape;1138;p29"/>
          <p:cNvCxnSpPr>
            <a:endCxn id="1137" idx="0"/>
          </p:cNvCxnSpPr>
          <p:nvPr/>
        </p:nvCxnSpPr>
        <p:spPr>
          <a:xfrm>
            <a:off x="8307483" y="5109846"/>
            <a:ext cx="0" cy="318300"/>
          </a:xfrm>
          <a:prstGeom prst="straightConnector1">
            <a:avLst/>
          </a:prstGeom>
          <a:noFill/>
          <a:ln w="19050" cap="flat" cmpd="sng">
            <a:solidFill>
              <a:srgbClr val="5B5B5B"/>
            </a:solidFill>
            <a:prstDash val="dot"/>
            <a:round/>
            <a:headEnd type="none" w="sm" len="sm"/>
            <a:tailEnd type="none" w="sm" len="sm"/>
          </a:ln>
        </p:spPr>
      </p:cxnSp>
      <p:sp>
        <p:nvSpPr>
          <p:cNvPr id="1139" name="Google Shape;1139;p29"/>
          <p:cNvSpPr/>
          <p:nvPr/>
        </p:nvSpPr>
        <p:spPr>
          <a:xfrm>
            <a:off x="8078883" y="46526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1140" name="Google Shape;1140;p29"/>
          <p:cNvCxnSpPr>
            <a:endCxn id="1139" idx="0"/>
          </p:cNvCxnSpPr>
          <p:nvPr/>
        </p:nvCxnSpPr>
        <p:spPr>
          <a:xfrm>
            <a:off x="8307483" y="4334351"/>
            <a:ext cx="0" cy="318300"/>
          </a:xfrm>
          <a:prstGeom prst="straightConnector1">
            <a:avLst/>
          </a:prstGeom>
          <a:noFill/>
          <a:ln w="19050" cap="flat" cmpd="sng">
            <a:solidFill>
              <a:srgbClr val="5B5B5B"/>
            </a:solidFill>
            <a:prstDash val="dot"/>
            <a:round/>
            <a:headEnd type="none" w="sm" len="sm"/>
            <a:tailEnd type="none" w="sm" len="sm"/>
          </a:ln>
        </p:spPr>
      </p:cxnSp>
      <p:sp>
        <p:nvSpPr>
          <p:cNvPr id="1141" name="Google Shape;1141;p29"/>
          <p:cNvSpPr/>
          <p:nvPr/>
        </p:nvSpPr>
        <p:spPr>
          <a:xfrm>
            <a:off x="8078883" y="31016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1142" name="Google Shape;1142;p29"/>
          <p:cNvSpPr/>
          <p:nvPr/>
        </p:nvSpPr>
        <p:spPr>
          <a:xfrm>
            <a:off x="8078883" y="38771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1143" name="Google Shape;1143;p29"/>
          <p:cNvCxnSpPr>
            <a:stCxn id="1141" idx="4"/>
            <a:endCxn id="1142" idx="0"/>
          </p:cNvCxnSpPr>
          <p:nvPr/>
        </p:nvCxnSpPr>
        <p:spPr>
          <a:xfrm>
            <a:off x="8307483" y="3558861"/>
            <a:ext cx="0" cy="318300"/>
          </a:xfrm>
          <a:prstGeom prst="straightConnector1">
            <a:avLst/>
          </a:prstGeom>
          <a:noFill/>
          <a:ln w="19050" cap="flat" cmpd="sng">
            <a:solidFill>
              <a:srgbClr val="5B5B5B"/>
            </a:solidFill>
            <a:prstDash val="dot"/>
            <a:round/>
            <a:headEnd type="none" w="sm" len="sm"/>
            <a:tailEnd type="none" w="sm" len="sm"/>
          </a:ln>
        </p:spPr>
      </p:cxnSp>
      <p:sp>
        <p:nvSpPr>
          <p:cNvPr id="1144" name="Google Shape;1144;p29"/>
          <p:cNvSpPr/>
          <p:nvPr/>
        </p:nvSpPr>
        <p:spPr>
          <a:xfrm>
            <a:off x="1328900" y="1613575"/>
            <a:ext cx="44784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Benefits provided by BuildKit: </a:t>
            </a:r>
            <a:endParaRPr sz="2200" b="0" i="0" u="none" strike="noStrike" cap="none">
              <a:solidFill>
                <a:srgbClr val="FFFFFF"/>
              </a:solidFill>
              <a:latin typeface="Open Sans"/>
              <a:ea typeface="Open Sans"/>
              <a:cs typeface="Open Sans"/>
              <a:sym typeface="Open Sans"/>
            </a:endParaRPr>
          </a:p>
        </p:txBody>
      </p:sp>
      <p:sp>
        <p:nvSpPr>
          <p:cNvPr id="1145" name="Google Shape;1145;p29"/>
          <p:cNvSpPr txBox="1"/>
          <p:nvPr/>
        </p:nvSpPr>
        <p:spPr>
          <a:xfrm>
            <a:off x="8884625" y="3825400"/>
            <a:ext cx="6348000" cy="560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Parallelizing the construction of independent build stages</a:t>
            </a:r>
            <a:endParaRPr sz="2200" b="0" i="0" u="none" strike="noStrike" cap="none">
              <a:solidFill>
                <a:srgbClr val="434343"/>
              </a:solidFill>
              <a:latin typeface="Open Sans"/>
              <a:ea typeface="Open Sans"/>
              <a:cs typeface="Open Sans"/>
              <a:sym typeface="Open Sans"/>
            </a:endParaRPr>
          </a:p>
        </p:txBody>
      </p:sp>
      <p:sp>
        <p:nvSpPr>
          <p:cNvPr id="1146" name="Google Shape;1146;p29"/>
          <p:cNvSpPr txBox="1"/>
          <p:nvPr/>
        </p:nvSpPr>
        <p:spPr>
          <a:xfrm>
            <a:off x="1119775" y="4600900"/>
            <a:ext cx="6768600" cy="560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Transfering the changed files in the build context between builds</a:t>
            </a:r>
            <a:endParaRPr sz="2200" b="0" i="0" u="none" strike="noStrike" cap="none">
              <a:solidFill>
                <a:srgbClr val="434343"/>
              </a:solidFill>
              <a:latin typeface="Open Sans"/>
              <a:ea typeface="Open Sans"/>
              <a:cs typeface="Open Sans"/>
              <a:sym typeface="Open Sans"/>
            </a:endParaRPr>
          </a:p>
        </p:txBody>
      </p:sp>
      <p:sp>
        <p:nvSpPr>
          <p:cNvPr id="1147" name="Google Shape;1147;p29"/>
          <p:cNvSpPr txBox="1"/>
          <p:nvPr/>
        </p:nvSpPr>
        <p:spPr>
          <a:xfrm>
            <a:off x="8884625" y="5376400"/>
            <a:ext cx="6348000" cy="560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Exempting the transfer of unused files in the build context</a:t>
            </a:r>
            <a:endParaRPr sz="2200" b="0" i="0" u="none" strike="noStrike" cap="none">
              <a:solidFill>
                <a:srgbClr val="434343"/>
              </a:solidFill>
              <a:latin typeface="Open Sans"/>
              <a:ea typeface="Open Sans"/>
              <a:cs typeface="Open Sans"/>
              <a:sym typeface="Open Sans"/>
            </a:endParaRPr>
          </a:p>
        </p:txBody>
      </p:sp>
      <p:sp>
        <p:nvSpPr>
          <p:cNvPr id="1148" name="Google Shape;1148;p29"/>
          <p:cNvSpPr txBox="1"/>
          <p:nvPr/>
        </p:nvSpPr>
        <p:spPr>
          <a:xfrm>
            <a:off x="1122475" y="6243750"/>
            <a:ext cx="6768600" cy="560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Using the implementations of external Dockerfile along with various new features</a:t>
            </a:r>
            <a:endParaRPr sz="2200" b="0" i="0" u="none" strike="noStrike" cap="none">
              <a:solidFill>
                <a:srgbClr val="434343"/>
              </a:solidFill>
              <a:latin typeface="Open Sans"/>
              <a:ea typeface="Open Sans"/>
              <a:cs typeface="Open Sans"/>
              <a:sym typeface="Open Sans"/>
            </a:endParaRPr>
          </a:p>
        </p:txBody>
      </p:sp>
      <p:sp>
        <p:nvSpPr>
          <p:cNvPr id="1149" name="Google Shape;1149;p29"/>
          <p:cNvSpPr txBox="1"/>
          <p:nvPr/>
        </p:nvSpPr>
        <p:spPr>
          <a:xfrm>
            <a:off x="8884625" y="7003600"/>
            <a:ext cx="6348000" cy="560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Eluding the side-effects with the help of API (intermediate images and containers)</a:t>
            </a:r>
            <a:endParaRPr sz="2200" b="0" i="0" u="none" strike="noStrike" cap="none">
              <a:solidFill>
                <a:srgbClr val="434343"/>
              </a:solidFill>
              <a:latin typeface="Open Sans"/>
              <a:ea typeface="Open Sans"/>
              <a:cs typeface="Open Sans"/>
              <a:sym typeface="Open Sans"/>
            </a:endParaRPr>
          </a:p>
        </p:txBody>
      </p:sp>
      <p:sp>
        <p:nvSpPr>
          <p:cNvPr id="1150" name="Google Shape;1150;p29"/>
          <p:cNvSpPr txBox="1"/>
          <p:nvPr/>
        </p:nvSpPr>
        <p:spPr>
          <a:xfrm>
            <a:off x="1122475" y="7702900"/>
            <a:ext cx="6689700" cy="560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Prioritizing the build cache for automatic pruning</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4"/>
          <p:cNvSpPr txBox="1">
            <a:spLocks noGrp="1"/>
          </p:cNvSpPr>
          <p:nvPr>
            <p:ph type="body" idx="1"/>
          </p:nvPr>
        </p:nvSpPr>
        <p:spPr>
          <a:xfrm>
            <a:off x="1470675" y="2509175"/>
            <a:ext cx="9551700" cy="6780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sz="2200"/>
              <a:t>Describe various Docker objects, such as image, container, and services</a:t>
            </a:r>
            <a:endParaRPr sz="2200"/>
          </a:p>
        </p:txBody>
      </p:sp>
      <p:sp>
        <p:nvSpPr>
          <p:cNvPr id="574" name="Google Shape;574;p4"/>
          <p:cNvSpPr txBox="1">
            <a:spLocks noGrp="1"/>
          </p:cNvSpPr>
          <p:nvPr>
            <p:ph type="body" idx="2"/>
          </p:nvPr>
        </p:nvSpPr>
        <p:spPr>
          <a:xfrm>
            <a:off x="1470675" y="3606325"/>
            <a:ext cx="9321000" cy="7539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sz="2200"/>
              <a:t>Comprehend Dockerfile, its purpose in building images, and function of Dockerfile instructions</a:t>
            </a:r>
            <a:endParaRPr sz="2200"/>
          </a:p>
        </p:txBody>
      </p:sp>
      <p:sp>
        <p:nvSpPr>
          <p:cNvPr id="575" name="Google Shape;575;p4"/>
          <p:cNvSpPr txBox="1">
            <a:spLocks noGrp="1"/>
          </p:cNvSpPr>
          <p:nvPr>
            <p:ph type="body" idx="3"/>
          </p:nvPr>
        </p:nvSpPr>
        <p:spPr>
          <a:xfrm>
            <a:off x="1470675" y="4855875"/>
            <a:ext cx="8958600" cy="7539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sz="2200"/>
              <a:t>Identify and describe the layers of an image that result from the instruction on a Dockerfile</a:t>
            </a:r>
            <a:endParaRPr sz="2200"/>
          </a:p>
        </p:txBody>
      </p:sp>
      <p:sp>
        <p:nvSpPr>
          <p:cNvPr id="576" name="Google Shape;576;p4"/>
          <p:cNvSpPr txBox="1">
            <a:spLocks noGrp="1"/>
          </p:cNvSpPr>
          <p:nvPr>
            <p:ph type="body" idx="4"/>
          </p:nvPr>
        </p:nvSpPr>
        <p:spPr>
          <a:xfrm>
            <a:off x="1470663" y="6029207"/>
            <a:ext cx="8229600" cy="548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sz="2200"/>
              <a:t>Comprehend the functionalities and purpose of the registries</a:t>
            </a:r>
            <a:endParaRPr sz="2200"/>
          </a:p>
        </p:txBody>
      </p:sp>
      <p:pic>
        <p:nvPicPr>
          <p:cNvPr id="577" name="Google Shape;577;p4"/>
          <p:cNvPicPr preferRelativeResize="0"/>
          <p:nvPr/>
        </p:nvPicPr>
        <p:blipFill rotWithShape="1">
          <a:blip r:embed="rId3">
            <a:alphaModFix/>
          </a:blip>
          <a:srcRect/>
          <a:stretch/>
        </p:blipFill>
        <p:spPr>
          <a:xfrm>
            <a:off x="718944" y="2554898"/>
            <a:ext cx="457200" cy="457200"/>
          </a:xfrm>
          <a:prstGeom prst="rect">
            <a:avLst/>
          </a:prstGeom>
          <a:noFill/>
          <a:ln>
            <a:noFill/>
          </a:ln>
        </p:spPr>
      </p:pic>
      <p:pic>
        <p:nvPicPr>
          <p:cNvPr id="578" name="Google Shape;578;p4"/>
          <p:cNvPicPr preferRelativeResize="0"/>
          <p:nvPr/>
        </p:nvPicPr>
        <p:blipFill rotWithShape="1">
          <a:blip r:embed="rId3">
            <a:alphaModFix/>
          </a:blip>
          <a:srcRect/>
          <a:stretch/>
        </p:blipFill>
        <p:spPr>
          <a:xfrm>
            <a:off x="718943" y="3745477"/>
            <a:ext cx="457200" cy="457200"/>
          </a:xfrm>
          <a:prstGeom prst="rect">
            <a:avLst/>
          </a:prstGeom>
          <a:noFill/>
          <a:ln>
            <a:noFill/>
          </a:ln>
        </p:spPr>
      </p:pic>
      <p:pic>
        <p:nvPicPr>
          <p:cNvPr id="579" name="Google Shape;579;p4"/>
          <p:cNvPicPr preferRelativeResize="0"/>
          <p:nvPr/>
        </p:nvPicPr>
        <p:blipFill rotWithShape="1">
          <a:blip r:embed="rId3">
            <a:alphaModFix/>
          </a:blip>
          <a:srcRect/>
          <a:stretch/>
        </p:blipFill>
        <p:spPr>
          <a:xfrm>
            <a:off x="718942" y="4938174"/>
            <a:ext cx="457200" cy="457200"/>
          </a:xfrm>
          <a:prstGeom prst="rect">
            <a:avLst/>
          </a:prstGeom>
          <a:noFill/>
          <a:ln>
            <a:noFill/>
          </a:ln>
        </p:spPr>
      </p:pic>
      <p:pic>
        <p:nvPicPr>
          <p:cNvPr id="580" name="Google Shape;580;p4"/>
          <p:cNvPicPr preferRelativeResize="0"/>
          <p:nvPr/>
        </p:nvPicPr>
        <p:blipFill rotWithShape="1">
          <a:blip r:embed="rId3">
            <a:alphaModFix/>
          </a:blip>
          <a:srcRect/>
          <a:stretch/>
        </p:blipFill>
        <p:spPr>
          <a:xfrm>
            <a:off x="718941" y="6131958"/>
            <a:ext cx="457200" cy="457200"/>
          </a:xfrm>
          <a:prstGeom prst="rect">
            <a:avLst/>
          </a:prstGeom>
          <a:noFill/>
          <a:ln>
            <a:noFill/>
          </a:ln>
        </p:spPr>
      </p:pic>
      <p:sp>
        <p:nvSpPr>
          <p:cNvPr id="581" name="Google Shape;581;p4"/>
          <p:cNvSpPr txBox="1"/>
          <p:nvPr/>
        </p:nvSpPr>
        <p:spPr>
          <a:xfrm>
            <a:off x="718941" y="1607280"/>
            <a:ext cx="8229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By the end of this lesson, you will be able to:</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p30"/>
          <p:cNvSpPr/>
          <p:nvPr/>
        </p:nvSpPr>
        <p:spPr>
          <a:xfrm>
            <a:off x="1353750" y="1720500"/>
            <a:ext cx="5550300" cy="15612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Setting the DOCKER_BUILDKIT=1 environment variable</a:t>
            </a:r>
            <a:endParaRPr sz="2200" b="0" i="0" u="none" strike="noStrike" cap="none">
              <a:solidFill>
                <a:srgbClr val="434343"/>
              </a:solidFill>
              <a:latin typeface="Open Sans"/>
              <a:ea typeface="Open Sans"/>
              <a:cs typeface="Open Sans"/>
              <a:sym typeface="Open Sans"/>
            </a:endParaRPr>
          </a:p>
        </p:txBody>
      </p:sp>
      <p:sp>
        <p:nvSpPr>
          <p:cNvPr id="1157" name="Google Shape;1157;p30"/>
          <p:cNvSpPr/>
          <p:nvPr/>
        </p:nvSpPr>
        <p:spPr>
          <a:xfrm>
            <a:off x="9522225" y="2232450"/>
            <a:ext cx="52425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 DOCKER_BUILDKIT=1 docker build . </a:t>
            </a:r>
            <a:endParaRPr sz="2200" b="0" i="1" u="none" strike="noStrike" cap="none">
              <a:solidFill>
                <a:srgbClr val="434343"/>
              </a:solidFill>
              <a:latin typeface="Open Sans"/>
              <a:ea typeface="Open Sans"/>
              <a:cs typeface="Open Sans"/>
              <a:sym typeface="Open Sans"/>
            </a:endParaRPr>
          </a:p>
        </p:txBody>
      </p:sp>
      <p:sp>
        <p:nvSpPr>
          <p:cNvPr id="1158" name="Google Shape;1158;p3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BuildKit</a:t>
            </a:r>
            <a:endParaRPr/>
          </a:p>
        </p:txBody>
      </p:sp>
      <p:pic>
        <p:nvPicPr>
          <p:cNvPr id="1159" name="Google Shape;1159;p30"/>
          <p:cNvPicPr preferRelativeResize="0"/>
          <p:nvPr/>
        </p:nvPicPr>
        <p:blipFill rotWithShape="1">
          <a:blip r:embed="rId3">
            <a:alphaModFix/>
          </a:blip>
          <a:srcRect/>
          <a:stretch/>
        </p:blipFill>
        <p:spPr>
          <a:xfrm>
            <a:off x="6512863" y="747400"/>
            <a:ext cx="3230324" cy="381925"/>
          </a:xfrm>
          <a:prstGeom prst="rect">
            <a:avLst/>
          </a:prstGeom>
          <a:noFill/>
          <a:ln>
            <a:noFill/>
          </a:ln>
        </p:spPr>
      </p:pic>
      <p:cxnSp>
        <p:nvCxnSpPr>
          <p:cNvPr id="1160" name="Google Shape;1160;p30"/>
          <p:cNvCxnSpPr>
            <a:stCxn id="1156" idx="3"/>
            <a:endCxn id="1157" idx="1"/>
          </p:cNvCxnSpPr>
          <p:nvPr/>
        </p:nvCxnSpPr>
        <p:spPr>
          <a:xfrm>
            <a:off x="6904050" y="2501100"/>
            <a:ext cx="2618100" cy="0"/>
          </a:xfrm>
          <a:prstGeom prst="straightConnector1">
            <a:avLst/>
          </a:prstGeom>
          <a:noFill/>
          <a:ln w="9525" cap="flat" cmpd="sng">
            <a:solidFill>
              <a:srgbClr val="0FCFE8"/>
            </a:solidFill>
            <a:prstDash val="solid"/>
            <a:round/>
            <a:headEnd type="none" w="sm" len="sm"/>
            <a:tailEnd type="triangle" w="med" len="med"/>
          </a:ln>
        </p:spPr>
      </p:cxnSp>
      <p:sp>
        <p:nvSpPr>
          <p:cNvPr id="1161" name="Google Shape;1161;p30"/>
          <p:cNvSpPr/>
          <p:nvPr/>
        </p:nvSpPr>
        <p:spPr>
          <a:xfrm>
            <a:off x="1353600" y="4004475"/>
            <a:ext cx="5550300" cy="16971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Setting the daemon configuration in </a:t>
            </a:r>
            <a:r>
              <a:rPr lang="en-US" sz="2200" b="0" i="1" u="none" strike="noStrike" cap="none">
                <a:solidFill>
                  <a:srgbClr val="434343"/>
                </a:solidFill>
                <a:latin typeface="Open Sans"/>
                <a:ea typeface="Open Sans"/>
                <a:cs typeface="Open Sans"/>
                <a:sym typeface="Open Sans"/>
              </a:rPr>
              <a:t>/etc/docker/daemon.json </a:t>
            </a:r>
            <a:r>
              <a:rPr lang="en-US" sz="2200" b="0" i="0" u="none" strike="noStrike" cap="none">
                <a:solidFill>
                  <a:srgbClr val="434343"/>
                </a:solidFill>
                <a:latin typeface="Open Sans"/>
                <a:ea typeface="Open Sans"/>
                <a:cs typeface="Open Sans"/>
                <a:sym typeface="Open Sans"/>
              </a:rPr>
              <a:t>feature to true</a:t>
            </a:r>
            <a:endParaRPr sz="2200" b="0" i="0" u="none" strike="noStrike" cap="none">
              <a:solidFill>
                <a:srgbClr val="434343"/>
              </a:solidFill>
              <a:latin typeface="Open Sans"/>
              <a:ea typeface="Open Sans"/>
              <a:cs typeface="Open Sans"/>
              <a:sym typeface="Open Sans"/>
            </a:endParaRPr>
          </a:p>
        </p:txBody>
      </p:sp>
      <p:sp>
        <p:nvSpPr>
          <p:cNvPr id="1162" name="Google Shape;1162;p30"/>
          <p:cNvSpPr/>
          <p:nvPr/>
        </p:nvSpPr>
        <p:spPr>
          <a:xfrm>
            <a:off x="9522225" y="4584363"/>
            <a:ext cx="52425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8900" marR="88900" lvl="0" indent="0" algn="ctr" rtl="0">
              <a:lnSpc>
                <a:spcPct val="100000"/>
              </a:lnSpc>
              <a:spcBef>
                <a:spcPts val="1100"/>
              </a:spcBef>
              <a:spcAft>
                <a:spcPts val="19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 "features": { "buildkit": true } }</a:t>
            </a:r>
            <a:endParaRPr sz="2200" b="0" i="1" u="none" strike="noStrike" cap="none">
              <a:solidFill>
                <a:srgbClr val="434343"/>
              </a:solidFill>
              <a:latin typeface="Open Sans"/>
              <a:ea typeface="Open Sans"/>
              <a:cs typeface="Open Sans"/>
              <a:sym typeface="Open Sans"/>
            </a:endParaRPr>
          </a:p>
        </p:txBody>
      </p:sp>
      <p:cxnSp>
        <p:nvCxnSpPr>
          <p:cNvPr id="1163" name="Google Shape;1163;p30"/>
          <p:cNvCxnSpPr>
            <a:stCxn id="1161" idx="3"/>
            <a:endCxn id="1162" idx="1"/>
          </p:cNvCxnSpPr>
          <p:nvPr/>
        </p:nvCxnSpPr>
        <p:spPr>
          <a:xfrm>
            <a:off x="6903900" y="4853025"/>
            <a:ext cx="2618400" cy="0"/>
          </a:xfrm>
          <a:prstGeom prst="straightConnector1">
            <a:avLst/>
          </a:prstGeom>
          <a:noFill/>
          <a:ln w="9525" cap="flat" cmpd="sng">
            <a:solidFill>
              <a:srgbClr val="0FCFE8"/>
            </a:solidFill>
            <a:prstDash val="solid"/>
            <a:round/>
            <a:headEnd type="none" w="sm" len="sm"/>
            <a:tailEnd type="triangle" w="med" len="med"/>
          </a:ln>
        </p:spPr>
      </p:cxnSp>
      <p:sp>
        <p:nvSpPr>
          <p:cNvPr id="1164" name="Google Shape;1164;p30"/>
          <p:cNvSpPr/>
          <p:nvPr/>
        </p:nvSpPr>
        <p:spPr>
          <a:xfrm>
            <a:off x="1422463" y="6281450"/>
            <a:ext cx="5550300" cy="16971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Location of the Dockerfile builder is defined by syntax directive</a:t>
            </a:r>
            <a:endParaRPr sz="2200" b="0" i="0" u="none" strike="noStrike" cap="none">
              <a:solidFill>
                <a:srgbClr val="434343"/>
              </a:solidFill>
              <a:latin typeface="Open Sans"/>
              <a:ea typeface="Open Sans"/>
              <a:cs typeface="Open Sans"/>
              <a:sym typeface="Open Sans"/>
            </a:endParaRPr>
          </a:p>
        </p:txBody>
      </p:sp>
      <p:sp>
        <p:nvSpPr>
          <p:cNvPr id="1165" name="Google Shape;1165;p30"/>
          <p:cNvSpPr/>
          <p:nvPr/>
        </p:nvSpPr>
        <p:spPr>
          <a:xfrm>
            <a:off x="9591088" y="6861338"/>
            <a:ext cx="52425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 syntax=[remote image reference]</a:t>
            </a:r>
            <a:endParaRPr sz="2200" b="0" i="1" u="none" strike="noStrike" cap="none">
              <a:solidFill>
                <a:srgbClr val="434343"/>
              </a:solidFill>
              <a:latin typeface="Open Sans"/>
              <a:ea typeface="Open Sans"/>
              <a:cs typeface="Open Sans"/>
              <a:sym typeface="Open Sans"/>
            </a:endParaRPr>
          </a:p>
        </p:txBody>
      </p:sp>
      <p:cxnSp>
        <p:nvCxnSpPr>
          <p:cNvPr id="1166" name="Google Shape;1166;p30"/>
          <p:cNvCxnSpPr>
            <a:stCxn id="1164" idx="3"/>
            <a:endCxn id="1165" idx="1"/>
          </p:cNvCxnSpPr>
          <p:nvPr/>
        </p:nvCxnSpPr>
        <p:spPr>
          <a:xfrm>
            <a:off x="6972763" y="7130000"/>
            <a:ext cx="2618400" cy="0"/>
          </a:xfrm>
          <a:prstGeom prst="straightConnector1">
            <a:avLst/>
          </a:prstGeom>
          <a:noFill/>
          <a:ln w="9525" cap="flat" cmpd="sng">
            <a:solidFill>
              <a:srgbClr val="0FCFE8"/>
            </a:solidFill>
            <a:prstDash val="solid"/>
            <a:round/>
            <a:headEnd type="none" w="sm" len="sm"/>
            <a:tailEnd type="triangl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sp>
        <p:nvSpPr>
          <p:cNvPr id="1172" name="Google Shape;1172;p31"/>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Instructions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3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179" name="Google Shape;1179;p32"/>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180" name="Google Shape;1180;p32"/>
          <p:cNvSpPr/>
          <p:nvPr/>
        </p:nvSpPr>
        <p:spPr>
          <a:xfrm>
            <a:off x="8946059" y="143393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181" name="Google Shape;1181;p32"/>
          <p:cNvSpPr/>
          <p:nvPr/>
        </p:nvSpPr>
        <p:spPr>
          <a:xfrm>
            <a:off x="8946059" y="1875397"/>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182" name="Google Shape;1182;p32"/>
          <p:cNvSpPr/>
          <p:nvPr/>
        </p:nvSpPr>
        <p:spPr>
          <a:xfrm>
            <a:off x="8946059" y="231685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183" name="Google Shape;1183;p32"/>
          <p:cNvSpPr/>
          <p:nvPr/>
        </p:nvSpPr>
        <p:spPr>
          <a:xfrm>
            <a:off x="8946059" y="280162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184" name="Google Shape;1184;p32"/>
          <p:cNvSpPr/>
          <p:nvPr/>
        </p:nvSpPr>
        <p:spPr>
          <a:xfrm>
            <a:off x="8946059" y="3286395"/>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185" name="Google Shape;1185;p32"/>
          <p:cNvSpPr/>
          <p:nvPr/>
        </p:nvSpPr>
        <p:spPr>
          <a:xfrm>
            <a:off x="8946059" y="377116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186" name="Google Shape;1186;p32"/>
          <p:cNvSpPr/>
          <p:nvPr/>
        </p:nvSpPr>
        <p:spPr>
          <a:xfrm>
            <a:off x="8946077" y="425592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187" name="Google Shape;1187;p32"/>
          <p:cNvSpPr/>
          <p:nvPr/>
        </p:nvSpPr>
        <p:spPr>
          <a:xfrm>
            <a:off x="8946077" y="474064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188" name="Google Shape;1188;p32"/>
          <p:cNvSpPr/>
          <p:nvPr/>
        </p:nvSpPr>
        <p:spPr>
          <a:xfrm>
            <a:off x="8946077" y="522535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189" name="Google Shape;1189;p32"/>
          <p:cNvSpPr/>
          <p:nvPr/>
        </p:nvSpPr>
        <p:spPr>
          <a:xfrm>
            <a:off x="8946077" y="5710075"/>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190" name="Google Shape;1190;p32"/>
          <p:cNvSpPr/>
          <p:nvPr/>
        </p:nvSpPr>
        <p:spPr>
          <a:xfrm>
            <a:off x="8946095" y="619478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191" name="Google Shape;1191;p32"/>
          <p:cNvSpPr/>
          <p:nvPr/>
        </p:nvSpPr>
        <p:spPr>
          <a:xfrm>
            <a:off x="8946095" y="6679467"/>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192" name="Google Shape;1192;p32"/>
          <p:cNvSpPr/>
          <p:nvPr/>
        </p:nvSpPr>
        <p:spPr>
          <a:xfrm>
            <a:off x="8946199" y="71641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193" name="Google Shape;1193;p32"/>
          <p:cNvSpPr/>
          <p:nvPr/>
        </p:nvSpPr>
        <p:spPr>
          <a:xfrm>
            <a:off x="8946199" y="76488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194" name="Google Shape;1194;p32"/>
          <p:cNvSpPr/>
          <p:nvPr/>
        </p:nvSpPr>
        <p:spPr>
          <a:xfrm>
            <a:off x="8946199" y="81334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195" name="Google Shape;1195;p32"/>
          <p:cNvSpPr/>
          <p:nvPr/>
        </p:nvSpPr>
        <p:spPr>
          <a:xfrm>
            <a:off x="2811100" y="4633550"/>
            <a:ext cx="2228700" cy="576900"/>
          </a:xfrm>
          <a:prstGeom prst="roundRect">
            <a:avLst>
              <a:gd name="adj" fmla="val 874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88900" lvl="0" indent="0" algn="ctr" rtl="0">
              <a:lnSpc>
                <a:spcPct val="142857"/>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Instructions</a:t>
            </a:r>
            <a:endParaRPr sz="2200" b="0" i="0" u="none" strike="noStrike" cap="none">
              <a:solidFill>
                <a:srgbClr val="434343"/>
              </a:solidFill>
              <a:latin typeface="Open Sans"/>
              <a:ea typeface="Open Sans"/>
              <a:cs typeface="Open Sans"/>
              <a:sym typeface="Open Sans"/>
            </a:endParaRPr>
          </a:p>
        </p:txBody>
      </p:sp>
      <p:cxnSp>
        <p:nvCxnSpPr>
          <p:cNvPr id="1196" name="Google Shape;1196;p32"/>
          <p:cNvCxnSpPr>
            <a:stCxn id="1195" idx="3"/>
            <a:endCxn id="1180" idx="1"/>
          </p:cNvCxnSpPr>
          <p:nvPr/>
        </p:nvCxnSpPr>
        <p:spPr>
          <a:xfrm rot="10800000" flipH="1">
            <a:off x="5039800" y="1615400"/>
            <a:ext cx="3906300" cy="3306600"/>
          </a:xfrm>
          <a:prstGeom prst="straightConnector1">
            <a:avLst/>
          </a:prstGeom>
          <a:noFill/>
          <a:ln w="9525" cap="flat" cmpd="sng">
            <a:solidFill>
              <a:srgbClr val="0FCFE8"/>
            </a:solidFill>
            <a:prstDash val="solid"/>
            <a:round/>
            <a:headEnd type="none" w="sm" len="sm"/>
            <a:tailEnd type="triangle" w="med" len="med"/>
          </a:ln>
        </p:spPr>
      </p:cxnSp>
      <p:cxnSp>
        <p:nvCxnSpPr>
          <p:cNvPr id="1197" name="Google Shape;1197;p32"/>
          <p:cNvCxnSpPr>
            <a:stCxn id="1195" idx="3"/>
            <a:endCxn id="1181" idx="1"/>
          </p:cNvCxnSpPr>
          <p:nvPr/>
        </p:nvCxnSpPr>
        <p:spPr>
          <a:xfrm rot="10800000" flipH="1">
            <a:off x="5039800" y="2056700"/>
            <a:ext cx="3906300" cy="2865300"/>
          </a:xfrm>
          <a:prstGeom prst="straightConnector1">
            <a:avLst/>
          </a:prstGeom>
          <a:noFill/>
          <a:ln w="9525" cap="flat" cmpd="sng">
            <a:solidFill>
              <a:srgbClr val="0FCFE8"/>
            </a:solidFill>
            <a:prstDash val="solid"/>
            <a:round/>
            <a:headEnd type="none" w="sm" len="sm"/>
            <a:tailEnd type="triangle" w="med" len="med"/>
          </a:ln>
        </p:spPr>
      </p:cxnSp>
      <p:cxnSp>
        <p:nvCxnSpPr>
          <p:cNvPr id="1198" name="Google Shape;1198;p32"/>
          <p:cNvCxnSpPr>
            <a:stCxn id="1195" idx="3"/>
            <a:endCxn id="1182" idx="1"/>
          </p:cNvCxnSpPr>
          <p:nvPr/>
        </p:nvCxnSpPr>
        <p:spPr>
          <a:xfrm rot="10800000" flipH="1">
            <a:off x="5039800" y="2498300"/>
            <a:ext cx="3906300" cy="2423700"/>
          </a:xfrm>
          <a:prstGeom prst="straightConnector1">
            <a:avLst/>
          </a:prstGeom>
          <a:noFill/>
          <a:ln w="9525" cap="flat" cmpd="sng">
            <a:solidFill>
              <a:srgbClr val="0FCFE8"/>
            </a:solidFill>
            <a:prstDash val="solid"/>
            <a:round/>
            <a:headEnd type="none" w="sm" len="sm"/>
            <a:tailEnd type="triangle" w="med" len="med"/>
          </a:ln>
        </p:spPr>
      </p:cxnSp>
      <p:cxnSp>
        <p:nvCxnSpPr>
          <p:cNvPr id="1199" name="Google Shape;1199;p32"/>
          <p:cNvCxnSpPr>
            <a:stCxn id="1195" idx="3"/>
            <a:endCxn id="1183" idx="1"/>
          </p:cNvCxnSpPr>
          <p:nvPr/>
        </p:nvCxnSpPr>
        <p:spPr>
          <a:xfrm rot="10800000" flipH="1">
            <a:off x="5039800" y="2983100"/>
            <a:ext cx="3906300" cy="1938900"/>
          </a:xfrm>
          <a:prstGeom prst="straightConnector1">
            <a:avLst/>
          </a:prstGeom>
          <a:noFill/>
          <a:ln w="9525" cap="flat" cmpd="sng">
            <a:solidFill>
              <a:srgbClr val="0FCFE8"/>
            </a:solidFill>
            <a:prstDash val="solid"/>
            <a:round/>
            <a:headEnd type="none" w="sm" len="sm"/>
            <a:tailEnd type="triangle" w="med" len="med"/>
          </a:ln>
        </p:spPr>
      </p:cxnSp>
      <p:cxnSp>
        <p:nvCxnSpPr>
          <p:cNvPr id="1200" name="Google Shape;1200;p32"/>
          <p:cNvCxnSpPr>
            <a:stCxn id="1195" idx="3"/>
            <a:endCxn id="1184" idx="1"/>
          </p:cNvCxnSpPr>
          <p:nvPr/>
        </p:nvCxnSpPr>
        <p:spPr>
          <a:xfrm rot="10800000" flipH="1">
            <a:off x="5039800" y="3467600"/>
            <a:ext cx="3906300" cy="1454400"/>
          </a:xfrm>
          <a:prstGeom prst="straightConnector1">
            <a:avLst/>
          </a:prstGeom>
          <a:noFill/>
          <a:ln w="9525" cap="flat" cmpd="sng">
            <a:solidFill>
              <a:srgbClr val="0FCFE8"/>
            </a:solidFill>
            <a:prstDash val="solid"/>
            <a:round/>
            <a:headEnd type="none" w="sm" len="sm"/>
            <a:tailEnd type="triangle" w="med" len="med"/>
          </a:ln>
        </p:spPr>
      </p:cxnSp>
      <p:cxnSp>
        <p:nvCxnSpPr>
          <p:cNvPr id="1201" name="Google Shape;1201;p32"/>
          <p:cNvCxnSpPr>
            <a:stCxn id="1195" idx="3"/>
            <a:endCxn id="1185" idx="1"/>
          </p:cNvCxnSpPr>
          <p:nvPr/>
        </p:nvCxnSpPr>
        <p:spPr>
          <a:xfrm rot="10800000" flipH="1">
            <a:off x="5039800" y="3952400"/>
            <a:ext cx="3906300" cy="969600"/>
          </a:xfrm>
          <a:prstGeom prst="straightConnector1">
            <a:avLst/>
          </a:prstGeom>
          <a:noFill/>
          <a:ln w="9525" cap="flat" cmpd="sng">
            <a:solidFill>
              <a:srgbClr val="0FCFE8"/>
            </a:solidFill>
            <a:prstDash val="solid"/>
            <a:round/>
            <a:headEnd type="none" w="sm" len="sm"/>
            <a:tailEnd type="triangle" w="med" len="med"/>
          </a:ln>
        </p:spPr>
      </p:cxnSp>
      <p:cxnSp>
        <p:nvCxnSpPr>
          <p:cNvPr id="1202" name="Google Shape;1202;p32"/>
          <p:cNvCxnSpPr>
            <a:stCxn id="1195" idx="3"/>
            <a:endCxn id="1186" idx="1"/>
          </p:cNvCxnSpPr>
          <p:nvPr/>
        </p:nvCxnSpPr>
        <p:spPr>
          <a:xfrm rot="10800000" flipH="1">
            <a:off x="5039800" y="4437200"/>
            <a:ext cx="3906300" cy="484800"/>
          </a:xfrm>
          <a:prstGeom prst="straightConnector1">
            <a:avLst/>
          </a:prstGeom>
          <a:noFill/>
          <a:ln w="9525" cap="flat" cmpd="sng">
            <a:solidFill>
              <a:srgbClr val="0FCFE8"/>
            </a:solidFill>
            <a:prstDash val="solid"/>
            <a:round/>
            <a:headEnd type="none" w="sm" len="sm"/>
            <a:tailEnd type="triangle" w="med" len="med"/>
          </a:ln>
        </p:spPr>
      </p:cxnSp>
      <p:cxnSp>
        <p:nvCxnSpPr>
          <p:cNvPr id="1203" name="Google Shape;1203;p32"/>
          <p:cNvCxnSpPr>
            <a:stCxn id="1195" idx="3"/>
            <a:endCxn id="1187" idx="1"/>
          </p:cNvCxnSpPr>
          <p:nvPr/>
        </p:nvCxnSpPr>
        <p:spPr>
          <a:xfrm>
            <a:off x="5039800" y="4922000"/>
            <a:ext cx="3906300" cy="0"/>
          </a:xfrm>
          <a:prstGeom prst="straightConnector1">
            <a:avLst/>
          </a:prstGeom>
          <a:noFill/>
          <a:ln w="9525" cap="flat" cmpd="sng">
            <a:solidFill>
              <a:srgbClr val="0FCFE8"/>
            </a:solidFill>
            <a:prstDash val="solid"/>
            <a:round/>
            <a:headEnd type="none" w="sm" len="sm"/>
            <a:tailEnd type="triangle" w="med" len="med"/>
          </a:ln>
        </p:spPr>
      </p:cxnSp>
      <p:cxnSp>
        <p:nvCxnSpPr>
          <p:cNvPr id="1204" name="Google Shape;1204;p32"/>
          <p:cNvCxnSpPr>
            <a:stCxn id="1195" idx="3"/>
            <a:endCxn id="1188" idx="1"/>
          </p:cNvCxnSpPr>
          <p:nvPr/>
        </p:nvCxnSpPr>
        <p:spPr>
          <a:xfrm>
            <a:off x="5039800" y="4922000"/>
            <a:ext cx="3906300" cy="484800"/>
          </a:xfrm>
          <a:prstGeom prst="straightConnector1">
            <a:avLst/>
          </a:prstGeom>
          <a:noFill/>
          <a:ln w="9525" cap="flat" cmpd="sng">
            <a:solidFill>
              <a:srgbClr val="0FCFE8"/>
            </a:solidFill>
            <a:prstDash val="solid"/>
            <a:round/>
            <a:headEnd type="none" w="sm" len="sm"/>
            <a:tailEnd type="triangle" w="med" len="med"/>
          </a:ln>
        </p:spPr>
      </p:cxnSp>
      <p:cxnSp>
        <p:nvCxnSpPr>
          <p:cNvPr id="1205" name="Google Shape;1205;p32"/>
          <p:cNvCxnSpPr>
            <a:stCxn id="1195" idx="3"/>
            <a:endCxn id="1189" idx="1"/>
          </p:cNvCxnSpPr>
          <p:nvPr/>
        </p:nvCxnSpPr>
        <p:spPr>
          <a:xfrm>
            <a:off x="5039800" y="4922000"/>
            <a:ext cx="3906300" cy="969300"/>
          </a:xfrm>
          <a:prstGeom prst="straightConnector1">
            <a:avLst/>
          </a:prstGeom>
          <a:noFill/>
          <a:ln w="9525" cap="flat" cmpd="sng">
            <a:solidFill>
              <a:srgbClr val="0FCFE8"/>
            </a:solidFill>
            <a:prstDash val="solid"/>
            <a:round/>
            <a:headEnd type="none" w="sm" len="sm"/>
            <a:tailEnd type="triangle" w="med" len="med"/>
          </a:ln>
        </p:spPr>
      </p:cxnSp>
      <p:cxnSp>
        <p:nvCxnSpPr>
          <p:cNvPr id="1206" name="Google Shape;1206;p32"/>
          <p:cNvCxnSpPr>
            <a:stCxn id="1195" idx="3"/>
            <a:endCxn id="1190" idx="1"/>
          </p:cNvCxnSpPr>
          <p:nvPr/>
        </p:nvCxnSpPr>
        <p:spPr>
          <a:xfrm>
            <a:off x="5039800" y="4922000"/>
            <a:ext cx="3906300" cy="1454100"/>
          </a:xfrm>
          <a:prstGeom prst="straightConnector1">
            <a:avLst/>
          </a:prstGeom>
          <a:noFill/>
          <a:ln w="9525" cap="flat" cmpd="sng">
            <a:solidFill>
              <a:srgbClr val="0FCFE8"/>
            </a:solidFill>
            <a:prstDash val="solid"/>
            <a:round/>
            <a:headEnd type="none" w="sm" len="sm"/>
            <a:tailEnd type="triangle" w="med" len="med"/>
          </a:ln>
        </p:spPr>
      </p:cxnSp>
      <p:cxnSp>
        <p:nvCxnSpPr>
          <p:cNvPr id="1207" name="Google Shape;1207;p32"/>
          <p:cNvCxnSpPr>
            <a:stCxn id="1195" idx="3"/>
            <a:endCxn id="1191" idx="1"/>
          </p:cNvCxnSpPr>
          <p:nvPr/>
        </p:nvCxnSpPr>
        <p:spPr>
          <a:xfrm>
            <a:off x="5039800" y="4922000"/>
            <a:ext cx="3906300" cy="1938900"/>
          </a:xfrm>
          <a:prstGeom prst="straightConnector1">
            <a:avLst/>
          </a:prstGeom>
          <a:noFill/>
          <a:ln w="9525" cap="flat" cmpd="sng">
            <a:solidFill>
              <a:srgbClr val="0FCFE8"/>
            </a:solidFill>
            <a:prstDash val="solid"/>
            <a:round/>
            <a:headEnd type="none" w="sm" len="sm"/>
            <a:tailEnd type="triangle" w="med" len="med"/>
          </a:ln>
        </p:spPr>
      </p:cxnSp>
      <p:cxnSp>
        <p:nvCxnSpPr>
          <p:cNvPr id="1208" name="Google Shape;1208;p32"/>
          <p:cNvCxnSpPr>
            <a:stCxn id="1195" idx="3"/>
            <a:endCxn id="1192" idx="1"/>
          </p:cNvCxnSpPr>
          <p:nvPr/>
        </p:nvCxnSpPr>
        <p:spPr>
          <a:xfrm>
            <a:off x="5039800" y="4922000"/>
            <a:ext cx="3906300" cy="2423400"/>
          </a:xfrm>
          <a:prstGeom prst="straightConnector1">
            <a:avLst/>
          </a:prstGeom>
          <a:noFill/>
          <a:ln w="9525" cap="flat" cmpd="sng">
            <a:solidFill>
              <a:srgbClr val="0FCFE8"/>
            </a:solidFill>
            <a:prstDash val="solid"/>
            <a:round/>
            <a:headEnd type="none" w="sm" len="sm"/>
            <a:tailEnd type="triangle" w="med" len="med"/>
          </a:ln>
        </p:spPr>
      </p:cxnSp>
      <p:cxnSp>
        <p:nvCxnSpPr>
          <p:cNvPr id="1209" name="Google Shape;1209;p32"/>
          <p:cNvCxnSpPr>
            <a:stCxn id="1195" idx="3"/>
            <a:endCxn id="1193" idx="1"/>
          </p:cNvCxnSpPr>
          <p:nvPr/>
        </p:nvCxnSpPr>
        <p:spPr>
          <a:xfrm>
            <a:off x="5039800" y="4922000"/>
            <a:ext cx="3906300" cy="2908200"/>
          </a:xfrm>
          <a:prstGeom prst="straightConnector1">
            <a:avLst/>
          </a:prstGeom>
          <a:noFill/>
          <a:ln w="9525" cap="flat" cmpd="sng">
            <a:solidFill>
              <a:srgbClr val="0FCFE8"/>
            </a:solidFill>
            <a:prstDash val="solid"/>
            <a:round/>
            <a:headEnd type="none" w="sm" len="sm"/>
            <a:tailEnd type="triangle" w="med" len="med"/>
          </a:ln>
        </p:spPr>
      </p:cxnSp>
      <p:cxnSp>
        <p:nvCxnSpPr>
          <p:cNvPr id="1210" name="Google Shape;1210;p32"/>
          <p:cNvCxnSpPr>
            <a:stCxn id="1195" idx="3"/>
            <a:endCxn id="1194" idx="1"/>
          </p:cNvCxnSpPr>
          <p:nvPr/>
        </p:nvCxnSpPr>
        <p:spPr>
          <a:xfrm>
            <a:off x="5039800" y="4922000"/>
            <a:ext cx="3906300" cy="3392700"/>
          </a:xfrm>
          <a:prstGeom prst="straightConnector1">
            <a:avLst/>
          </a:prstGeom>
          <a:noFill/>
          <a:ln w="9525" cap="flat" cmpd="sng">
            <a:solidFill>
              <a:srgbClr val="0FCFE8"/>
            </a:solidFill>
            <a:prstDash val="solid"/>
            <a:round/>
            <a:headEnd type="none" w="sm" len="sm"/>
            <a:tailEnd type="triangle" w="med" len="med"/>
          </a:ln>
        </p:spPr>
      </p:cxnSp>
      <p:sp>
        <p:nvSpPr>
          <p:cNvPr id="1211" name="Google Shape;1211;p32"/>
          <p:cNvSpPr/>
          <p:nvPr/>
        </p:nvSpPr>
        <p:spPr>
          <a:xfrm>
            <a:off x="8946199" y="86181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cxnSp>
        <p:nvCxnSpPr>
          <p:cNvPr id="1212" name="Google Shape;1212;p32"/>
          <p:cNvCxnSpPr>
            <a:stCxn id="1195" idx="3"/>
            <a:endCxn id="1211" idx="1"/>
          </p:cNvCxnSpPr>
          <p:nvPr/>
        </p:nvCxnSpPr>
        <p:spPr>
          <a:xfrm>
            <a:off x="5039800" y="4922000"/>
            <a:ext cx="3906300" cy="3877500"/>
          </a:xfrm>
          <a:prstGeom prst="straightConnector1">
            <a:avLst/>
          </a:prstGeom>
          <a:noFill/>
          <a:ln w="9525" cap="flat" cmpd="sng">
            <a:solidFill>
              <a:srgbClr val="0FCFE8"/>
            </a:solidFill>
            <a:prstDash val="solid"/>
            <a:round/>
            <a:headEnd type="none" w="sm" len="sm"/>
            <a:tailEnd type="triangl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18" name="Google Shape;1218;p3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219" name="Google Shape;1219;p33"/>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220" name="Google Shape;1220;p33"/>
          <p:cNvSpPr/>
          <p:nvPr/>
        </p:nvSpPr>
        <p:spPr>
          <a:xfrm>
            <a:off x="1389609" y="1503211"/>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FROM</a:t>
            </a:r>
            <a:endParaRPr sz="2200" b="0" i="1" u="none" strike="noStrike" cap="none">
              <a:solidFill>
                <a:srgbClr val="FFFFFF"/>
              </a:solidFill>
              <a:latin typeface="Open Sans"/>
              <a:ea typeface="Open Sans"/>
              <a:cs typeface="Open Sans"/>
              <a:sym typeface="Open Sans"/>
            </a:endParaRPr>
          </a:p>
        </p:txBody>
      </p:sp>
      <p:sp>
        <p:nvSpPr>
          <p:cNvPr id="1221" name="Google Shape;1221;p33"/>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222" name="Google Shape;1222;p33"/>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223" name="Google Shape;1223;p33"/>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224" name="Google Shape;1224;p33"/>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225" name="Google Shape;1225;p33"/>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226" name="Google Shape;1226;p33"/>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227" name="Google Shape;1227;p33"/>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228" name="Google Shape;1228;p33"/>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229" name="Google Shape;1229;p33"/>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230" name="Google Shape;1230;p33"/>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231" name="Google Shape;1231;p33"/>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232" name="Google Shape;1232;p33"/>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233" name="Google Shape;1233;p33"/>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234" name="Google Shape;1234;p33"/>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235" name="Google Shape;1235;p33"/>
          <p:cNvSpPr/>
          <p:nvPr/>
        </p:nvSpPr>
        <p:spPr>
          <a:xfrm>
            <a:off x="425025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00000"/>
              </a:lnSpc>
              <a:spcBef>
                <a:spcPts val="0"/>
              </a:spcBef>
              <a:spcAft>
                <a:spcPts val="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r>
              <a:rPr lang="en-US" sz="2200" b="0" i="0" u="none" strike="noStrike" cap="none">
                <a:solidFill>
                  <a:srgbClr val="434343"/>
                </a:solidFill>
                <a:latin typeface="Open Sans"/>
                <a:ea typeface="Open Sans"/>
                <a:cs typeface="Open Sans"/>
                <a:sym typeface="Open Sans"/>
              </a:rPr>
              <a:t> is used to begin a new build stage. This sets the base image for subsequent instructions.</a:t>
            </a:r>
            <a:endParaRPr sz="2200" b="0" i="0" u="none" strike="noStrike" cap="none">
              <a:solidFill>
                <a:srgbClr val="434343"/>
              </a:solidFill>
              <a:latin typeface="Open Sans"/>
              <a:ea typeface="Open Sans"/>
              <a:cs typeface="Open Sans"/>
              <a:sym typeface="Open Sans"/>
            </a:endParaRPr>
          </a:p>
          <a:p>
            <a:pPr marL="0" marR="88900" lvl="0" indent="0" algn="l" rtl="0">
              <a:lnSpc>
                <a:spcPct val="100000"/>
              </a:lnSpc>
              <a:spcBef>
                <a:spcPts val="800"/>
              </a:spcBef>
              <a:spcAft>
                <a:spcPts val="0"/>
              </a:spcAft>
              <a:buClr>
                <a:schemeClr val="dk1"/>
              </a:buClr>
              <a:buSzPts val="11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00000"/>
              </a:lnSpc>
              <a:spcBef>
                <a:spcPts val="800"/>
              </a:spcBef>
              <a:spcAft>
                <a:spcPts val="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Properties:</a:t>
            </a:r>
            <a:endParaRPr sz="2200" b="0" i="0" u="none" strike="noStrike" cap="none">
              <a:solidFill>
                <a:srgbClr val="434343"/>
              </a:solidFill>
              <a:latin typeface="Open Sans"/>
              <a:ea typeface="Open Sans"/>
              <a:cs typeface="Open Sans"/>
              <a:sym typeface="Open Sans"/>
            </a:endParaRPr>
          </a:p>
          <a:p>
            <a:pPr marL="457200" marR="88900" lvl="0" indent="-368300" algn="l" rtl="0">
              <a:lnSpc>
                <a:spcPct val="115000"/>
              </a:lnSpc>
              <a:spcBef>
                <a:spcPts val="80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FROM </a:t>
            </a:r>
            <a:r>
              <a:rPr lang="en-US" sz="2200" b="0" i="0" u="none" strike="noStrike" cap="none">
                <a:solidFill>
                  <a:srgbClr val="434343"/>
                </a:solidFill>
                <a:latin typeface="Open Sans"/>
                <a:ea typeface="Open Sans"/>
                <a:cs typeface="Open Sans"/>
                <a:sym typeface="Open Sans"/>
              </a:rPr>
              <a:t>can be written multiple times to create multiple images in a single Dockerfile.</a:t>
            </a:r>
            <a:endParaRPr sz="2200" b="0" i="0" u="none" strike="noStrike" cap="none">
              <a:solidFill>
                <a:srgbClr val="434343"/>
              </a:solidFill>
              <a:latin typeface="Open Sans"/>
              <a:ea typeface="Open Sans"/>
              <a:cs typeface="Open Sans"/>
              <a:sym typeface="Open Sans"/>
            </a:endParaRPr>
          </a:p>
          <a:p>
            <a:pPr marL="457200" marR="8890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name </a:t>
            </a:r>
            <a:r>
              <a:rPr lang="en-US" sz="2200" b="0" i="0" u="none" strike="noStrike" cap="none">
                <a:solidFill>
                  <a:srgbClr val="434343"/>
                </a:solidFill>
                <a:latin typeface="Open Sans"/>
                <a:ea typeface="Open Sans"/>
                <a:cs typeface="Open Sans"/>
                <a:sym typeface="Open Sans"/>
              </a:rPr>
              <a:t>is used to name the build stage in a Dockerfile.</a:t>
            </a:r>
            <a:endParaRPr sz="2200" b="0" i="0" u="none" strike="noStrike" cap="none">
              <a:solidFill>
                <a:srgbClr val="434343"/>
              </a:solidFill>
              <a:latin typeface="Open Sans"/>
              <a:ea typeface="Open Sans"/>
              <a:cs typeface="Open Sans"/>
              <a:sym typeface="Open Sans"/>
            </a:endParaRPr>
          </a:p>
          <a:p>
            <a:pPr marL="457200" marR="8890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FROM </a:t>
            </a:r>
            <a:r>
              <a:rPr lang="en-US" sz="2200" b="0" i="0" u="none" strike="noStrike" cap="none">
                <a:solidFill>
                  <a:srgbClr val="434343"/>
                </a:solidFill>
                <a:latin typeface="Open Sans"/>
                <a:ea typeface="Open Sans"/>
                <a:cs typeface="Open Sans"/>
                <a:sym typeface="Open Sans"/>
              </a:rPr>
              <a:t>is the first instruction in any Dockerfile. Only </a:t>
            </a:r>
            <a:r>
              <a:rPr lang="en-US" sz="2200" b="0" i="1" u="none" strike="noStrike" cap="none">
                <a:solidFill>
                  <a:srgbClr val="434343"/>
                </a:solidFill>
                <a:latin typeface="Open Sans"/>
                <a:ea typeface="Open Sans"/>
                <a:cs typeface="Open Sans"/>
                <a:sym typeface="Open Sans"/>
              </a:rPr>
              <a:t>ARG </a:t>
            </a:r>
            <a:r>
              <a:rPr lang="en-US" sz="2200" b="0" i="0" u="none" strike="noStrike" cap="none">
                <a:solidFill>
                  <a:srgbClr val="434343"/>
                </a:solidFill>
                <a:latin typeface="Open Sans"/>
                <a:ea typeface="Open Sans"/>
                <a:cs typeface="Open Sans"/>
                <a:sym typeface="Open Sans"/>
              </a:rPr>
              <a:t>can precede </a:t>
            </a:r>
            <a:r>
              <a:rPr lang="en-US" sz="2200" b="0" i="1" u="none" strike="noStrike" cap="none">
                <a:solidFill>
                  <a:srgbClr val="434343"/>
                </a:solidFill>
                <a:latin typeface="Open Sans"/>
                <a:ea typeface="Open Sans"/>
                <a:cs typeface="Open Sans"/>
                <a:sym typeface="Open Sans"/>
              </a:rPr>
              <a:t>FROM</a:t>
            </a:r>
            <a:r>
              <a:rPr lang="en-US" sz="2200" b="0" i="0" u="none" strike="noStrike" cap="none">
                <a:solidFill>
                  <a:srgbClr val="434343"/>
                </a:solidFill>
                <a:latin typeface="Open Sans"/>
                <a:ea typeface="Open Sans"/>
                <a:cs typeface="Open Sans"/>
                <a:sym typeface="Open Sans"/>
              </a:rPr>
              <a:t>, where </a:t>
            </a:r>
            <a:r>
              <a:rPr lang="en-US" sz="2200" b="0" i="1" u="none" strike="noStrike" cap="none">
                <a:solidFill>
                  <a:srgbClr val="434343"/>
                </a:solidFill>
                <a:latin typeface="Open Sans"/>
                <a:ea typeface="Open Sans"/>
                <a:cs typeface="Open Sans"/>
                <a:sym typeface="Open Sans"/>
              </a:rPr>
              <a:t>ARG </a:t>
            </a:r>
            <a:r>
              <a:rPr lang="en-US" sz="2200" b="0" i="0" u="none" strike="noStrike" cap="none">
                <a:solidFill>
                  <a:srgbClr val="434343"/>
                </a:solidFill>
                <a:latin typeface="Open Sans"/>
                <a:ea typeface="Open Sans"/>
                <a:cs typeface="Open Sans"/>
                <a:sym typeface="Open Sans"/>
              </a:rPr>
              <a:t>is outside the build stage.</a:t>
            </a:r>
            <a:endParaRPr sz="2200" b="0" i="0" u="none" strike="noStrike" cap="none">
              <a:solidFill>
                <a:srgbClr val="434343"/>
              </a:solidFill>
              <a:latin typeface="Open Sans"/>
              <a:ea typeface="Open Sans"/>
              <a:cs typeface="Open Sans"/>
              <a:sym typeface="Open Sans"/>
            </a:endParaRPr>
          </a:p>
          <a:p>
            <a:pPr marL="0" marR="88900" lvl="0" indent="0" algn="l" rtl="0">
              <a:lnSpc>
                <a:spcPct val="100000"/>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0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Syntax:</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FROM &lt;image&gt; [AS &lt;name&gt;]</a:t>
            </a:r>
            <a:endParaRPr sz="2200" b="0" i="1" u="none" strike="noStrike" cap="none">
              <a:solidFill>
                <a:srgbClr val="434343"/>
              </a:solidFill>
              <a:latin typeface="Open Sans"/>
              <a:ea typeface="Open Sans"/>
              <a:cs typeface="Open Sans"/>
              <a:sym typeface="Open Sans"/>
            </a:endParaRPr>
          </a:p>
        </p:txBody>
      </p:sp>
      <p:sp>
        <p:nvSpPr>
          <p:cNvPr id="1236" name="Google Shape;1236;p33"/>
          <p:cNvSpPr/>
          <p:nvPr/>
        </p:nvSpPr>
        <p:spPr>
          <a:xfrm>
            <a:off x="138979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41"/>
        <p:cNvGrpSpPr/>
        <p:nvPr/>
      </p:nvGrpSpPr>
      <p:grpSpPr>
        <a:xfrm>
          <a:off x="0" y="0"/>
          <a:ext cx="0" cy="0"/>
          <a:chOff x="0" y="0"/>
          <a:chExt cx="0" cy="0"/>
        </a:xfrm>
      </p:grpSpPr>
      <p:sp>
        <p:nvSpPr>
          <p:cNvPr id="1242" name="Google Shape;1242;p3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243" name="Google Shape;1243;p34"/>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244" name="Google Shape;1244;p34"/>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245" name="Google Shape;1245;p34"/>
          <p:cNvSpPr/>
          <p:nvPr/>
        </p:nvSpPr>
        <p:spPr>
          <a:xfrm>
            <a:off x="1389609" y="1944672"/>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RUN</a:t>
            </a:r>
            <a:endParaRPr sz="2200" b="0" i="1" u="none" strike="noStrike" cap="none">
              <a:solidFill>
                <a:srgbClr val="FFFFFF"/>
              </a:solidFill>
              <a:latin typeface="Open Sans"/>
              <a:ea typeface="Open Sans"/>
              <a:cs typeface="Open Sans"/>
              <a:sym typeface="Open Sans"/>
            </a:endParaRPr>
          </a:p>
        </p:txBody>
      </p:sp>
      <p:sp>
        <p:nvSpPr>
          <p:cNvPr id="1246" name="Google Shape;1246;p34"/>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247" name="Google Shape;1247;p34"/>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248" name="Google Shape;1248;p34"/>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249" name="Google Shape;1249;p34"/>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250" name="Google Shape;1250;p34"/>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251" name="Google Shape;1251;p34"/>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252" name="Google Shape;1252;p34"/>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253" name="Google Shape;1253;p34"/>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254" name="Google Shape;1254;p34"/>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255" name="Google Shape;1255;p34"/>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256" name="Google Shape;1256;p34"/>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257" name="Google Shape;1257;p34"/>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258" name="Google Shape;1258;p34"/>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259" name="Google Shape;1259;p34"/>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RUN</a:t>
            </a:r>
            <a:r>
              <a:rPr lang="en-US" sz="2200" b="0" i="0" u="none" strike="noStrike" cap="none">
                <a:solidFill>
                  <a:srgbClr val="434343"/>
                </a:solidFill>
                <a:latin typeface="Open Sans"/>
                <a:ea typeface="Open Sans"/>
                <a:cs typeface="Open Sans"/>
                <a:sym typeface="Open Sans"/>
              </a:rPr>
              <a:t> executes the commands.</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Forms of </a:t>
            </a:r>
            <a:r>
              <a:rPr lang="en-US" sz="2200" b="0" i="1" u="none" strike="noStrike" cap="none">
                <a:solidFill>
                  <a:srgbClr val="434343"/>
                </a:solidFill>
                <a:latin typeface="Open Sans"/>
                <a:ea typeface="Open Sans"/>
                <a:cs typeface="Open Sans"/>
                <a:sym typeface="Open Sans"/>
              </a:rPr>
              <a:t>RUN </a:t>
            </a:r>
            <a:r>
              <a:rPr lang="en-US" sz="2200" b="0" i="0" u="none" strike="noStrike" cap="none">
                <a:solidFill>
                  <a:srgbClr val="434343"/>
                </a:solidFill>
                <a:latin typeface="Open Sans"/>
                <a:ea typeface="Open Sans"/>
                <a:cs typeface="Open Sans"/>
                <a:sym typeface="Open Sans"/>
              </a:rPr>
              <a:t>syntax:</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shell</a:t>
            </a:r>
            <a:r>
              <a:rPr lang="en-US" sz="2200" b="0" i="0" u="none" strike="noStrike" cap="none">
                <a:solidFill>
                  <a:srgbClr val="434343"/>
                </a:solidFill>
                <a:latin typeface="Open Sans"/>
                <a:ea typeface="Open Sans"/>
                <a:cs typeface="Open Sans"/>
                <a:sym typeface="Open Sans"/>
              </a:rPr>
              <a:t> form: </a:t>
            </a:r>
            <a:r>
              <a:rPr lang="en-US" sz="2200" b="0" i="1" u="none" strike="noStrike" cap="none">
                <a:solidFill>
                  <a:srgbClr val="434343"/>
                </a:solidFill>
                <a:latin typeface="Open Sans"/>
                <a:ea typeface="Open Sans"/>
                <a:cs typeface="Open Sans"/>
                <a:sym typeface="Open Sans"/>
              </a:rPr>
              <a:t>RUN &lt;command&gt;</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exec</a:t>
            </a:r>
            <a:r>
              <a:rPr lang="en-US" sz="2200" b="0" i="0" u="none" strike="noStrike" cap="none">
                <a:solidFill>
                  <a:srgbClr val="434343"/>
                </a:solidFill>
                <a:latin typeface="Open Sans"/>
                <a:ea typeface="Open Sans"/>
                <a:cs typeface="Open Sans"/>
                <a:sym typeface="Open Sans"/>
              </a:rPr>
              <a:t> form: </a:t>
            </a:r>
            <a:r>
              <a:rPr lang="en-US" sz="2200" b="0" i="1" u="none" strike="noStrike" cap="none">
                <a:solidFill>
                  <a:srgbClr val="434343"/>
                </a:solidFill>
                <a:latin typeface="Open Sans"/>
                <a:ea typeface="Open Sans"/>
                <a:cs typeface="Open Sans"/>
                <a:sym typeface="Open Sans"/>
              </a:rPr>
              <a:t>RUN ["executable", "param1", "param2"]</a:t>
            </a:r>
            <a:endParaRPr sz="2200" b="0" i="1" u="none" strike="noStrike" cap="none">
              <a:solidFill>
                <a:srgbClr val="434343"/>
              </a:solidFill>
              <a:latin typeface="Open Sans"/>
              <a:ea typeface="Open Sans"/>
              <a:cs typeface="Open Sans"/>
              <a:sym typeface="Open Sans"/>
            </a:endParaRPr>
          </a:p>
        </p:txBody>
      </p:sp>
      <p:sp>
        <p:nvSpPr>
          <p:cNvPr id="1260" name="Google Shape;1260;p34"/>
          <p:cNvSpPr/>
          <p:nvPr/>
        </p:nvSpPr>
        <p:spPr>
          <a:xfrm>
            <a:off x="4542100" y="7233425"/>
            <a:ext cx="9960900" cy="743700"/>
          </a:xfrm>
          <a:prstGeom prst="roundRect">
            <a:avLst>
              <a:gd name="adj" fmla="val 16667"/>
            </a:avLst>
          </a:prstGeom>
          <a:solidFill>
            <a:srgbClr val="DDEAF6"/>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457200" marR="0" lvl="1"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Note: “\” can be used in shell form to carry the </a:t>
            </a:r>
            <a:r>
              <a:rPr lang="en-US" sz="2200" b="0" i="1" u="none" strike="noStrike" cap="none">
                <a:solidFill>
                  <a:srgbClr val="3F3F3F"/>
                </a:solidFill>
                <a:latin typeface="Open Sans"/>
                <a:ea typeface="Open Sans"/>
                <a:cs typeface="Open Sans"/>
                <a:sym typeface="Open Sans"/>
              </a:rPr>
              <a:t>RUN</a:t>
            </a:r>
            <a:r>
              <a:rPr lang="en-US" sz="2200" b="0" i="0" u="none" strike="noStrike" cap="none">
                <a:solidFill>
                  <a:srgbClr val="3F3F3F"/>
                </a:solidFill>
                <a:latin typeface="Open Sans"/>
                <a:ea typeface="Open Sans"/>
                <a:cs typeface="Open Sans"/>
                <a:sym typeface="Open Sans"/>
              </a:rPr>
              <a:t> instruction to the next line.</a:t>
            </a:r>
            <a:endParaRPr sz="1400" b="0" i="0" u="none" strike="noStrike" cap="none">
              <a:solidFill>
                <a:srgbClr val="000000"/>
              </a:solidFill>
              <a:latin typeface="Arial"/>
              <a:ea typeface="Arial"/>
              <a:cs typeface="Arial"/>
              <a:sym typeface="Arial"/>
            </a:endParaRPr>
          </a:p>
        </p:txBody>
      </p:sp>
      <p:sp>
        <p:nvSpPr>
          <p:cNvPr id="1261" name="Google Shape;1261;p34"/>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3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268" name="Google Shape;1268;p35"/>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269" name="Google Shape;1269;p35"/>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270" name="Google Shape;1270;p35"/>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271" name="Google Shape;1271;p35"/>
          <p:cNvSpPr/>
          <p:nvPr/>
        </p:nvSpPr>
        <p:spPr>
          <a:xfrm>
            <a:off x="1389609" y="2386133"/>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CMD</a:t>
            </a:r>
            <a:endParaRPr sz="2200" b="0" i="1" u="none" strike="noStrike" cap="none">
              <a:solidFill>
                <a:srgbClr val="FFFFFF"/>
              </a:solidFill>
              <a:latin typeface="Open Sans"/>
              <a:ea typeface="Open Sans"/>
              <a:cs typeface="Open Sans"/>
              <a:sym typeface="Open Sans"/>
            </a:endParaRPr>
          </a:p>
        </p:txBody>
      </p:sp>
      <p:sp>
        <p:nvSpPr>
          <p:cNvPr id="1272" name="Google Shape;1272;p35"/>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273" name="Google Shape;1273;p35"/>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274" name="Google Shape;1274;p35"/>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275" name="Google Shape;1275;p35"/>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276" name="Google Shape;1276;p35"/>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277" name="Google Shape;1277;p35"/>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278" name="Google Shape;1278;p35"/>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279" name="Google Shape;1279;p35"/>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280" name="Google Shape;1280;p35"/>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281" name="Google Shape;1281;p35"/>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282" name="Google Shape;1282;p35"/>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283" name="Google Shape;1283;p35"/>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284" name="Google Shape;1284;p35"/>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CMD </a:t>
            </a:r>
            <a:r>
              <a:rPr lang="en-US" sz="2200" b="0" i="0" u="none" strike="noStrike" cap="none">
                <a:solidFill>
                  <a:srgbClr val="434343"/>
                </a:solidFill>
                <a:latin typeface="Open Sans"/>
                <a:ea typeface="Open Sans"/>
                <a:cs typeface="Open Sans"/>
                <a:sym typeface="Open Sans"/>
              </a:rPr>
              <a:t>instructions are used to facilitate defaults for an executing container.</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Forms of </a:t>
            </a:r>
            <a:r>
              <a:rPr lang="en-US" sz="2200" b="0" i="1" u="none" strike="noStrike" cap="none">
                <a:solidFill>
                  <a:srgbClr val="434343"/>
                </a:solidFill>
                <a:latin typeface="Open Sans"/>
                <a:ea typeface="Open Sans"/>
                <a:cs typeface="Open Sans"/>
                <a:sym typeface="Open Sans"/>
              </a:rPr>
              <a:t>CMD</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exec</a:t>
            </a:r>
            <a:r>
              <a:rPr lang="en-US" sz="2200" b="0" i="0" u="none" strike="noStrike" cap="none">
                <a:solidFill>
                  <a:srgbClr val="434343"/>
                </a:solidFill>
                <a:latin typeface="Open Sans"/>
                <a:ea typeface="Open Sans"/>
                <a:cs typeface="Open Sans"/>
                <a:sym typeface="Open Sans"/>
              </a:rPr>
              <a:t> form: </a:t>
            </a:r>
            <a:r>
              <a:rPr lang="en-US" sz="2200" b="0" i="1" u="none" strike="noStrike" cap="none">
                <a:solidFill>
                  <a:srgbClr val="434343"/>
                </a:solidFill>
                <a:latin typeface="Open Sans"/>
                <a:ea typeface="Open Sans"/>
                <a:cs typeface="Open Sans"/>
                <a:sym typeface="Open Sans"/>
              </a:rPr>
              <a:t>CMD ["executable","param1","param2"]</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default parameters</a:t>
            </a:r>
            <a:r>
              <a:rPr lang="en-US" sz="2200" b="0" i="0" u="none" strike="noStrike" cap="none">
                <a:solidFill>
                  <a:srgbClr val="434343"/>
                </a:solidFill>
                <a:latin typeface="Open Sans"/>
                <a:ea typeface="Open Sans"/>
                <a:cs typeface="Open Sans"/>
                <a:sym typeface="Open Sans"/>
              </a:rPr>
              <a:t>: </a:t>
            </a:r>
            <a:r>
              <a:rPr lang="en-US" sz="2200" b="0" i="1" u="none" strike="noStrike" cap="none">
                <a:solidFill>
                  <a:srgbClr val="434343"/>
                </a:solidFill>
                <a:latin typeface="Open Sans"/>
                <a:ea typeface="Open Sans"/>
                <a:cs typeface="Open Sans"/>
                <a:sym typeface="Open Sans"/>
              </a:rPr>
              <a:t>CMD ["param1","param2"]</a:t>
            </a:r>
            <a:endParaRPr sz="2200" b="0" i="1" u="none" strike="noStrike" cap="none">
              <a:solidFill>
                <a:srgbClr val="434343"/>
              </a:solidFill>
              <a:latin typeface="Open Sans"/>
              <a:ea typeface="Open Sans"/>
              <a:cs typeface="Open Sans"/>
              <a:sym typeface="Open Sans"/>
            </a:endParaRPr>
          </a:p>
          <a:p>
            <a:pPr marL="0" marR="0" lvl="0" indent="0" algn="l" rtl="0">
              <a:lnSpc>
                <a:spcPct val="115000"/>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shell </a:t>
            </a:r>
            <a:r>
              <a:rPr lang="en-US" sz="2200" b="0" i="0" u="none" strike="noStrike" cap="none">
                <a:solidFill>
                  <a:srgbClr val="434343"/>
                </a:solidFill>
                <a:latin typeface="Open Sans"/>
                <a:ea typeface="Open Sans"/>
                <a:cs typeface="Open Sans"/>
                <a:sym typeface="Open Sans"/>
              </a:rPr>
              <a:t>form: </a:t>
            </a:r>
            <a:r>
              <a:rPr lang="en-US" sz="2200" b="0" i="1" u="none" strike="noStrike" cap="none">
                <a:solidFill>
                  <a:srgbClr val="434343"/>
                </a:solidFill>
                <a:latin typeface="Open Sans"/>
                <a:ea typeface="Open Sans"/>
                <a:cs typeface="Open Sans"/>
                <a:sym typeface="Open Sans"/>
              </a:rPr>
              <a:t>CMD command param1 param2</a:t>
            </a:r>
            <a:endParaRPr sz="2200" b="0" i="0" u="none" strike="noStrike" cap="none">
              <a:solidFill>
                <a:srgbClr val="434343"/>
              </a:solidFill>
              <a:latin typeface="Open Sans"/>
              <a:ea typeface="Open Sans"/>
              <a:cs typeface="Open Sans"/>
              <a:sym typeface="Open Sans"/>
            </a:endParaRPr>
          </a:p>
        </p:txBody>
      </p:sp>
      <p:sp>
        <p:nvSpPr>
          <p:cNvPr id="1285" name="Google Shape;1285;p35"/>
          <p:cNvSpPr/>
          <p:nvPr/>
        </p:nvSpPr>
        <p:spPr>
          <a:xfrm>
            <a:off x="138979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90"/>
        <p:cNvGrpSpPr/>
        <p:nvPr/>
      </p:nvGrpSpPr>
      <p:grpSpPr>
        <a:xfrm>
          <a:off x="0" y="0"/>
          <a:ext cx="0" cy="0"/>
          <a:chOff x="0" y="0"/>
          <a:chExt cx="0" cy="0"/>
        </a:xfrm>
      </p:grpSpPr>
      <p:sp>
        <p:nvSpPr>
          <p:cNvPr id="1291" name="Google Shape;1291;p3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292" name="Google Shape;1292;p36"/>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293" name="Google Shape;1293;p36"/>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294" name="Google Shape;1294;p36"/>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295" name="Google Shape;1295;p36"/>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296" name="Google Shape;1296;p36"/>
          <p:cNvSpPr/>
          <p:nvPr/>
        </p:nvSpPr>
        <p:spPr>
          <a:xfrm>
            <a:off x="1389609" y="2870901"/>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LABEL</a:t>
            </a:r>
            <a:endParaRPr sz="2200" b="0" i="1" u="none" strike="noStrike" cap="none">
              <a:solidFill>
                <a:srgbClr val="FFFFFF"/>
              </a:solidFill>
              <a:latin typeface="Open Sans"/>
              <a:ea typeface="Open Sans"/>
              <a:cs typeface="Open Sans"/>
              <a:sym typeface="Open Sans"/>
            </a:endParaRPr>
          </a:p>
        </p:txBody>
      </p:sp>
      <p:sp>
        <p:nvSpPr>
          <p:cNvPr id="1297" name="Google Shape;1297;p36"/>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298" name="Google Shape;1298;p36"/>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299" name="Google Shape;1299;p36"/>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300" name="Google Shape;1300;p36"/>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301" name="Google Shape;1301;p36"/>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302" name="Google Shape;1302;p36"/>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303" name="Google Shape;1303;p36"/>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304" name="Google Shape;1304;p36"/>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305" name="Google Shape;1305;p36"/>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306" name="Google Shape;1306;p36"/>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307" name="Google Shape;1307;p36"/>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308" name="Google Shape;1308;p36"/>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LABEL</a:t>
            </a:r>
            <a:r>
              <a:rPr lang="en-US" sz="2200" b="0" i="0" u="none" strike="noStrike" cap="none">
                <a:solidFill>
                  <a:srgbClr val="434343"/>
                </a:solidFill>
                <a:latin typeface="Open Sans"/>
                <a:ea typeface="Open Sans"/>
                <a:cs typeface="Open Sans"/>
                <a:sym typeface="Open Sans"/>
              </a:rPr>
              <a:t> is a key-value pair that helps in adding metadata to an image. One image can have multiple labels that can be written in a single instruction.</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LABEL</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LABEL &lt;key&gt;=&lt;value&gt; &lt;key&gt;=&lt;value&gt; &lt;key&gt;=&lt;value&gt;</a:t>
            </a:r>
            <a:endParaRPr sz="2200" b="0" i="0" u="none" strike="noStrike" cap="none">
              <a:solidFill>
                <a:srgbClr val="434343"/>
              </a:solidFill>
              <a:latin typeface="Open Sans"/>
              <a:ea typeface="Open Sans"/>
              <a:cs typeface="Open Sans"/>
              <a:sym typeface="Open Sans"/>
            </a:endParaRPr>
          </a:p>
        </p:txBody>
      </p:sp>
      <p:sp>
        <p:nvSpPr>
          <p:cNvPr id="1309" name="Google Shape;1309;p36"/>
          <p:cNvSpPr/>
          <p:nvPr/>
        </p:nvSpPr>
        <p:spPr>
          <a:xfrm>
            <a:off x="138979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14"/>
        <p:cNvGrpSpPr/>
        <p:nvPr/>
      </p:nvGrpSpPr>
      <p:grpSpPr>
        <a:xfrm>
          <a:off x="0" y="0"/>
          <a:ext cx="0" cy="0"/>
          <a:chOff x="0" y="0"/>
          <a:chExt cx="0" cy="0"/>
        </a:xfrm>
      </p:grpSpPr>
      <p:sp>
        <p:nvSpPr>
          <p:cNvPr id="1315" name="Google Shape;1315;p3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316" name="Google Shape;1316;p37"/>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317" name="Google Shape;1317;p37"/>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318" name="Google Shape;1318;p37"/>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319" name="Google Shape;1319;p37"/>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320" name="Google Shape;1320;p37"/>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321" name="Google Shape;1321;p37"/>
          <p:cNvSpPr/>
          <p:nvPr/>
        </p:nvSpPr>
        <p:spPr>
          <a:xfrm>
            <a:off x="1389609" y="3355670"/>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ADD</a:t>
            </a:r>
            <a:endParaRPr sz="2200" b="0" i="1" u="none" strike="noStrike" cap="none">
              <a:solidFill>
                <a:srgbClr val="FFFFFF"/>
              </a:solidFill>
              <a:latin typeface="Open Sans"/>
              <a:ea typeface="Open Sans"/>
              <a:cs typeface="Open Sans"/>
              <a:sym typeface="Open Sans"/>
            </a:endParaRPr>
          </a:p>
        </p:txBody>
      </p:sp>
      <p:sp>
        <p:nvSpPr>
          <p:cNvPr id="1322" name="Google Shape;1322;p37"/>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323" name="Google Shape;1323;p37"/>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324" name="Google Shape;1324;p37"/>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325" name="Google Shape;1325;p37"/>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326" name="Google Shape;1326;p37"/>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327" name="Google Shape;1327;p37"/>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328" name="Google Shape;1328;p37"/>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329" name="Google Shape;1329;p37"/>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330" name="Google Shape;1330;p37"/>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331" name="Google Shape;1331;p37"/>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332" name="Google Shape;1332;p37"/>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ADD</a:t>
            </a:r>
            <a:r>
              <a:rPr lang="en-US" sz="2200" b="0" i="0" u="none" strike="noStrike" cap="none">
                <a:solidFill>
                  <a:srgbClr val="434343"/>
                </a:solidFill>
                <a:latin typeface="Open Sans"/>
                <a:ea typeface="Open Sans"/>
                <a:cs typeface="Open Sans"/>
                <a:sym typeface="Open Sans"/>
              </a:rPr>
              <a:t> copies new directories, files, and URLs of remote files from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It not only copies the directories, files, and URLs of remote files but also adds them to the image filesystem at &lt;</a:t>
            </a:r>
            <a:r>
              <a:rPr lang="en-US" sz="2200" b="0" i="1" u="none" strike="noStrike" cap="none">
                <a:solidFill>
                  <a:srgbClr val="434343"/>
                </a:solidFill>
                <a:latin typeface="Open Sans"/>
                <a:ea typeface="Open Sans"/>
                <a:cs typeface="Open Sans"/>
                <a:sym typeface="Open Sans"/>
              </a:rPr>
              <a:t>dest&gt;</a:t>
            </a:r>
            <a:r>
              <a:rPr lang="en-US" sz="2200" b="0" i="0" u="none" strike="noStrike" cap="none">
                <a:solidFill>
                  <a:srgbClr val="434343"/>
                </a:solidFill>
                <a:latin typeface="Open Sans"/>
                <a:ea typeface="Open Sans"/>
                <a:cs typeface="Open Sans"/>
                <a:sym typeface="Open Sans"/>
              </a:rPr>
              <a:t>. </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is a path where the source is copied in the destination container.</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Forms of </a:t>
            </a:r>
            <a:r>
              <a:rPr lang="en-US" sz="2200" b="0" i="1" u="none" strike="noStrike" cap="none">
                <a:solidFill>
                  <a:srgbClr val="434343"/>
                </a:solidFill>
                <a:latin typeface="Open Sans"/>
                <a:ea typeface="Open Sans"/>
                <a:cs typeface="Open Sans"/>
                <a:sym typeface="Open Sans"/>
              </a:rPr>
              <a:t>ADD</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80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ADD [--chown=&lt;user&gt;:&lt;group&gt;] &lt;src&gt;... &lt;dest&gt;</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ADD [--chown=&lt;user&gt;:&lt;group&gt;] ["&lt;src&gt;",... "&lt;dest&gt;"]</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chemeClr val="dk1"/>
              </a:buClr>
              <a:buSzPts val="1100"/>
              <a:buFont typeface="Arial"/>
              <a:buNone/>
            </a:pPr>
            <a:endParaRPr sz="2200" b="0" i="0" u="none" strike="noStrike" cap="none">
              <a:solidFill>
                <a:srgbClr val="434343"/>
              </a:solidFill>
              <a:latin typeface="Open Sans"/>
              <a:ea typeface="Open Sans"/>
              <a:cs typeface="Open Sans"/>
              <a:sym typeface="Open Sans"/>
            </a:endParaRPr>
          </a:p>
        </p:txBody>
      </p:sp>
      <p:sp>
        <p:nvSpPr>
          <p:cNvPr id="1333" name="Google Shape;1333;p37"/>
          <p:cNvSpPr/>
          <p:nvPr/>
        </p:nvSpPr>
        <p:spPr>
          <a:xfrm>
            <a:off x="138979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338"/>
        <p:cNvGrpSpPr/>
        <p:nvPr/>
      </p:nvGrpSpPr>
      <p:grpSpPr>
        <a:xfrm>
          <a:off x="0" y="0"/>
          <a:ext cx="0" cy="0"/>
          <a:chOff x="0" y="0"/>
          <a:chExt cx="0" cy="0"/>
        </a:xfrm>
      </p:grpSpPr>
      <p:sp>
        <p:nvSpPr>
          <p:cNvPr id="1339" name="Google Shape;1339;p38"/>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340" name="Google Shape;1340;p38"/>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341" name="Google Shape;1341;p38"/>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342" name="Google Shape;1342;p38"/>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343" name="Google Shape;1343;p38"/>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344" name="Google Shape;1344;p38"/>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345" name="Google Shape;1345;p38"/>
          <p:cNvSpPr/>
          <p:nvPr/>
        </p:nvSpPr>
        <p:spPr>
          <a:xfrm>
            <a:off x="1389609" y="3355670"/>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ADD</a:t>
            </a:r>
            <a:endParaRPr sz="2200" b="0" i="1" u="none" strike="noStrike" cap="none">
              <a:solidFill>
                <a:srgbClr val="FFFFFF"/>
              </a:solidFill>
              <a:latin typeface="Open Sans"/>
              <a:ea typeface="Open Sans"/>
              <a:cs typeface="Open Sans"/>
              <a:sym typeface="Open Sans"/>
            </a:endParaRPr>
          </a:p>
        </p:txBody>
      </p:sp>
      <p:sp>
        <p:nvSpPr>
          <p:cNvPr id="1346" name="Google Shape;1346;p38"/>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347" name="Google Shape;1347;p38"/>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348" name="Google Shape;1348;p38"/>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349" name="Google Shape;1349;p38"/>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350" name="Google Shape;1350;p38"/>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351" name="Google Shape;1351;p38"/>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352" name="Google Shape;1352;p38"/>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353" name="Google Shape;1353;p38"/>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354" name="Google Shape;1354;p38"/>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355" name="Google Shape;1355;p38"/>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356" name="Google Shape;1356;p38"/>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15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Rules obeyed by </a:t>
            </a:r>
            <a:r>
              <a:rPr lang="en-US" sz="2200" b="0" i="1" u="none" strike="noStrike" cap="none">
                <a:solidFill>
                  <a:srgbClr val="434343"/>
                </a:solidFill>
                <a:latin typeface="Open Sans"/>
                <a:ea typeface="Open Sans"/>
                <a:cs typeface="Open Sans"/>
                <a:sym typeface="Open Sans"/>
              </a:rPr>
              <a:t>ADD</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80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path of </a:t>
            </a:r>
            <a:r>
              <a:rPr lang="en-US" sz="2200" b="0" i="1" u="none" strike="noStrike" cap="none">
                <a:solidFill>
                  <a:srgbClr val="434343"/>
                </a:solidFill>
                <a:latin typeface="Open Sans"/>
                <a:ea typeface="Open Sans"/>
                <a:cs typeface="Open Sans"/>
                <a:sym typeface="Open Sans"/>
              </a:rPr>
              <a:t>&lt;src&gt; </a:t>
            </a:r>
            <a:r>
              <a:rPr lang="en-US" sz="2200" b="0" i="0" u="none" strike="noStrike" cap="none">
                <a:solidFill>
                  <a:srgbClr val="434343"/>
                </a:solidFill>
                <a:latin typeface="Open Sans"/>
                <a:ea typeface="Open Sans"/>
                <a:cs typeface="Open Sans"/>
                <a:sym typeface="Open Sans"/>
              </a:rPr>
              <a:t>requires to be included in the </a:t>
            </a:r>
            <a:r>
              <a:rPr lang="en-US" sz="2200" b="0" i="1" u="none" strike="noStrike" cap="none">
                <a:solidFill>
                  <a:srgbClr val="434343"/>
                </a:solidFill>
                <a:latin typeface="Open Sans"/>
                <a:ea typeface="Open Sans"/>
                <a:cs typeface="Open Sans"/>
                <a:sym typeface="Open Sans"/>
              </a:rPr>
              <a:t>context</a:t>
            </a:r>
            <a:r>
              <a:rPr lang="en-US" sz="2200" b="0" i="0" u="none" strike="noStrike" cap="none">
                <a:solidFill>
                  <a:srgbClr val="434343"/>
                </a:solidFill>
                <a:latin typeface="Open Sans"/>
                <a:ea typeface="Open Sans"/>
                <a:cs typeface="Open Sans"/>
                <a:sym typeface="Open Sans"/>
              </a:rPr>
              <a:t> of build.</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following occurs when the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is a URL and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does not end with a trailing slash: </a:t>
            </a:r>
            <a:endParaRPr sz="2200" b="0" i="0" u="none" strike="noStrike" cap="none">
              <a:solidFill>
                <a:srgbClr val="434343"/>
              </a:solidFill>
              <a:latin typeface="Open Sans"/>
              <a:ea typeface="Open Sans"/>
              <a:cs typeface="Open Sans"/>
              <a:sym typeface="Open Sans"/>
            </a:endParaRPr>
          </a:p>
          <a:p>
            <a:pPr marL="914400" marR="0" lvl="1" indent="-368300" algn="l" rtl="0">
              <a:lnSpc>
                <a:spcPct val="115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The file is downloaded from the URL and is copied to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following occurs when the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is a URL and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ends with a trailing slash:</a:t>
            </a:r>
            <a:endParaRPr sz="2200" b="0" i="0" u="none" strike="noStrike" cap="none">
              <a:solidFill>
                <a:srgbClr val="434343"/>
              </a:solidFill>
              <a:latin typeface="Open Sans"/>
              <a:ea typeface="Open Sans"/>
              <a:cs typeface="Open Sans"/>
              <a:sym typeface="Open Sans"/>
            </a:endParaRPr>
          </a:p>
          <a:p>
            <a:pPr marL="914400" marR="0" lvl="1" indent="-368300" algn="l" rtl="0">
              <a:lnSpc>
                <a:spcPct val="115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The filename is inferred from the URL and the file gets downloaded to the </a:t>
            </a:r>
            <a:r>
              <a:rPr lang="en-US" sz="2200" b="0" i="1" u="none" strike="noStrike" cap="none">
                <a:solidFill>
                  <a:srgbClr val="434343"/>
                </a:solidFill>
                <a:latin typeface="Open Sans"/>
                <a:ea typeface="Open Sans"/>
                <a:cs typeface="Open Sans"/>
                <a:sym typeface="Open Sans"/>
              </a:rPr>
              <a:t>&lt;dest&gt;/&lt;filename&gt;</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contents of the directory and filesystem metadata get copied when the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acts as a directory.</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is unpacked as a directory when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acts as </a:t>
            </a:r>
            <a:r>
              <a:rPr lang="en-US" sz="2200" b="0" i="1" u="none" strike="noStrike" cap="none">
                <a:solidFill>
                  <a:srgbClr val="434343"/>
                </a:solidFill>
                <a:latin typeface="Open Sans"/>
                <a:ea typeface="Open Sans"/>
                <a:cs typeface="Open Sans"/>
                <a:sym typeface="Open Sans"/>
              </a:rPr>
              <a:t>local</a:t>
            </a:r>
            <a:r>
              <a:rPr lang="en-US" sz="2200" b="0" i="0" u="none" strike="noStrike" cap="none">
                <a:solidFill>
                  <a:srgbClr val="434343"/>
                </a:solidFill>
                <a:latin typeface="Open Sans"/>
                <a:ea typeface="Open Sans"/>
                <a:cs typeface="Open Sans"/>
                <a:sym typeface="Open Sans"/>
              </a:rPr>
              <a:t> tar archive in the various compression formats. The compression format can be identity, gzip, bzip2, or xz.</a:t>
            </a:r>
            <a:endParaRPr sz="2200" b="0" i="0" u="none" strike="noStrike" cap="none">
              <a:solidFill>
                <a:srgbClr val="434343"/>
              </a:solidFill>
              <a:latin typeface="Open Sans"/>
              <a:ea typeface="Open Sans"/>
              <a:cs typeface="Open Sans"/>
              <a:sym typeface="Open Sans"/>
            </a:endParaRPr>
          </a:p>
        </p:txBody>
      </p:sp>
      <p:sp>
        <p:nvSpPr>
          <p:cNvPr id="1357" name="Google Shape;1357;p38"/>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62"/>
        <p:cNvGrpSpPr/>
        <p:nvPr/>
      </p:nvGrpSpPr>
      <p:grpSpPr>
        <a:xfrm>
          <a:off x="0" y="0"/>
          <a:ext cx="0" cy="0"/>
          <a:chOff x="0" y="0"/>
          <a:chExt cx="0" cy="0"/>
        </a:xfrm>
      </p:grpSpPr>
      <p:sp>
        <p:nvSpPr>
          <p:cNvPr id="1363" name="Google Shape;1363;p3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364" name="Google Shape;1364;p39"/>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365" name="Google Shape;1365;p39"/>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366" name="Google Shape;1366;p39"/>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367" name="Google Shape;1367;p39"/>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368" name="Google Shape;1368;p39"/>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369" name="Google Shape;1369;p39"/>
          <p:cNvSpPr/>
          <p:nvPr/>
        </p:nvSpPr>
        <p:spPr>
          <a:xfrm>
            <a:off x="1389609" y="3355670"/>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ADD</a:t>
            </a:r>
            <a:endParaRPr sz="2200" b="0" i="1" u="none" strike="noStrike" cap="none">
              <a:solidFill>
                <a:srgbClr val="FFFFFF"/>
              </a:solidFill>
              <a:latin typeface="Open Sans"/>
              <a:ea typeface="Open Sans"/>
              <a:cs typeface="Open Sans"/>
              <a:sym typeface="Open Sans"/>
            </a:endParaRPr>
          </a:p>
        </p:txBody>
      </p:sp>
      <p:sp>
        <p:nvSpPr>
          <p:cNvPr id="1370" name="Google Shape;1370;p39"/>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371" name="Google Shape;1371;p39"/>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372" name="Google Shape;1372;p39"/>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373" name="Google Shape;1373;p39"/>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374" name="Google Shape;1374;p39"/>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375" name="Google Shape;1375;p39"/>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376" name="Google Shape;1376;p39"/>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377" name="Google Shape;1377;p39"/>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378" name="Google Shape;1378;p39"/>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379" name="Google Shape;1379;p39"/>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380" name="Google Shape;1380;p39"/>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Rules obeyed by </a:t>
            </a:r>
            <a:r>
              <a:rPr lang="en-US" sz="2200" b="0" i="1" u="none" strike="noStrike" cap="none">
                <a:solidFill>
                  <a:srgbClr val="434343"/>
                </a:solidFill>
                <a:latin typeface="Open Sans"/>
                <a:ea typeface="Open Sans"/>
                <a:cs typeface="Open Sans"/>
                <a:sym typeface="Open Sans"/>
              </a:rPr>
              <a:t>ADD</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800"/>
              </a:spcBef>
              <a:spcAft>
                <a:spcPts val="0"/>
              </a:spcAft>
              <a:buClr>
                <a:srgbClr val="434343"/>
              </a:buClr>
              <a:buSzPts val="2200"/>
              <a:buFont typeface="Open Sans"/>
              <a:buAutoNum type="arabicPeriod" startAt="6"/>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file is copied along with its metadata if the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is present in any other format.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acts as a directory. This holds the contents of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that are written at </a:t>
            </a:r>
            <a:r>
              <a:rPr lang="en-US" sz="2200" b="0" i="1" u="none" strike="noStrike" cap="none">
                <a:solidFill>
                  <a:srgbClr val="434343"/>
                </a:solidFill>
                <a:latin typeface="Open Sans"/>
                <a:ea typeface="Open Sans"/>
                <a:cs typeface="Open Sans"/>
                <a:sym typeface="Open Sans"/>
              </a:rPr>
              <a:t>&lt;dest&gt;/base(&lt;src&gt;)</a:t>
            </a:r>
            <a:r>
              <a:rPr lang="en-US" sz="2200" b="0" i="0" u="none" strike="noStrike" cap="none">
                <a:solidFill>
                  <a:srgbClr val="434343"/>
                </a:solidFill>
                <a:latin typeface="Open Sans"/>
                <a:ea typeface="Open Sans"/>
                <a:cs typeface="Open Sans"/>
                <a:sym typeface="Open Sans"/>
              </a:rPr>
              <a:t>, which happens only when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ends with the trailing slash.</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AutoNum type="arabicPeriod" startAt="6"/>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must act as a directory that end with a slash “/” when multiple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resources are specified. </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AutoNum type="arabicPeriod" startAt="6"/>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is considered as a regular file. The </a:t>
            </a:r>
            <a:r>
              <a:rPr lang="en-US" sz="2200" b="0" i="1" u="none" strike="noStrike" cap="none">
                <a:solidFill>
                  <a:srgbClr val="434343"/>
                </a:solidFill>
                <a:latin typeface="Open Sans"/>
                <a:ea typeface="Open Sans"/>
                <a:cs typeface="Open Sans"/>
                <a:sym typeface="Open Sans"/>
              </a:rPr>
              <a:t>&lt;src&gt; </a:t>
            </a:r>
            <a:r>
              <a:rPr lang="en-US" sz="2200" b="0" i="0" u="none" strike="noStrike" cap="none">
                <a:solidFill>
                  <a:srgbClr val="434343"/>
                </a:solidFill>
                <a:latin typeface="Open Sans"/>
                <a:ea typeface="Open Sans"/>
                <a:cs typeface="Open Sans"/>
                <a:sym typeface="Open Sans"/>
              </a:rPr>
              <a:t>content is written at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when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does not end with a trailing slash.</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AutoNum type="arabicPeriod" startAt="6"/>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is created along with all the missing directories when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does not exist.</a:t>
            </a:r>
            <a:endParaRPr sz="2200" b="0" i="0" u="none" strike="noStrike" cap="none">
              <a:solidFill>
                <a:srgbClr val="434343"/>
              </a:solidFill>
              <a:latin typeface="Open Sans"/>
              <a:ea typeface="Open Sans"/>
              <a:cs typeface="Open Sans"/>
              <a:sym typeface="Open Sans"/>
            </a:endParaRPr>
          </a:p>
        </p:txBody>
      </p:sp>
      <p:sp>
        <p:nvSpPr>
          <p:cNvPr id="1381" name="Google Shape;1381;p39"/>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5"/>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67728" lvl="0" indent="0" algn="ctr" rtl="0">
              <a:lnSpc>
                <a:spcPct val="90000"/>
              </a:lnSpc>
              <a:spcBef>
                <a:spcPts val="1000"/>
              </a:spcBef>
              <a:spcAft>
                <a:spcPts val="0"/>
              </a:spcAft>
              <a:buSzPts val="2800"/>
              <a:buNone/>
            </a:pPr>
            <a:r>
              <a:rPr lang="en-US"/>
              <a:t>Objects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388" name="Google Shape;1388;p40"/>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389" name="Google Shape;1389;p40"/>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390" name="Google Shape;1390;p40"/>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391" name="Google Shape;1391;p40"/>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392" name="Google Shape;1392;p40"/>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393" name="Google Shape;1393;p40"/>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394" name="Google Shape;1394;p40"/>
          <p:cNvSpPr/>
          <p:nvPr/>
        </p:nvSpPr>
        <p:spPr>
          <a:xfrm>
            <a:off x="1389609" y="3840438"/>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COPY</a:t>
            </a:r>
            <a:endParaRPr sz="2200" b="0" i="1" u="none" strike="noStrike" cap="none">
              <a:solidFill>
                <a:srgbClr val="FFFFFF"/>
              </a:solidFill>
              <a:latin typeface="Open Sans"/>
              <a:ea typeface="Open Sans"/>
              <a:cs typeface="Open Sans"/>
              <a:sym typeface="Open Sans"/>
            </a:endParaRPr>
          </a:p>
        </p:txBody>
      </p:sp>
      <p:sp>
        <p:nvSpPr>
          <p:cNvPr id="1395" name="Google Shape;1395;p40"/>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396" name="Google Shape;1396;p40"/>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397" name="Google Shape;1397;p40"/>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398" name="Google Shape;1398;p40"/>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399" name="Google Shape;1399;p40"/>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400" name="Google Shape;1400;p40"/>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401" name="Google Shape;1401;p40"/>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402" name="Google Shape;1402;p40"/>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403" name="Google Shape;1403;p40"/>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404" name="Google Shape;1404;p40"/>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88900" lvl="0" indent="0" algn="l" rtl="0">
              <a:lnSpc>
                <a:spcPct val="142857"/>
              </a:lnSpc>
              <a:spcBef>
                <a:spcPts val="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COPY</a:t>
            </a:r>
            <a:r>
              <a:rPr lang="en-US" sz="2200" b="0" i="0" u="none" strike="noStrike" cap="none">
                <a:solidFill>
                  <a:srgbClr val="434343"/>
                </a:solidFill>
                <a:latin typeface="Open Sans"/>
                <a:ea typeface="Open Sans"/>
                <a:cs typeface="Open Sans"/>
                <a:sym typeface="Open Sans"/>
              </a:rPr>
              <a:t> copies new directories and files from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a:t>
            </a:r>
            <a:r>
              <a:rPr lang="en-US" sz="2200" b="0" i="1" u="none" strike="noStrike" cap="none">
                <a:solidFill>
                  <a:srgbClr val="434343"/>
                </a:solidFill>
                <a:latin typeface="Open Sans"/>
                <a:ea typeface="Open Sans"/>
                <a:cs typeface="Open Sans"/>
                <a:sym typeface="Open Sans"/>
              </a:rPr>
              <a:t>COPY</a:t>
            </a:r>
            <a:r>
              <a:rPr lang="en-US" sz="2200" b="0" i="0" u="none" strike="noStrike" cap="none">
                <a:solidFill>
                  <a:srgbClr val="434343"/>
                </a:solidFill>
                <a:latin typeface="Open Sans"/>
                <a:ea typeface="Open Sans"/>
                <a:cs typeface="Open Sans"/>
                <a:sym typeface="Open Sans"/>
              </a:rPr>
              <a:t> also adds those new directories and files to the container’s filesystem at the path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Forms of </a:t>
            </a:r>
            <a:r>
              <a:rPr lang="en-US" sz="2200" b="0" i="1" u="none" strike="noStrike" cap="none">
                <a:solidFill>
                  <a:srgbClr val="434343"/>
                </a:solidFill>
                <a:latin typeface="Open Sans"/>
                <a:ea typeface="Open Sans"/>
                <a:cs typeface="Open Sans"/>
                <a:sym typeface="Open Sans"/>
              </a:rPr>
              <a:t>COPY</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80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COPY [--chown=&lt;user&gt;:&lt;group&gt;] &lt;src&gt;... &lt;dest&gt;</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COPY [--chown=&lt;user&gt;:&lt;group&gt;] ["&lt;src&gt;",... "&lt;dest&gt;"]</a:t>
            </a:r>
            <a:endParaRPr sz="2200" b="0" i="1" u="none" strike="noStrike" cap="none">
              <a:solidFill>
                <a:srgbClr val="434343"/>
              </a:solidFill>
              <a:latin typeface="Open Sans"/>
              <a:ea typeface="Open Sans"/>
              <a:cs typeface="Open Sans"/>
              <a:sym typeface="Open Sans"/>
            </a:endParaRPr>
          </a:p>
        </p:txBody>
      </p:sp>
      <p:sp>
        <p:nvSpPr>
          <p:cNvPr id="1405" name="Google Shape;1405;p40"/>
          <p:cNvSpPr/>
          <p:nvPr/>
        </p:nvSpPr>
        <p:spPr>
          <a:xfrm>
            <a:off x="4542100" y="6626750"/>
            <a:ext cx="9960900" cy="985500"/>
          </a:xfrm>
          <a:prstGeom prst="roundRect">
            <a:avLst>
              <a:gd name="adj" fmla="val 16667"/>
            </a:avLst>
          </a:prstGeom>
          <a:solidFill>
            <a:srgbClr val="DDEAF6"/>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1"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Note: The </a:t>
            </a:r>
            <a:r>
              <a:rPr lang="en-US" sz="2200" b="0" i="1" u="none" strike="noStrike" cap="none">
                <a:solidFill>
                  <a:srgbClr val="434343"/>
                </a:solidFill>
                <a:latin typeface="Open Sans"/>
                <a:ea typeface="Open Sans"/>
                <a:cs typeface="Open Sans"/>
                <a:sym typeface="Open Sans"/>
              </a:rPr>
              <a:t>--chown </a:t>
            </a:r>
            <a:r>
              <a:rPr lang="en-US" sz="2200" b="0" i="0" u="none" strike="noStrike" cap="none">
                <a:solidFill>
                  <a:srgbClr val="434343"/>
                </a:solidFill>
                <a:latin typeface="Open Sans"/>
                <a:ea typeface="Open Sans"/>
                <a:cs typeface="Open Sans"/>
                <a:sym typeface="Open Sans"/>
              </a:rPr>
              <a:t>feature is only supported on Dockerfiles that are used to build Linux containers. This feature is used to change the ownership  of the copied directory.</a:t>
            </a:r>
            <a:endParaRPr sz="2200" b="0" i="0" u="none" strike="noStrike" cap="none">
              <a:solidFill>
                <a:srgbClr val="434343"/>
              </a:solidFill>
              <a:latin typeface="Open Sans"/>
              <a:ea typeface="Open Sans"/>
              <a:cs typeface="Open Sans"/>
              <a:sym typeface="Open Sans"/>
            </a:endParaRPr>
          </a:p>
        </p:txBody>
      </p:sp>
      <p:sp>
        <p:nvSpPr>
          <p:cNvPr id="1406" name="Google Shape;1406;p40"/>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413" name="Google Shape;1413;p41"/>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414" name="Google Shape;1414;p41"/>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415" name="Google Shape;1415;p41"/>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416" name="Google Shape;1416;p41"/>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417" name="Google Shape;1417;p41"/>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418" name="Google Shape;1418;p41"/>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419" name="Google Shape;1419;p41"/>
          <p:cNvSpPr/>
          <p:nvPr/>
        </p:nvSpPr>
        <p:spPr>
          <a:xfrm>
            <a:off x="1389609" y="3840438"/>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COPY</a:t>
            </a:r>
            <a:endParaRPr sz="2200" b="0" i="1" u="none" strike="noStrike" cap="none">
              <a:solidFill>
                <a:srgbClr val="FFFFFF"/>
              </a:solidFill>
              <a:latin typeface="Open Sans"/>
              <a:ea typeface="Open Sans"/>
              <a:cs typeface="Open Sans"/>
              <a:sym typeface="Open Sans"/>
            </a:endParaRPr>
          </a:p>
        </p:txBody>
      </p:sp>
      <p:sp>
        <p:nvSpPr>
          <p:cNvPr id="1420" name="Google Shape;1420;p41"/>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421" name="Google Shape;1421;p41"/>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422" name="Google Shape;1422;p41"/>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423" name="Google Shape;1423;p41"/>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424" name="Google Shape;1424;p41"/>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425" name="Google Shape;1425;p41"/>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426" name="Google Shape;1426;p41"/>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427" name="Google Shape;1427;p41"/>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428" name="Google Shape;1428;p41"/>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15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Rules obeyed by </a:t>
            </a:r>
            <a:r>
              <a:rPr lang="en-US" sz="2200" b="0" i="1" u="none" strike="noStrike" cap="none">
                <a:solidFill>
                  <a:srgbClr val="434343"/>
                </a:solidFill>
                <a:latin typeface="Open Sans"/>
                <a:ea typeface="Open Sans"/>
                <a:cs typeface="Open Sans"/>
                <a:sym typeface="Open Sans"/>
              </a:rPr>
              <a:t>COPY</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80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path of </a:t>
            </a:r>
            <a:r>
              <a:rPr lang="en-US" sz="2200" b="0" i="1" u="none" strike="noStrike" cap="none">
                <a:solidFill>
                  <a:srgbClr val="434343"/>
                </a:solidFill>
                <a:latin typeface="Open Sans"/>
                <a:ea typeface="Open Sans"/>
                <a:cs typeface="Open Sans"/>
                <a:sym typeface="Open Sans"/>
              </a:rPr>
              <a:t>&lt;src&gt; </a:t>
            </a:r>
            <a:r>
              <a:rPr lang="en-US" sz="2200" b="0" i="0" u="none" strike="noStrike" cap="none">
                <a:solidFill>
                  <a:srgbClr val="434343"/>
                </a:solidFill>
                <a:latin typeface="Open Sans"/>
                <a:ea typeface="Open Sans"/>
                <a:cs typeface="Open Sans"/>
                <a:sym typeface="Open Sans"/>
              </a:rPr>
              <a:t>requires to be included in the </a:t>
            </a:r>
            <a:r>
              <a:rPr lang="en-US" sz="2200" b="0" i="1" u="none" strike="noStrike" cap="none">
                <a:solidFill>
                  <a:srgbClr val="434343"/>
                </a:solidFill>
                <a:latin typeface="Open Sans"/>
                <a:ea typeface="Open Sans"/>
                <a:cs typeface="Open Sans"/>
                <a:sym typeface="Open Sans"/>
              </a:rPr>
              <a:t>context</a:t>
            </a:r>
            <a:r>
              <a:rPr lang="en-US" sz="2200" b="0" i="0" u="none" strike="noStrike" cap="none">
                <a:solidFill>
                  <a:srgbClr val="434343"/>
                </a:solidFill>
                <a:latin typeface="Open Sans"/>
                <a:ea typeface="Open Sans"/>
                <a:cs typeface="Open Sans"/>
                <a:sym typeface="Open Sans"/>
              </a:rPr>
              <a:t> of build.</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contents of the directory and filesystem metadata get copied when the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acts as a directory.</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file is copied along with its metadata if the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is present in any other format.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is a directory where the </a:t>
            </a:r>
            <a:r>
              <a:rPr lang="en-US" sz="2200" b="0" i="1" u="none" strike="noStrike" cap="none">
                <a:solidFill>
                  <a:srgbClr val="434343"/>
                </a:solidFill>
                <a:latin typeface="Open Sans"/>
                <a:ea typeface="Open Sans"/>
                <a:cs typeface="Open Sans"/>
                <a:sym typeface="Open Sans"/>
              </a:rPr>
              <a:t>&lt;src&gt; </a:t>
            </a:r>
            <a:r>
              <a:rPr lang="en-US" sz="2200" b="0" i="0" u="none" strike="noStrike" cap="none">
                <a:solidFill>
                  <a:srgbClr val="434343"/>
                </a:solidFill>
                <a:latin typeface="Open Sans"/>
                <a:ea typeface="Open Sans"/>
                <a:cs typeface="Open Sans"/>
                <a:sym typeface="Open Sans"/>
              </a:rPr>
              <a:t>contents are written at </a:t>
            </a:r>
            <a:r>
              <a:rPr lang="en-US" sz="2200" b="0" i="1" u="none" strike="noStrike" cap="none">
                <a:solidFill>
                  <a:srgbClr val="434343"/>
                </a:solidFill>
                <a:latin typeface="Open Sans"/>
                <a:ea typeface="Open Sans"/>
                <a:cs typeface="Open Sans"/>
                <a:sym typeface="Open Sans"/>
              </a:rPr>
              <a:t>&lt;dest&gt;/base(&lt;src&gt;)</a:t>
            </a:r>
            <a:r>
              <a:rPr lang="en-US" sz="2200" b="0" i="0" u="none" strike="noStrike" cap="none">
                <a:solidFill>
                  <a:srgbClr val="434343"/>
                </a:solidFill>
                <a:latin typeface="Open Sans"/>
                <a:ea typeface="Open Sans"/>
                <a:cs typeface="Open Sans"/>
                <a:sym typeface="Open Sans"/>
              </a:rPr>
              <a:t>, this happens only when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ends with a trailing slash.</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must act as a directory and end with a slash “/” when multiple </a:t>
            </a:r>
            <a:r>
              <a:rPr lang="en-US" sz="2200" b="0" i="1" u="none" strike="noStrike" cap="none">
                <a:solidFill>
                  <a:srgbClr val="434343"/>
                </a:solidFill>
                <a:latin typeface="Open Sans"/>
                <a:ea typeface="Open Sans"/>
                <a:cs typeface="Open Sans"/>
                <a:sym typeface="Open Sans"/>
              </a:rPr>
              <a:t>&lt;src&gt;</a:t>
            </a:r>
            <a:r>
              <a:rPr lang="en-US" sz="2200" b="0" i="0" u="none" strike="noStrike" cap="none">
                <a:solidFill>
                  <a:srgbClr val="434343"/>
                </a:solidFill>
                <a:latin typeface="Open Sans"/>
                <a:ea typeface="Open Sans"/>
                <a:cs typeface="Open Sans"/>
                <a:sym typeface="Open Sans"/>
              </a:rPr>
              <a:t> resources are specified. </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is considered as a regular file and the </a:t>
            </a:r>
            <a:r>
              <a:rPr lang="en-US" sz="2200" b="0" i="1" u="none" strike="noStrike" cap="none">
                <a:solidFill>
                  <a:srgbClr val="434343"/>
                </a:solidFill>
                <a:latin typeface="Open Sans"/>
                <a:ea typeface="Open Sans"/>
                <a:cs typeface="Open Sans"/>
                <a:sym typeface="Open Sans"/>
              </a:rPr>
              <a:t>&lt;src&gt; </a:t>
            </a:r>
            <a:r>
              <a:rPr lang="en-US" sz="2200" b="0" i="0" u="none" strike="noStrike" cap="none">
                <a:solidFill>
                  <a:srgbClr val="434343"/>
                </a:solidFill>
                <a:latin typeface="Open Sans"/>
                <a:ea typeface="Open Sans"/>
                <a:cs typeface="Open Sans"/>
                <a:sym typeface="Open Sans"/>
              </a:rPr>
              <a:t>content is written at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when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does not end with a trailing slash.</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is created along with all the missing directories when the </a:t>
            </a:r>
            <a:r>
              <a:rPr lang="en-US" sz="2200" b="0" i="1" u="none" strike="noStrike" cap="none">
                <a:solidFill>
                  <a:srgbClr val="434343"/>
                </a:solidFill>
                <a:latin typeface="Open Sans"/>
                <a:ea typeface="Open Sans"/>
                <a:cs typeface="Open Sans"/>
                <a:sym typeface="Open Sans"/>
              </a:rPr>
              <a:t>&lt;dest&gt;</a:t>
            </a:r>
            <a:r>
              <a:rPr lang="en-US" sz="2200" b="0" i="0" u="none" strike="noStrike" cap="none">
                <a:solidFill>
                  <a:srgbClr val="434343"/>
                </a:solidFill>
                <a:latin typeface="Open Sans"/>
                <a:ea typeface="Open Sans"/>
                <a:cs typeface="Open Sans"/>
                <a:sym typeface="Open Sans"/>
              </a:rPr>
              <a:t> does not exist.</a:t>
            </a:r>
            <a:endParaRPr sz="2200" b="0" i="0" u="none" strike="noStrike" cap="none">
              <a:solidFill>
                <a:srgbClr val="434343"/>
              </a:solidFill>
              <a:latin typeface="Open Sans"/>
              <a:ea typeface="Open Sans"/>
              <a:cs typeface="Open Sans"/>
              <a:sym typeface="Open Sans"/>
            </a:endParaRPr>
          </a:p>
        </p:txBody>
      </p:sp>
      <p:sp>
        <p:nvSpPr>
          <p:cNvPr id="1429" name="Google Shape;1429;p41"/>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430" name="Google Shape;1430;p41"/>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35"/>
        <p:cNvGrpSpPr/>
        <p:nvPr/>
      </p:nvGrpSpPr>
      <p:grpSpPr>
        <a:xfrm>
          <a:off x="0" y="0"/>
          <a:ext cx="0" cy="0"/>
          <a:chOff x="0" y="0"/>
          <a:chExt cx="0" cy="0"/>
        </a:xfrm>
      </p:grpSpPr>
      <p:sp>
        <p:nvSpPr>
          <p:cNvPr id="1436" name="Google Shape;1436;p4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437" name="Google Shape;1437;p42"/>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438" name="Google Shape;1438;p42"/>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439" name="Google Shape;1439;p42"/>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440" name="Google Shape;1440;p42"/>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441" name="Google Shape;1441;p42"/>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442" name="Google Shape;1442;p42"/>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443" name="Google Shape;1443;p42"/>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444" name="Google Shape;1444;p42"/>
          <p:cNvSpPr/>
          <p:nvPr/>
        </p:nvSpPr>
        <p:spPr>
          <a:xfrm>
            <a:off x="1389627" y="4325203"/>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EXPOSE</a:t>
            </a:r>
            <a:endParaRPr sz="2200" b="0" i="1" u="none" strike="noStrike" cap="none">
              <a:solidFill>
                <a:srgbClr val="FFFFFF"/>
              </a:solidFill>
              <a:latin typeface="Open Sans"/>
              <a:ea typeface="Open Sans"/>
              <a:cs typeface="Open Sans"/>
              <a:sym typeface="Open Sans"/>
            </a:endParaRPr>
          </a:p>
        </p:txBody>
      </p:sp>
      <p:sp>
        <p:nvSpPr>
          <p:cNvPr id="1445" name="Google Shape;1445;p42"/>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446" name="Google Shape;1446;p42"/>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447" name="Google Shape;1447;p42"/>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448" name="Google Shape;1448;p42"/>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449" name="Google Shape;1449;p42"/>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450" name="Google Shape;1450;p42"/>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451" name="Google Shape;1451;p42"/>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452" name="Google Shape;1452;p42"/>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453" name="Google Shape;1453;p42"/>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EXPOSE</a:t>
            </a:r>
            <a:r>
              <a:rPr lang="en-US" sz="2200" b="0" i="0" u="none" strike="noStrike" cap="none">
                <a:solidFill>
                  <a:srgbClr val="434343"/>
                </a:solidFill>
                <a:latin typeface="Open Sans"/>
                <a:ea typeface="Open Sans"/>
                <a:cs typeface="Open Sans"/>
                <a:sym typeface="Open Sans"/>
              </a:rPr>
              <a:t> sends information to Docker that the container listens on the specified network ports at runtime.</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EXPOSE</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EXPOSE &lt;port&gt; [&lt;port&gt;/&lt;protocol&gt;...]</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endParaRPr sz="2200" b="0" i="1" u="none" strike="noStrike" cap="none">
              <a:solidFill>
                <a:srgbClr val="434343"/>
              </a:solidFill>
              <a:latin typeface="Open Sans"/>
              <a:ea typeface="Open Sans"/>
              <a:cs typeface="Open Sans"/>
              <a:sym typeface="Open Sans"/>
            </a:endParaRPr>
          </a:p>
        </p:txBody>
      </p:sp>
      <p:sp>
        <p:nvSpPr>
          <p:cNvPr id="1454" name="Google Shape;1454;p42"/>
          <p:cNvSpPr/>
          <p:nvPr/>
        </p:nvSpPr>
        <p:spPr>
          <a:xfrm>
            <a:off x="5282950" y="6924650"/>
            <a:ext cx="8386200" cy="916200"/>
          </a:xfrm>
          <a:prstGeom prst="roundRect">
            <a:avLst>
              <a:gd name="adj" fmla="val 16667"/>
            </a:avLst>
          </a:prstGeom>
          <a:solidFill>
            <a:srgbClr val="DDEAF6"/>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1"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Note: </a:t>
            </a:r>
            <a:r>
              <a:rPr lang="en-US" sz="2200" b="0" i="1" u="none" strike="noStrike" cap="none">
                <a:solidFill>
                  <a:srgbClr val="434343"/>
                </a:solidFill>
                <a:latin typeface="Open Sans"/>
                <a:ea typeface="Open Sans"/>
                <a:cs typeface="Open Sans"/>
                <a:sym typeface="Open Sans"/>
              </a:rPr>
              <a:t>EXPOSE</a:t>
            </a:r>
            <a:r>
              <a:rPr lang="en-US" sz="2200" b="0" i="0" u="none" strike="noStrike" cap="none">
                <a:solidFill>
                  <a:srgbClr val="434343"/>
                </a:solidFill>
                <a:latin typeface="Open Sans"/>
                <a:ea typeface="Open Sans"/>
                <a:cs typeface="Open Sans"/>
                <a:sym typeface="Open Sans"/>
              </a:rPr>
              <a:t> does not publish any ports.</a:t>
            </a:r>
            <a:endParaRPr sz="2200" b="0" i="0" u="none" strike="noStrike" cap="none">
              <a:solidFill>
                <a:srgbClr val="434343"/>
              </a:solidFill>
              <a:latin typeface="Open Sans"/>
              <a:ea typeface="Open Sans"/>
              <a:cs typeface="Open Sans"/>
              <a:sym typeface="Open Sans"/>
            </a:endParaRPr>
          </a:p>
        </p:txBody>
      </p:sp>
      <p:sp>
        <p:nvSpPr>
          <p:cNvPr id="1455" name="Google Shape;1455;p42"/>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60"/>
        <p:cNvGrpSpPr/>
        <p:nvPr/>
      </p:nvGrpSpPr>
      <p:grpSpPr>
        <a:xfrm>
          <a:off x="0" y="0"/>
          <a:ext cx="0" cy="0"/>
          <a:chOff x="0" y="0"/>
          <a:chExt cx="0" cy="0"/>
        </a:xfrm>
      </p:grpSpPr>
      <p:sp>
        <p:nvSpPr>
          <p:cNvPr id="1461" name="Google Shape;1461;p4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462" name="Google Shape;1462;p43"/>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463" name="Google Shape;1463;p43"/>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464" name="Google Shape;1464;p43"/>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465" name="Google Shape;1465;p43"/>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466" name="Google Shape;1466;p43"/>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467" name="Google Shape;1467;p43"/>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468" name="Google Shape;1468;p43"/>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469" name="Google Shape;1469;p43"/>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470" name="Google Shape;1470;p43"/>
          <p:cNvSpPr/>
          <p:nvPr/>
        </p:nvSpPr>
        <p:spPr>
          <a:xfrm>
            <a:off x="1389627" y="4809919"/>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ENV</a:t>
            </a:r>
            <a:endParaRPr sz="2200" b="0" i="1" u="none" strike="noStrike" cap="none">
              <a:solidFill>
                <a:srgbClr val="FFFFFF"/>
              </a:solidFill>
              <a:latin typeface="Open Sans"/>
              <a:ea typeface="Open Sans"/>
              <a:cs typeface="Open Sans"/>
              <a:sym typeface="Open Sans"/>
            </a:endParaRPr>
          </a:p>
        </p:txBody>
      </p:sp>
      <p:sp>
        <p:nvSpPr>
          <p:cNvPr id="1471" name="Google Shape;1471;p43"/>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472" name="Google Shape;1472;p43"/>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473" name="Google Shape;1473;p43"/>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474" name="Google Shape;1474;p43"/>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475" name="Google Shape;1475;p43"/>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476" name="Google Shape;1476;p43"/>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477" name="Google Shape;1477;p43"/>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ENV </a:t>
            </a:r>
            <a:r>
              <a:rPr lang="en-US" sz="2200" b="0" i="0" u="none" strike="noStrike" cap="none">
                <a:solidFill>
                  <a:srgbClr val="434343"/>
                </a:solidFill>
                <a:latin typeface="Open Sans"/>
                <a:ea typeface="Open Sans"/>
                <a:cs typeface="Open Sans"/>
                <a:sym typeface="Open Sans"/>
              </a:rPr>
              <a:t>is a key-value pair. It sets the &lt;key&gt;, an environment variable, to the value &lt;value&gt;.</a:t>
            </a:r>
            <a:endParaRPr sz="22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ENV</a:t>
            </a:r>
            <a:r>
              <a:rPr lang="en-US" sz="2200" b="0" i="0" u="none" strike="noStrike" cap="none">
                <a:solidFill>
                  <a:srgbClr val="434343"/>
                </a:solidFill>
                <a:latin typeface="Open Sans"/>
                <a:ea typeface="Open Sans"/>
                <a:cs typeface="Open Sans"/>
                <a:sym typeface="Open Sans"/>
              </a:rPr>
              <a:t> forms:</a:t>
            </a:r>
            <a:endParaRPr sz="22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ENV &lt;key&gt; &lt;value&gt;</a:t>
            </a:r>
            <a:endParaRPr sz="2200" b="0" i="1" u="none" strike="noStrike" cap="none">
              <a:solidFill>
                <a:srgbClr val="434343"/>
              </a:solidFill>
              <a:latin typeface="Open Sans"/>
              <a:ea typeface="Open Sans"/>
              <a:cs typeface="Open Sans"/>
              <a:sym typeface="Open Sans"/>
            </a:endParaRPr>
          </a:p>
          <a:p>
            <a:pPr marL="457200" marR="88900" lvl="0" indent="-368300" algn="l" rtl="0">
              <a:lnSpc>
                <a:spcPct val="142857"/>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ENV &lt;key&gt;=&lt;value&gt;</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800"/>
              </a:spcBef>
              <a:spcAft>
                <a:spcPts val="0"/>
              </a:spcAft>
              <a:buClr>
                <a:schemeClr val="dk1"/>
              </a:buClr>
              <a:buSzPts val="1400"/>
              <a:buFont typeface="Arial"/>
              <a:buNone/>
            </a:pPr>
            <a:endParaRPr sz="2200" b="0" i="0" u="none" strike="noStrike" cap="none">
              <a:solidFill>
                <a:srgbClr val="434343"/>
              </a:solidFill>
              <a:latin typeface="Open Sans"/>
              <a:ea typeface="Open Sans"/>
              <a:cs typeface="Open Sans"/>
              <a:sym typeface="Open Sans"/>
            </a:endParaRPr>
          </a:p>
        </p:txBody>
      </p:sp>
      <p:sp>
        <p:nvSpPr>
          <p:cNvPr id="1478" name="Google Shape;1478;p43"/>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479" name="Google Shape;1479;p43"/>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84"/>
        <p:cNvGrpSpPr/>
        <p:nvPr/>
      </p:nvGrpSpPr>
      <p:grpSpPr>
        <a:xfrm>
          <a:off x="0" y="0"/>
          <a:ext cx="0" cy="0"/>
          <a:chOff x="0" y="0"/>
          <a:chExt cx="0" cy="0"/>
        </a:xfrm>
      </p:grpSpPr>
      <p:sp>
        <p:nvSpPr>
          <p:cNvPr id="1485" name="Google Shape;1485;p4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486" name="Google Shape;1486;p44"/>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487" name="Google Shape;1487;p44"/>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488" name="Google Shape;1488;p44"/>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489" name="Google Shape;1489;p44"/>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490" name="Google Shape;1490;p44"/>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491" name="Google Shape;1491;p44"/>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492" name="Google Shape;1492;p44"/>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493" name="Google Shape;1493;p44"/>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494" name="Google Shape;1494;p44"/>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495" name="Google Shape;1495;p44"/>
          <p:cNvSpPr/>
          <p:nvPr/>
        </p:nvSpPr>
        <p:spPr>
          <a:xfrm>
            <a:off x="1389627" y="5294634"/>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USER</a:t>
            </a:r>
            <a:endParaRPr sz="2200" b="0" i="1" u="none" strike="noStrike" cap="none">
              <a:solidFill>
                <a:srgbClr val="FFFFFF"/>
              </a:solidFill>
              <a:latin typeface="Open Sans"/>
              <a:ea typeface="Open Sans"/>
              <a:cs typeface="Open Sans"/>
              <a:sym typeface="Open Sans"/>
            </a:endParaRPr>
          </a:p>
        </p:txBody>
      </p:sp>
      <p:sp>
        <p:nvSpPr>
          <p:cNvPr id="1496" name="Google Shape;1496;p44"/>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497" name="Google Shape;1497;p44"/>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498" name="Google Shape;1498;p44"/>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499" name="Google Shape;1499;p44"/>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500" name="Google Shape;1500;p44"/>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501" name="Google Shape;1501;p44"/>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502" name="Google Shape;1502;p44"/>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USER</a:t>
            </a:r>
            <a:r>
              <a:rPr lang="en-US" sz="2200" b="0" i="0" u="none" strike="noStrike" cap="none">
                <a:solidFill>
                  <a:srgbClr val="434343"/>
                </a:solidFill>
                <a:latin typeface="Open Sans"/>
                <a:ea typeface="Open Sans"/>
                <a:cs typeface="Open Sans"/>
                <a:sym typeface="Open Sans"/>
              </a:rPr>
              <a:t> assigns user name and user group while running the image. It also assigns user name and user group for the RUN, CMD, and ENTRYPOINT instructions.</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USER</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457200" marR="88900" lvl="0" indent="-368300" algn="l" rtl="0">
              <a:lnSpc>
                <a:spcPct val="142857"/>
              </a:lnSpc>
              <a:spcBef>
                <a:spcPts val="80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USER &lt;user&gt;[:&lt;group&gt;] or</a:t>
            </a:r>
            <a:endParaRPr sz="2200" b="0" i="1" u="none" strike="noStrike" cap="none">
              <a:solidFill>
                <a:srgbClr val="434343"/>
              </a:solidFill>
              <a:latin typeface="Open Sans"/>
              <a:ea typeface="Open Sans"/>
              <a:cs typeface="Open Sans"/>
              <a:sym typeface="Open Sans"/>
            </a:endParaRPr>
          </a:p>
          <a:p>
            <a:pPr marL="457200" marR="88900" lvl="0" indent="-368300" algn="l" rtl="0">
              <a:lnSpc>
                <a:spcPct val="142857"/>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USER &lt;UID&gt;[:&lt;GID&gt;]</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503" name="Google Shape;1503;p44"/>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08"/>
        <p:cNvGrpSpPr/>
        <p:nvPr/>
      </p:nvGrpSpPr>
      <p:grpSpPr>
        <a:xfrm>
          <a:off x="0" y="0"/>
          <a:ext cx="0" cy="0"/>
          <a:chOff x="0" y="0"/>
          <a:chExt cx="0" cy="0"/>
        </a:xfrm>
      </p:grpSpPr>
      <p:sp>
        <p:nvSpPr>
          <p:cNvPr id="1509" name="Google Shape;1509;p4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510" name="Google Shape;1510;p45"/>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511" name="Google Shape;1511;p45"/>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512" name="Google Shape;1512;p45"/>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513" name="Google Shape;1513;p45"/>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514" name="Google Shape;1514;p45"/>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515" name="Google Shape;1515;p45"/>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516" name="Google Shape;1516;p45"/>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517" name="Google Shape;1517;p45"/>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518" name="Google Shape;1518;p45"/>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519" name="Google Shape;1519;p45"/>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520" name="Google Shape;1520;p45"/>
          <p:cNvSpPr/>
          <p:nvPr/>
        </p:nvSpPr>
        <p:spPr>
          <a:xfrm>
            <a:off x="1389627" y="5779350"/>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VOLUME</a:t>
            </a:r>
            <a:endParaRPr sz="2200" b="0" i="1" u="none" strike="noStrike" cap="none">
              <a:solidFill>
                <a:srgbClr val="FFFFFF"/>
              </a:solidFill>
              <a:latin typeface="Open Sans"/>
              <a:ea typeface="Open Sans"/>
              <a:cs typeface="Open Sans"/>
              <a:sym typeface="Open Sans"/>
            </a:endParaRPr>
          </a:p>
        </p:txBody>
      </p:sp>
      <p:sp>
        <p:nvSpPr>
          <p:cNvPr id="1521" name="Google Shape;1521;p45"/>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522" name="Google Shape;1522;p45"/>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523" name="Google Shape;1523;p45"/>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524" name="Google Shape;1524;p45"/>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525" name="Google Shape;1525;p45"/>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526" name="Google Shape;1526;p45"/>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VOLUME</a:t>
            </a:r>
            <a:r>
              <a:rPr lang="en-US" sz="2200" b="0" i="0" u="none" strike="noStrike" cap="none">
                <a:solidFill>
                  <a:srgbClr val="434343"/>
                </a:solidFill>
                <a:latin typeface="Open Sans"/>
                <a:ea typeface="Open Sans"/>
                <a:cs typeface="Open Sans"/>
                <a:sym typeface="Open Sans"/>
              </a:rPr>
              <a:t> creates a mount point with a specific name.</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VOLUME</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VOLUME [“/data”]</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527" name="Google Shape;1527;p45"/>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sp>
        <p:nvSpPr>
          <p:cNvPr id="1533" name="Google Shape;1533;p4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534" name="Google Shape;1534;p46"/>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535" name="Google Shape;1535;p46"/>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536" name="Google Shape;1536;p46"/>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537" name="Google Shape;1537;p46"/>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538" name="Google Shape;1538;p46"/>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539" name="Google Shape;1539;p46"/>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540" name="Google Shape;1540;p46"/>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541" name="Google Shape;1541;p46"/>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542" name="Google Shape;1542;p46"/>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543" name="Google Shape;1543;p46"/>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544" name="Google Shape;1544;p46"/>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545" name="Google Shape;1545;p46"/>
          <p:cNvSpPr/>
          <p:nvPr/>
        </p:nvSpPr>
        <p:spPr>
          <a:xfrm>
            <a:off x="1389645" y="6264056"/>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WORKDIR</a:t>
            </a:r>
            <a:endParaRPr sz="2200" b="0" i="1" u="none" strike="noStrike" cap="none">
              <a:solidFill>
                <a:srgbClr val="FFFFFF"/>
              </a:solidFill>
              <a:latin typeface="Open Sans"/>
              <a:ea typeface="Open Sans"/>
              <a:cs typeface="Open Sans"/>
              <a:sym typeface="Open Sans"/>
            </a:endParaRPr>
          </a:p>
        </p:txBody>
      </p:sp>
      <p:sp>
        <p:nvSpPr>
          <p:cNvPr id="1546" name="Google Shape;1546;p46"/>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547" name="Google Shape;1547;p46"/>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548" name="Google Shape;1548;p46"/>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549" name="Google Shape;1549;p46"/>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550" name="Google Shape;1550;p46"/>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WORKDIR</a:t>
            </a:r>
            <a:r>
              <a:rPr lang="en-US" sz="2200" b="0" i="0" u="none" strike="noStrike" cap="none">
                <a:solidFill>
                  <a:srgbClr val="434343"/>
                </a:solidFill>
                <a:latin typeface="Open Sans"/>
                <a:ea typeface="Open Sans"/>
                <a:cs typeface="Open Sans"/>
                <a:sym typeface="Open Sans"/>
              </a:rPr>
              <a:t> sets the directory for RUN, CMD, ENTRYPOINT, COPY, and ADD instructions.</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WORKDIR</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WORKDIR /path/to/workdir</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chemeClr val="dk1"/>
              </a:buClr>
              <a:buSzPts val="1100"/>
              <a:buFont typeface="Arial"/>
              <a:buNone/>
            </a:pPr>
            <a:endParaRPr sz="2200" b="0" i="0" u="none" strike="noStrike" cap="none">
              <a:solidFill>
                <a:srgbClr val="434343"/>
              </a:solidFill>
              <a:latin typeface="Open Sans"/>
              <a:ea typeface="Open Sans"/>
              <a:cs typeface="Open Sans"/>
              <a:sym typeface="Open Sans"/>
            </a:endParaRPr>
          </a:p>
        </p:txBody>
      </p:sp>
      <p:sp>
        <p:nvSpPr>
          <p:cNvPr id="1551" name="Google Shape;1551;p46"/>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56"/>
        <p:cNvGrpSpPr/>
        <p:nvPr/>
      </p:nvGrpSpPr>
      <p:grpSpPr>
        <a:xfrm>
          <a:off x="0" y="0"/>
          <a:ext cx="0" cy="0"/>
          <a:chOff x="0" y="0"/>
          <a:chExt cx="0" cy="0"/>
        </a:xfrm>
      </p:grpSpPr>
      <p:sp>
        <p:nvSpPr>
          <p:cNvPr id="1557" name="Google Shape;1557;p4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558" name="Google Shape;1558;p47"/>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559" name="Google Shape;1559;p47"/>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560" name="Google Shape;1560;p47"/>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561" name="Google Shape;1561;p47"/>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562" name="Google Shape;1562;p47"/>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563" name="Google Shape;1563;p47"/>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564" name="Google Shape;1564;p47"/>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565" name="Google Shape;1565;p47"/>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566" name="Google Shape;1566;p47"/>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567" name="Google Shape;1567;p47"/>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568" name="Google Shape;1568;p47"/>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569" name="Google Shape;1569;p47"/>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570" name="Google Shape;1570;p47"/>
          <p:cNvSpPr/>
          <p:nvPr/>
        </p:nvSpPr>
        <p:spPr>
          <a:xfrm>
            <a:off x="1389645" y="6748742"/>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ARG</a:t>
            </a:r>
            <a:endParaRPr sz="2200" b="0" i="1" u="none" strike="noStrike" cap="none">
              <a:solidFill>
                <a:srgbClr val="FFFFFF"/>
              </a:solidFill>
              <a:latin typeface="Open Sans"/>
              <a:ea typeface="Open Sans"/>
              <a:cs typeface="Open Sans"/>
              <a:sym typeface="Open Sans"/>
            </a:endParaRPr>
          </a:p>
        </p:txBody>
      </p:sp>
      <p:sp>
        <p:nvSpPr>
          <p:cNvPr id="1571" name="Google Shape;1571;p47"/>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572" name="Google Shape;1572;p47"/>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573" name="Google Shape;1573;p47"/>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574" name="Google Shape;1574;p47"/>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defines the variables that are passed by the user to the builder at the build-time.</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 &lt;name&gt;[=&lt;default value&gt;]</a:t>
            </a:r>
            <a:endParaRPr sz="2200" b="0" i="0" u="none" strike="noStrike" cap="none">
              <a:solidFill>
                <a:srgbClr val="434343"/>
              </a:solidFill>
              <a:latin typeface="Open Sans"/>
              <a:ea typeface="Open Sans"/>
              <a:cs typeface="Open Sans"/>
              <a:sym typeface="Open Sans"/>
            </a:endParaRPr>
          </a:p>
        </p:txBody>
      </p:sp>
      <p:sp>
        <p:nvSpPr>
          <p:cNvPr id="1575" name="Google Shape;1575;p47"/>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80"/>
        <p:cNvGrpSpPr/>
        <p:nvPr/>
      </p:nvGrpSpPr>
      <p:grpSpPr>
        <a:xfrm>
          <a:off x="0" y="0"/>
          <a:ext cx="0" cy="0"/>
          <a:chOff x="0" y="0"/>
          <a:chExt cx="0" cy="0"/>
        </a:xfrm>
      </p:grpSpPr>
      <p:sp>
        <p:nvSpPr>
          <p:cNvPr id="1581" name="Google Shape;1581;p48"/>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582" name="Google Shape;1582;p48"/>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583" name="Google Shape;1583;p48"/>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584" name="Google Shape;1584;p48"/>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585" name="Google Shape;1585;p48"/>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586" name="Google Shape;1586;p48"/>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587" name="Google Shape;1587;p48"/>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588" name="Google Shape;1588;p48"/>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589" name="Google Shape;1589;p48"/>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590" name="Google Shape;1590;p48"/>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591" name="Google Shape;1591;p48"/>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592" name="Google Shape;1592;p48"/>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593" name="Google Shape;1593;p48"/>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594" name="Google Shape;1594;p48"/>
          <p:cNvSpPr/>
          <p:nvPr/>
        </p:nvSpPr>
        <p:spPr>
          <a:xfrm>
            <a:off x="1389645" y="6748742"/>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ARG</a:t>
            </a:r>
            <a:endParaRPr sz="2200" b="0" i="1" u="none" strike="noStrike" cap="none">
              <a:solidFill>
                <a:srgbClr val="FFFFFF"/>
              </a:solidFill>
              <a:latin typeface="Open Sans"/>
              <a:ea typeface="Open Sans"/>
              <a:cs typeface="Open Sans"/>
              <a:sym typeface="Open Sans"/>
            </a:endParaRPr>
          </a:p>
        </p:txBody>
      </p:sp>
      <p:sp>
        <p:nvSpPr>
          <p:cNvPr id="1595" name="Google Shape;1595;p48"/>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596" name="Google Shape;1596;p48"/>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597" name="Google Shape;1597;p48"/>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598" name="Google Shape;1598;p48"/>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Default values:</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includes default value. </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For example:</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FROM busybox</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 user1=someuser</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 buildno=1</a:t>
            </a:r>
            <a:endParaRPr sz="2200" b="0" i="0" u="none" strike="noStrike" cap="none">
              <a:solidFill>
                <a:srgbClr val="434343"/>
              </a:solidFill>
              <a:latin typeface="Open Sans"/>
              <a:ea typeface="Open Sans"/>
              <a:cs typeface="Open Sans"/>
              <a:sym typeface="Open Sans"/>
            </a:endParaRPr>
          </a:p>
        </p:txBody>
      </p:sp>
      <p:sp>
        <p:nvSpPr>
          <p:cNvPr id="1599" name="Google Shape;1599;p48"/>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sp>
        <p:nvSpPr>
          <p:cNvPr id="1605" name="Google Shape;1605;p4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606" name="Google Shape;1606;p49"/>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607" name="Google Shape;1607;p49"/>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608" name="Google Shape;1608;p49"/>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609" name="Google Shape;1609;p49"/>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610" name="Google Shape;1610;p49"/>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611" name="Google Shape;1611;p49"/>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612" name="Google Shape;1612;p49"/>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613" name="Google Shape;1613;p49"/>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614" name="Google Shape;1614;p49"/>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615" name="Google Shape;1615;p49"/>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616" name="Google Shape;1616;p49"/>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617" name="Google Shape;1617;p49"/>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618" name="Google Shape;1618;p49"/>
          <p:cNvSpPr/>
          <p:nvPr/>
        </p:nvSpPr>
        <p:spPr>
          <a:xfrm>
            <a:off x="1389645" y="6748742"/>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ARG</a:t>
            </a:r>
            <a:endParaRPr sz="2200" b="0" i="1" u="none" strike="noStrike" cap="none">
              <a:solidFill>
                <a:srgbClr val="FFFFFF"/>
              </a:solidFill>
              <a:latin typeface="Open Sans"/>
              <a:ea typeface="Open Sans"/>
              <a:cs typeface="Open Sans"/>
              <a:sym typeface="Open Sans"/>
            </a:endParaRPr>
          </a:p>
        </p:txBody>
      </p:sp>
      <p:sp>
        <p:nvSpPr>
          <p:cNvPr id="1619" name="Google Shape;1619;p49"/>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620" name="Google Shape;1620;p49"/>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621" name="Google Shape;1621;p49"/>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622" name="Google Shape;1622;p49"/>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Scope:</a:t>
            </a:r>
            <a:endParaRPr sz="2200" b="0" i="0" u="none" strike="noStrike" cap="none">
              <a:solidFill>
                <a:srgbClr val="434343"/>
              </a:solidFill>
              <a:latin typeface="Open Sans"/>
              <a:ea typeface="Open Sans"/>
              <a:cs typeface="Open Sans"/>
              <a:sym typeface="Open Sans"/>
            </a:endParaRPr>
          </a:p>
          <a:p>
            <a:pPr marL="0" marR="88900" lvl="0" indent="0" algn="l" rtl="0">
              <a:lnSpc>
                <a:spcPct val="150000"/>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defines the variables. This definition becomes effective from the line on which it is defined in the Dockerfile.</a:t>
            </a:r>
            <a:endParaRPr sz="2200" b="0" i="0" u="none" strike="noStrike" cap="none">
              <a:solidFill>
                <a:srgbClr val="434343"/>
              </a:solidFill>
              <a:latin typeface="Open Sans"/>
              <a:ea typeface="Open Sans"/>
              <a:cs typeface="Open Sans"/>
              <a:sym typeface="Open Sans"/>
            </a:endParaRPr>
          </a:p>
          <a:p>
            <a:pPr marL="0" marR="88900" lvl="0" indent="0" algn="l" rtl="0">
              <a:lnSpc>
                <a:spcPct val="15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For example:</a:t>
            </a:r>
            <a:endParaRPr sz="2200" b="0" i="0" u="none" strike="noStrike" cap="none">
              <a:solidFill>
                <a:srgbClr val="434343"/>
              </a:solidFill>
              <a:latin typeface="Open Sans"/>
              <a:ea typeface="Open Sans"/>
              <a:cs typeface="Open Sans"/>
              <a:sym typeface="Open Sans"/>
            </a:endParaRPr>
          </a:p>
          <a:p>
            <a:pPr marL="0" marR="0" lvl="0" indent="0" algn="l" rtl="0">
              <a:lnSpc>
                <a:spcPct val="150000"/>
              </a:lnSpc>
              <a:spcBef>
                <a:spcPts val="80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FROM busybox</a:t>
            </a:r>
            <a:endParaRPr sz="2200" b="0" i="1" u="none" strike="noStrike" cap="none">
              <a:solidFill>
                <a:srgbClr val="434343"/>
              </a:solidFill>
              <a:latin typeface="Open Sans"/>
              <a:ea typeface="Open Sans"/>
              <a:cs typeface="Open Sans"/>
              <a:sym typeface="Open Sans"/>
            </a:endParaRPr>
          </a:p>
          <a:p>
            <a:pPr marL="0" marR="0" lvl="0" indent="0" algn="l" rtl="0">
              <a:lnSpc>
                <a:spcPct val="15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USER ${user:-some_user}</a:t>
            </a:r>
            <a:endParaRPr sz="2200" b="0" i="1" u="none" strike="noStrike" cap="none">
              <a:solidFill>
                <a:srgbClr val="434343"/>
              </a:solidFill>
              <a:latin typeface="Open Sans"/>
              <a:ea typeface="Open Sans"/>
              <a:cs typeface="Open Sans"/>
              <a:sym typeface="Open Sans"/>
            </a:endParaRPr>
          </a:p>
          <a:p>
            <a:pPr marL="0" marR="0" lvl="0" indent="0" algn="l" rtl="0">
              <a:lnSpc>
                <a:spcPct val="15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ARG user</a:t>
            </a:r>
            <a:endParaRPr sz="2200" b="0" i="1" u="none" strike="noStrike" cap="none">
              <a:solidFill>
                <a:srgbClr val="434343"/>
              </a:solidFill>
              <a:latin typeface="Open Sans"/>
              <a:ea typeface="Open Sans"/>
              <a:cs typeface="Open Sans"/>
              <a:sym typeface="Open Sans"/>
            </a:endParaRPr>
          </a:p>
          <a:p>
            <a:pPr marL="0" marR="0" lvl="0" indent="0" algn="l" rtl="0">
              <a:lnSpc>
                <a:spcPct val="15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USER $user</a:t>
            </a:r>
            <a:endParaRPr sz="2200" b="0" i="0" u="none" strike="noStrike" cap="none">
              <a:solidFill>
                <a:srgbClr val="434343"/>
              </a:solidFill>
              <a:latin typeface="Open Sans"/>
              <a:ea typeface="Open Sans"/>
              <a:cs typeface="Open Sans"/>
              <a:sym typeface="Open Sans"/>
            </a:endParaRPr>
          </a:p>
        </p:txBody>
      </p:sp>
      <p:sp>
        <p:nvSpPr>
          <p:cNvPr id="1623" name="Google Shape;1623;p49"/>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6"/>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Object Types</a:t>
            </a:r>
            <a:endParaRPr/>
          </a:p>
        </p:txBody>
      </p:sp>
      <p:pic>
        <p:nvPicPr>
          <p:cNvPr id="593" name="Google Shape;593;p6"/>
          <p:cNvPicPr preferRelativeResize="0"/>
          <p:nvPr/>
        </p:nvPicPr>
        <p:blipFill rotWithShape="1">
          <a:blip r:embed="rId3">
            <a:alphaModFix/>
          </a:blip>
          <a:srcRect/>
          <a:stretch/>
        </p:blipFill>
        <p:spPr>
          <a:xfrm>
            <a:off x="6084625" y="698850"/>
            <a:ext cx="4040650" cy="397775"/>
          </a:xfrm>
          <a:prstGeom prst="rect">
            <a:avLst/>
          </a:prstGeom>
          <a:noFill/>
          <a:ln>
            <a:noFill/>
          </a:ln>
        </p:spPr>
      </p:pic>
      <p:grpSp>
        <p:nvGrpSpPr>
          <p:cNvPr id="594" name="Google Shape;594;p6"/>
          <p:cNvGrpSpPr/>
          <p:nvPr/>
        </p:nvGrpSpPr>
        <p:grpSpPr>
          <a:xfrm>
            <a:off x="4232445" y="2243860"/>
            <a:ext cx="4162081" cy="4656280"/>
            <a:chOff x="3526325" y="2243860"/>
            <a:chExt cx="4162081" cy="4656280"/>
          </a:xfrm>
        </p:grpSpPr>
        <p:sp>
          <p:nvSpPr>
            <p:cNvPr id="595" name="Google Shape;595;p6"/>
            <p:cNvSpPr/>
            <p:nvPr/>
          </p:nvSpPr>
          <p:spPr>
            <a:xfrm rot="-3068676">
              <a:off x="5286792" y="3245402"/>
              <a:ext cx="1290175" cy="108604"/>
            </a:xfrm>
            <a:prstGeom prst="rect">
              <a:avLst/>
            </a:prstGeom>
            <a:solidFill>
              <a:srgbClr val="3A405A"/>
            </a:solidFill>
            <a:ln w="25400" cap="flat" cmpd="sng">
              <a:solidFill>
                <a:srgbClr val="3A405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6" name="Google Shape;596;p6"/>
            <p:cNvSpPr/>
            <p:nvPr/>
          </p:nvSpPr>
          <p:spPr>
            <a:xfrm rot="10800000">
              <a:off x="5829215" y="4514064"/>
              <a:ext cx="1290000" cy="108600"/>
            </a:xfrm>
            <a:prstGeom prst="rect">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7" name="Google Shape;597;p6"/>
            <p:cNvSpPr/>
            <p:nvPr/>
          </p:nvSpPr>
          <p:spPr>
            <a:xfrm rot="-8095478">
              <a:off x="5233205" y="5758636"/>
              <a:ext cx="1290188" cy="108612"/>
            </a:xfrm>
            <a:prstGeom prst="rect">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598" name="Google Shape;598;p6"/>
            <p:cNvGrpSpPr/>
            <p:nvPr/>
          </p:nvGrpSpPr>
          <p:grpSpPr>
            <a:xfrm>
              <a:off x="3526325" y="3421442"/>
              <a:ext cx="2551581" cy="2294097"/>
              <a:chOff x="3201188" y="2677705"/>
              <a:chExt cx="1426500" cy="1426500"/>
            </a:xfrm>
          </p:grpSpPr>
          <p:sp>
            <p:nvSpPr>
              <p:cNvPr id="599" name="Google Shape;599;p6"/>
              <p:cNvSpPr/>
              <p:nvPr/>
            </p:nvSpPr>
            <p:spPr>
              <a:xfrm>
                <a:off x="3201188" y="2677705"/>
                <a:ext cx="1426500" cy="14265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600" name="Google Shape;600;p6"/>
              <p:cNvSpPr/>
              <p:nvPr/>
            </p:nvSpPr>
            <p:spPr>
              <a:xfrm>
                <a:off x="3344000" y="2820676"/>
                <a:ext cx="1140900" cy="1140600"/>
              </a:xfrm>
              <a:prstGeom prst="ellipse">
                <a:avLst/>
              </a:prstGeom>
              <a:solidFill>
                <a:srgbClr val="FAFA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Objects</a:t>
                </a:r>
                <a:endParaRPr sz="2200" b="0" i="0" u="none" strike="noStrike" cap="none">
                  <a:solidFill>
                    <a:srgbClr val="3F3F3F"/>
                  </a:solidFill>
                  <a:latin typeface="Open Sans"/>
                  <a:ea typeface="Open Sans"/>
                  <a:cs typeface="Open Sans"/>
                  <a:sym typeface="Open Sans"/>
                </a:endParaRPr>
              </a:p>
            </p:txBody>
          </p:sp>
        </p:grpSp>
        <p:sp>
          <p:nvSpPr>
            <p:cNvPr id="601" name="Google Shape;601;p6"/>
            <p:cNvSpPr/>
            <p:nvPr/>
          </p:nvSpPr>
          <p:spPr>
            <a:xfrm>
              <a:off x="6053934" y="2243860"/>
              <a:ext cx="840434" cy="825903"/>
            </a:xfrm>
            <a:custGeom>
              <a:avLst/>
              <a:gdLst/>
              <a:ahLst/>
              <a:cxnLst/>
              <a:rect l="l" t="t" r="r" b="b"/>
              <a:pathLst>
                <a:path w="1040" h="1031" extrusionOk="0">
                  <a:moveTo>
                    <a:pt x="0" y="517"/>
                  </a:moveTo>
                  <a:lnTo>
                    <a:pt x="0" y="517"/>
                  </a:lnTo>
                  <a:cubicBezTo>
                    <a:pt x="0" y="230"/>
                    <a:pt x="232" y="0"/>
                    <a:pt x="519" y="0"/>
                  </a:cubicBezTo>
                  <a:cubicBezTo>
                    <a:pt x="807" y="0"/>
                    <a:pt x="1039" y="230"/>
                    <a:pt x="1039" y="517"/>
                  </a:cubicBezTo>
                  <a:cubicBezTo>
                    <a:pt x="1039" y="801"/>
                    <a:pt x="807" y="1030"/>
                    <a:pt x="519" y="1030"/>
                  </a:cubicBezTo>
                  <a:cubicBezTo>
                    <a:pt x="232" y="1030"/>
                    <a:pt x="0" y="801"/>
                    <a:pt x="0" y="517"/>
                  </a:cubicBezTo>
                </a:path>
              </a:pathLst>
            </a:custGeom>
            <a:solidFill>
              <a:srgbClr val="05668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602" name="Google Shape;602;p6"/>
            <p:cNvSpPr/>
            <p:nvPr/>
          </p:nvSpPr>
          <p:spPr>
            <a:xfrm>
              <a:off x="6077756" y="6066991"/>
              <a:ext cx="847680" cy="833149"/>
            </a:xfrm>
            <a:custGeom>
              <a:avLst/>
              <a:gdLst/>
              <a:ahLst/>
              <a:cxnLst/>
              <a:rect l="l" t="t" r="r" b="b"/>
              <a:pathLst>
                <a:path w="1048" h="1040" extrusionOk="0">
                  <a:moveTo>
                    <a:pt x="0" y="519"/>
                  </a:moveTo>
                  <a:lnTo>
                    <a:pt x="0" y="519"/>
                  </a:lnTo>
                  <a:cubicBezTo>
                    <a:pt x="0" y="232"/>
                    <a:pt x="235" y="0"/>
                    <a:pt x="522" y="0"/>
                  </a:cubicBezTo>
                  <a:cubicBezTo>
                    <a:pt x="812" y="0"/>
                    <a:pt x="1047" y="232"/>
                    <a:pt x="1047" y="519"/>
                  </a:cubicBezTo>
                  <a:cubicBezTo>
                    <a:pt x="1047" y="807"/>
                    <a:pt x="812" y="1039"/>
                    <a:pt x="522" y="1039"/>
                  </a:cubicBezTo>
                  <a:cubicBezTo>
                    <a:pt x="235" y="1039"/>
                    <a:pt x="0" y="807"/>
                    <a:pt x="0" y="519"/>
                  </a:cubicBezTo>
                </a:path>
              </a:pathLst>
            </a:custGeom>
            <a:solidFill>
              <a:srgbClr val="0FCFE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603" name="Google Shape;603;p6"/>
            <p:cNvSpPr/>
            <p:nvPr/>
          </p:nvSpPr>
          <p:spPr>
            <a:xfrm>
              <a:off x="6847973" y="4155425"/>
              <a:ext cx="840434" cy="825903"/>
            </a:xfrm>
            <a:custGeom>
              <a:avLst/>
              <a:gdLst/>
              <a:ahLst/>
              <a:cxnLst/>
              <a:rect l="l" t="t" r="r" b="b"/>
              <a:pathLst>
                <a:path w="1040" h="1031" extrusionOk="0">
                  <a:moveTo>
                    <a:pt x="0" y="517"/>
                  </a:moveTo>
                  <a:lnTo>
                    <a:pt x="0" y="517"/>
                  </a:lnTo>
                  <a:cubicBezTo>
                    <a:pt x="0" y="230"/>
                    <a:pt x="232" y="0"/>
                    <a:pt x="519" y="0"/>
                  </a:cubicBezTo>
                  <a:cubicBezTo>
                    <a:pt x="807" y="0"/>
                    <a:pt x="1039" y="230"/>
                    <a:pt x="1039" y="517"/>
                  </a:cubicBezTo>
                  <a:cubicBezTo>
                    <a:pt x="1039" y="801"/>
                    <a:pt x="807" y="1030"/>
                    <a:pt x="519" y="1030"/>
                  </a:cubicBezTo>
                  <a:cubicBezTo>
                    <a:pt x="232" y="1030"/>
                    <a:pt x="0" y="801"/>
                    <a:pt x="0" y="517"/>
                  </a:cubicBezTo>
                </a:path>
              </a:pathLst>
            </a:custGeom>
            <a:solidFill>
              <a:srgbClr val="E4B36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grpSp>
      <p:sp>
        <p:nvSpPr>
          <p:cNvPr id="604" name="Google Shape;604;p6"/>
          <p:cNvSpPr txBox="1"/>
          <p:nvPr/>
        </p:nvSpPr>
        <p:spPr>
          <a:xfrm>
            <a:off x="7740275" y="2243850"/>
            <a:ext cx="1551900" cy="546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Image</a:t>
            </a:r>
            <a:endParaRPr sz="2200" b="0" i="0" u="none" strike="noStrike" cap="none">
              <a:solidFill>
                <a:srgbClr val="3F3F3F"/>
              </a:solidFill>
              <a:latin typeface="Open Sans"/>
              <a:ea typeface="Open Sans"/>
              <a:cs typeface="Open Sans"/>
              <a:sym typeface="Open Sans"/>
            </a:endParaRPr>
          </a:p>
        </p:txBody>
      </p:sp>
      <p:sp>
        <p:nvSpPr>
          <p:cNvPr id="605" name="Google Shape;605;p6"/>
          <p:cNvSpPr txBox="1"/>
          <p:nvPr/>
        </p:nvSpPr>
        <p:spPr>
          <a:xfrm>
            <a:off x="8502725" y="4298700"/>
            <a:ext cx="2175300" cy="546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Container</a:t>
            </a:r>
            <a:endParaRPr sz="2200" b="0" i="0" u="none" strike="noStrike" cap="none">
              <a:solidFill>
                <a:srgbClr val="3F3F3F"/>
              </a:solidFill>
              <a:latin typeface="Open Sans"/>
              <a:ea typeface="Open Sans"/>
              <a:cs typeface="Open Sans"/>
              <a:sym typeface="Open Sans"/>
            </a:endParaRPr>
          </a:p>
        </p:txBody>
      </p:sp>
      <p:sp>
        <p:nvSpPr>
          <p:cNvPr id="606" name="Google Shape;606;p6"/>
          <p:cNvSpPr txBox="1"/>
          <p:nvPr/>
        </p:nvSpPr>
        <p:spPr>
          <a:xfrm>
            <a:off x="7764275" y="6353550"/>
            <a:ext cx="1680300" cy="546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Service</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628"/>
        <p:cNvGrpSpPr/>
        <p:nvPr/>
      </p:nvGrpSpPr>
      <p:grpSpPr>
        <a:xfrm>
          <a:off x="0" y="0"/>
          <a:ext cx="0" cy="0"/>
          <a:chOff x="0" y="0"/>
          <a:chExt cx="0" cy="0"/>
        </a:xfrm>
      </p:grpSpPr>
      <p:sp>
        <p:nvSpPr>
          <p:cNvPr id="1629" name="Google Shape;1629;p5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630" name="Google Shape;1630;p50"/>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631" name="Google Shape;1631;p50"/>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632" name="Google Shape;1632;p50"/>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633" name="Google Shape;1633;p50"/>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634" name="Google Shape;1634;p50"/>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635" name="Google Shape;1635;p50"/>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636" name="Google Shape;1636;p50"/>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637" name="Google Shape;1637;p50"/>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638" name="Google Shape;1638;p50"/>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639" name="Google Shape;1639;p50"/>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640" name="Google Shape;1640;p50"/>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641" name="Google Shape;1641;p50"/>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642" name="Google Shape;1642;p50"/>
          <p:cNvSpPr/>
          <p:nvPr/>
        </p:nvSpPr>
        <p:spPr>
          <a:xfrm>
            <a:off x="1389645" y="6748742"/>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ARG</a:t>
            </a:r>
            <a:endParaRPr sz="2200" b="0" i="1" u="none" strike="noStrike" cap="none">
              <a:solidFill>
                <a:srgbClr val="FFFFFF"/>
              </a:solidFill>
              <a:latin typeface="Open Sans"/>
              <a:ea typeface="Open Sans"/>
              <a:cs typeface="Open Sans"/>
              <a:sym typeface="Open Sans"/>
            </a:endParaRPr>
          </a:p>
        </p:txBody>
      </p:sp>
      <p:sp>
        <p:nvSpPr>
          <p:cNvPr id="1643" name="Google Shape;1643;p50"/>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644" name="Google Shape;1644;p50"/>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645" name="Google Shape;1645;p50"/>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646" name="Google Shape;1646;p50"/>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Variables:</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specifies variables available to the </a:t>
            </a:r>
            <a:r>
              <a:rPr lang="en-US" sz="2200" b="0" i="1" u="none" strike="noStrike" cap="none">
                <a:solidFill>
                  <a:srgbClr val="434343"/>
                </a:solidFill>
                <a:latin typeface="Open Sans"/>
                <a:ea typeface="Open Sans"/>
                <a:cs typeface="Open Sans"/>
                <a:sym typeface="Open Sans"/>
              </a:rPr>
              <a:t>RUN</a:t>
            </a:r>
            <a:r>
              <a:rPr lang="en-US" sz="2200" b="0" i="0" u="none" strike="noStrike" cap="none">
                <a:solidFill>
                  <a:srgbClr val="434343"/>
                </a:solidFill>
                <a:latin typeface="Open Sans"/>
                <a:ea typeface="Open Sans"/>
                <a:cs typeface="Open Sans"/>
                <a:sym typeface="Open Sans"/>
              </a:rPr>
              <a:t> instruction.</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80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FROM ubuntu</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 CONT_IMG_VER</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RUN echo $CONT_IMG_VER</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647" name="Google Shape;1647;p50"/>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652"/>
        <p:cNvGrpSpPr/>
        <p:nvPr/>
      </p:nvGrpSpPr>
      <p:grpSpPr>
        <a:xfrm>
          <a:off x="0" y="0"/>
          <a:ext cx="0" cy="0"/>
          <a:chOff x="0" y="0"/>
          <a:chExt cx="0" cy="0"/>
        </a:xfrm>
      </p:grpSpPr>
      <p:sp>
        <p:nvSpPr>
          <p:cNvPr id="1653" name="Google Shape;1653;p5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654" name="Google Shape;1654;p51"/>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655" name="Google Shape;1655;p51"/>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656" name="Google Shape;1656;p51"/>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657" name="Google Shape;1657;p51"/>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658" name="Google Shape;1658;p51"/>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659" name="Google Shape;1659;p51"/>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660" name="Google Shape;1660;p51"/>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661" name="Google Shape;1661;p51"/>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662" name="Google Shape;1662;p51"/>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663" name="Google Shape;1663;p51"/>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664" name="Google Shape;1664;p51"/>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665" name="Google Shape;1665;p51"/>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666" name="Google Shape;1666;p51"/>
          <p:cNvSpPr/>
          <p:nvPr/>
        </p:nvSpPr>
        <p:spPr>
          <a:xfrm>
            <a:off x="1389645" y="6748742"/>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ARG</a:t>
            </a:r>
            <a:endParaRPr sz="2200" b="0" i="1" u="none" strike="noStrike" cap="none">
              <a:solidFill>
                <a:srgbClr val="FFFFFF"/>
              </a:solidFill>
              <a:latin typeface="Open Sans"/>
              <a:ea typeface="Open Sans"/>
              <a:cs typeface="Open Sans"/>
              <a:sym typeface="Open Sans"/>
            </a:endParaRPr>
          </a:p>
        </p:txBody>
      </p:sp>
      <p:sp>
        <p:nvSpPr>
          <p:cNvPr id="1667" name="Google Shape;1667;p51"/>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668" name="Google Shape;1668;p51"/>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669" name="Google Shape;1669;p51"/>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670" name="Google Shape;1670;p51"/>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Predefined </a:t>
            </a: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variables:</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There are variables that can be used without writing an </a:t>
            </a: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instruction in the Dockerfile.</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Variable list: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80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HTTP_PROXY</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http_proxy</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HTTPS_PROXY</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https_proxy</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FTP_PROXY</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ftp_proxy</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NO_PROXY</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no_proxy</a:t>
            </a:r>
            <a:endParaRPr sz="2200" b="0" i="0" u="none" strike="noStrike" cap="none">
              <a:solidFill>
                <a:srgbClr val="434343"/>
              </a:solidFill>
              <a:latin typeface="Open Sans"/>
              <a:ea typeface="Open Sans"/>
              <a:cs typeface="Open Sans"/>
              <a:sym typeface="Open Sans"/>
            </a:endParaRPr>
          </a:p>
        </p:txBody>
      </p:sp>
      <p:sp>
        <p:nvSpPr>
          <p:cNvPr id="1671" name="Google Shape;1671;p51"/>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676"/>
        <p:cNvGrpSpPr/>
        <p:nvPr/>
      </p:nvGrpSpPr>
      <p:grpSpPr>
        <a:xfrm>
          <a:off x="0" y="0"/>
          <a:ext cx="0" cy="0"/>
          <a:chOff x="0" y="0"/>
          <a:chExt cx="0" cy="0"/>
        </a:xfrm>
      </p:grpSpPr>
      <p:sp>
        <p:nvSpPr>
          <p:cNvPr id="1677" name="Google Shape;1677;p52"/>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15000"/>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Automatic platform </a:t>
            </a: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s variables:</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80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TARGETPLATFORM</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TARGETOS </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TARGETARCH</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TARGETVARIANT</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BUILDPLATFORM</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BUILDOS</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BUILDARCH</a:t>
            </a:r>
            <a:endParaRPr sz="2200" b="0" i="1"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1" u="none" strike="noStrike" cap="none">
                <a:solidFill>
                  <a:srgbClr val="434343"/>
                </a:solidFill>
                <a:latin typeface="Open Sans"/>
                <a:ea typeface="Open Sans"/>
                <a:cs typeface="Open Sans"/>
                <a:sym typeface="Open Sans"/>
              </a:rPr>
              <a:t>BUILDVARIANT</a:t>
            </a:r>
            <a:endParaRPr sz="2200" b="0" i="1" u="none" strike="noStrike" cap="none">
              <a:solidFill>
                <a:srgbClr val="434343"/>
              </a:solidFill>
              <a:latin typeface="Open Sans"/>
              <a:ea typeface="Open Sans"/>
              <a:cs typeface="Open Sans"/>
              <a:sym typeface="Open Sans"/>
            </a:endParaRPr>
          </a:p>
        </p:txBody>
      </p:sp>
      <p:sp>
        <p:nvSpPr>
          <p:cNvPr id="1678" name="Google Shape;1678;p5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679" name="Google Shape;1679;p52"/>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680" name="Google Shape;1680;p52"/>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681" name="Google Shape;1681;p52"/>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682" name="Google Shape;1682;p52"/>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683" name="Google Shape;1683;p52"/>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684" name="Google Shape;1684;p52"/>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685" name="Google Shape;1685;p52"/>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686" name="Google Shape;1686;p52"/>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687" name="Google Shape;1687;p52"/>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688" name="Google Shape;1688;p52"/>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689" name="Google Shape;1689;p52"/>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690" name="Google Shape;1690;p52"/>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691" name="Google Shape;1691;p52"/>
          <p:cNvSpPr/>
          <p:nvPr/>
        </p:nvSpPr>
        <p:spPr>
          <a:xfrm>
            <a:off x="1389645" y="6748742"/>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ARG</a:t>
            </a:r>
            <a:endParaRPr sz="2200" b="0" i="1" u="none" strike="noStrike" cap="none">
              <a:solidFill>
                <a:srgbClr val="FFFFFF"/>
              </a:solidFill>
              <a:latin typeface="Open Sans"/>
              <a:ea typeface="Open Sans"/>
              <a:cs typeface="Open Sans"/>
              <a:sym typeface="Open Sans"/>
            </a:endParaRPr>
          </a:p>
        </p:txBody>
      </p:sp>
      <p:sp>
        <p:nvSpPr>
          <p:cNvPr id="1692" name="Google Shape;1692;p52"/>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693" name="Google Shape;1693;p52"/>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694" name="Google Shape;1694;p52"/>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695" name="Google Shape;1695;p52"/>
          <p:cNvSpPr/>
          <p:nvPr/>
        </p:nvSpPr>
        <p:spPr>
          <a:xfrm>
            <a:off x="4536275" y="7000850"/>
            <a:ext cx="9950400" cy="916200"/>
          </a:xfrm>
          <a:prstGeom prst="roundRect">
            <a:avLst>
              <a:gd name="adj" fmla="val 16667"/>
            </a:avLst>
          </a:prstGeom>
          <a:solidFill>
            <a:srgbClr val="DDEAF6"/>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1"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Note: Automatic platform </a:t>
            </a: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s are available while using Buildkit backend.</a:t>
            </a:r>
            <a:endParaRPr sz="2200" b="0" i="0" u="none" strike="noStrike" cap="none">
              <a:solidFill>
                <a:srgbClr val="434343"/>
              </a:solidFill>
              <a:latin typeface="Open Sans"/>
              <a:ea typeface="Open Sans"/>
              <a:cs typeface="Open Sans"/>
              <a:sym typeface="Open Sans"/>
            </a:endParaRPr>
          </a:p>
        </p:txBody>
      </p:sp>
      <p:sp>
        <p:nvSpPr>
          <p:cNvPr id="1696" name="Google Shape;1696;p52"/>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53"/>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20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Impact on build caching:</a:t>
            </a:r>
            <a:endParaRPr sz="2200" b="0" i="0" u="none" strike="noStrike" cap="none">
              <a:solidFill>
                <a:srgbClr val="434343"/>
              </a:solidFill>
              <a:latin typeface="Open Sans"/>
              <a:ea typeface="Open Sans"/>
              <a:cs typeface="Open Sans"/>
              <a:sym typeface="Open Sans"/>
            </a:endParaRPr>
          </a:p>
          <a:p>
            <a:pPr marL="0" marR="0" lvl="0" indent="0" algn="l" rtl="0">
              <a:lnSpc>
                <a:spcPct val="200000"/>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variables do not sustain permanently in the build image. A “cache miss” occurs when a Dockerfile defines an </a:t>
            </a:r>
            <a:r>
              <a:rPr lang="en-US" sz="2200" b="0" i="1" u="none" strike="noStrike" cap="none">
                <a:solidFill>
                  <a:srgbClr val="434343"/>
                </a:solidFill>
                <a:latin typeface="Open Sans"/>
                <a:ea typeface="Open Sans"/>
                <a:cs typeface="Open Sans"/>
                <a:sym typeface="Open Sans"/>
              </a:rPr>
              <a:t>ARG</a:t>
            </a:r>
            <a:r>
              <a:rPr lang="en-US" sz="2200" b="0" i="0" u="none" strike="noStrike" cap="none">
                <a:solidFill>
                  <a:srgbClr val="434343"/>
                </a:solidFill>
                <a:latin typeface="Open Sans"/>
                <a:ea typeface="Open Sans"/>
                <a:cs typeface="Open Sans"/>
                <a:sym typeface="Open Sans"/>
              </a:rPr>
              <a:t> variable with a different value from the previous build.</a:t>
            </a:r>
            <a:endParaRPr sz="2200" b="0" i="0" u="none" strike="noStrike" cap="none">
              <a:solidFill>
                <a:srgbClr val="434343"/>
              </a:solidFill>
              <a:latin typeface="Open Sans"/>
              <a:ea typeface="Open Sans"/>
              <a:cs typeface="Open Sans"/>
              <a:sym typeface="Open Sans"/>
            </a:endParaRPr>
          </a:p>
        </p:txBody>
      </p:sp>
      <p:sp>
        <p:nvSpPr>
          <p:cNvPr id="1703" name="Google Shape;1703;p5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704" name="Google Shape;1704;p53"/>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705" name="Google Shape;1705;p53"/>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706" name="Google Shape;1706;p53"/>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707" name="Google Shape;1707;p53"/>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708" name="Google Shape;1708;p53"/>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709" name="Google Shape;1709;p53"/>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710" name="Google Shape;1710;p53"/>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711" name="Google Shape;1711;p53"/>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712" name="Google Shape;1712;p53"/>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713" name="Google Shape;1713;p53"/>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714" name="Google Shape;1714;p53"/>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715" name="Google Shape;1715;p53"/>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716" name="Google Shape;1716;p53"/>
          <p:cNvSpPr/>
          <p:nvPr/>
        </p:nvSpPr>
        <p:spPr>
          <a:xfrm>
            <a:off x="1389645" y="6748742"/>
            <a:ext cx="25176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ARG</a:t>
            </a:r>
            <a:endParaRPr sz="2200" b="0" i="1" u="none" strike="noStrike" cap="none">
              <a:solidFill>
                <a:srgbClr val="FFFFFF"/>
              </a:solidFill>
              <a:latin typeface="Open Sans"/>
              <a:ea typeface="Open Sans"/>
              <a:cs typeface="Open Sans"/>
              <a:sym typeface="Open Sans"/>
            </a:endParaRPr>
          </a:p>
        </p:txBody>
      </p:sp>
      <p:sp>
        <p:nvSpPr>
          <p:cNvPr id="1717" name="Google Shape;1717;p53"/>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718" name="Google Shape;1718;p53"/>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719" name="Google Shape;1719;p53"/>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720" name="Google Shape;1720;p53"/>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725"/>
        <p:cNvGrpSpPr/>
        <p:nvPr/>
      </p:nvGrpSpPr>
      <p:grpSpPr>
        <a:xfrm>
          <a:off x="0" y="0"/>
          <a:ext cx="0" cy="0"/>
          <a:chOff x="0" y="0"/>
          <a:chExt cx="0" cy="0"/>
        </a:xfrm>
      </p:grpSpPr>
      <p:sp>
        <p:nvSpPr>
          <p:cNvPr id="1726" name="Google Shape;1726;p5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727" name="Google Shape;1727;p54"/>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728" name="Google Shape;1728;p54"/>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729" name="Google Shape;1729;p54"/>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730" name="Google Shape;1730;p54"/>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731" name="Google Shape;1731;p54"/>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732" name="Google Shape;1732;p54"/>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733" name="Google Shape;1733;p54"/>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734" name="Google Shape;1734;p54"/>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735" name="Google Shape;1735;p54"/>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736" name="Google Shape;1736;p54"/>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737" name="Google Shape;1737;p54"/>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738" name="Google Shape;1738;p54"/>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739" name="Google Shape;1739;p54"/>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740" name="Google Shape;1740;p54"/>
          <p:cNvSpPr/>
          <p:nvPr/>
        </p:nvSpPr>
        <p:spPr>
          <a:xfrm>
            <a:off x="1389749" y="7233417"/>
            <a:ext cx="25173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ONBUILD</a:t>
            </a:r>
            <a:endParaRPr sz="2200" b="0" i="1" u="none" strike="noStrike" cap="none">
              <a:solidFill>
                <a:srgbClr val="FFFFFF"/>
              </a:solidFill>
              <a:latin typeface="Open Sans"/>
              <a:ea typeface="Open Sans"/>
              <a:cs typeface="Open Sans"/>
              <a:sym typeface="Open Sans"/>
            </a:endParaRPr>
          </a:p>
        </p:txBody>
      </p:sp>
      <p:sp>
        <p:nvSpPr>
          <p:cNvPr id="1741" name="Google Shape;1741;p54"/>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742" name="Google Shape;1742;p54"/>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743" name="Google Shape;1743;p54"/>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ONBUILD</a:t>
            </a:r>
            <a:r>
              <a:rPr lang="en-US" sz="2200" b="0" i="0" u="none" strike="noStrike" cap="none">
                <a:solidFill>
                  <a:srgbClr val="434343"/>
                </a:solidFill>
                <a:latin typeface="Open Sans"/>
                <a:ea typeface="Open Sans"/>
                <a:cs typeface="Open Sans"/>
                <a:sym typeface="Open Sans"/>
              </a:rPr>
              <a:t> adds a </a:t>
            </a:r>
            <a:r>
              <a:rPr lang="en-US" sz="2200" b="0" i="1" u="none" strike="noStrike" cap="none">
                <a:solidFill>
                  <a:srgbClr val="434343"/>
                </a:solidFill>
                <a:latin typeface="Open Sans"/>
                <a:ea typeface="Open Sans"/>
                <a:cs typeface="Open Sans"/>
                <a:sym typeface="Open Sans"/>
              </a:rPr>
              <a:t>trigger </a:t>
            </a:r>
            <a:r>
              <a:rPr lang="en-US" sz="2200" b="0" i="0" u="none" strike="noStrike" cap="none">
                <a:solidFill>
                  <a:srgbClr val="434343"/>
                </a:solidFill>
                <a:latin typeface="Open Sans"/>
                <a:ea typeface="Open Sans"/>
                <a:cs typeface="Open Sans"/>
                <a:sym typeface="Open Sans"/>
              </a:rPr>
              <a:t>instruction to an image when the image is used as the base for another build.</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The </a:t>
            </a:r>
            <a:r>
              <a:rPr lang="en-US" sz="2200" b="0" i="1" u="none" strike="noStrike" cap="none">
                <a:solidFill>
                  <a:srgbClr val="434343"/>
                </a:solidFill>
                <a:latin typeface="Open Sans"/>
                <a:ea typeface="Open Sans"/>
                <a:cs typeface="Open Sans"/>
                <a:sym typeface="Open Sans"/>
              </a:rPr>
              <a:t>ADD</a:t>
            </a:r>
            <a:r>
              <a:rPr lang="en-US" sz="2200" b="0" i="0" u="none" strike="noStrike" cap="none">
                <a:solidFill>
                  <a:srgbClr val="434343"/>
                </a:solidFill>
                <a:latin typeface="Open Sans"/>
                <a:ea typeface="Open Sans"/>
                <a:cs typeface="Open Sans"/>
                <a:sym typeface="Open Sans"/>
              </a:rPr>
              <a:t> and </a:t>
            </a:r>
            <a:r>
              <a:rPr lang="en-US" sz="2200" b="0" i="1" u="none" strike="noStrike" cap="none">
                <a:solidFill>
                  <a:srgbClr val="434343"/>
                </a:solidFill>
                <a:latin typeface="Open Sans"/>
                <a:ea typeface="Open Sans"/>
                <a:cs typeface="Open Sans"/>
                <a:sym typeface="Open Sans"/>
              </a:rPr>
              <a:t>RUN</a:t>
            </a:r>
            <a:r>
              <a:rPr lang="en-US" sz="2200" b="0" i="0" u="none" strike="noStrike" cap="none">
                <a:solidFill>
                  <a:srgbClr val="434343"/>
                </a:solidFill>
                <a:latin typeface="Open Sans"/>
                <a:ea typeface="Open Sans"/>
                <a:cs typeface="Open Sans"/>
                <a:sym typeface="Open Sans"/>
              </a:rPr>
              <a:t> instructions cannot be used when the image is a reusable application builder, because there is no access to the application source code.</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The solution to counter this is to use </a:t>
            </a:r>
            <a:r>
              <a:rPr lang="en-US" sz="2200" b="0" i="1" u="none" strike="noStrike" cap="none">
                <a:solidFill>
                  <a:srgbClr val="434343"/>
                </a:solidFill>
                <a:latin typeface="Open Sans"/>
                <a:ea typeface="Open Sans"/>
                <a:cs typeface="Open Sans"/>
                <a:sym typeface="Open Sans"/>
              </a:rPr>
              <a:t>ONBUILD</a:t>
            </a:r>
            <a:r>
              <a:rPr lang="en-US" sz="2200" b="0" i="0" u="none" strike="noStrike" cap="none">
                <a:solidFill>
                  <a:srgbClr val="434343"/>
                </a:solidFill>
                <a:latin typeface="Open Sans"/>
                <a:ea typeface="Open Sans"/>
                <a:cs typeface="Open Sans"/>
                <a:sym typeface="Open Sans"/>
              </a:rPr>
              <a:t> instructions in advance that can be run during the next build stage.</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ONBUILD</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80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ONBUILD ADD . /app/src</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ONBUILD RUN /usr/local/bin/python-build --dir /app/src</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a:t>
            </a:r>
            <a:endParaRPr sz="2200" b="0" i="1" u="none" strike="noStrike" cap="none">
              <a:solidFill>
                <a:srgbClr val="434343"/>
              </a:solidFill>
              <a:latin typeface="Open Sans"/>
              <a:ea typeface="Open Sans"/>
              <a:cs typeface="Open Sans"/>
              <a:sym typeface="Open Sans"/>
            </a:endParaRPr>
          </a:p>
        </p:txBody>
      </p:sp>
      <p:sp>
        <p:nvSpPr>
          <p:cNvPr id="1744" name="Google Shape;1744;p54"/>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749"/>
        <p:cNvGrpSpPr/>
        <p:nvPr/>
      </p:nvGrpSpPr>
      <p:grpSpPr>
        <a:xfrm>
          <a:off x="0" y="0"/>
          <a:ext cx="0" cy="0"/>
          <a:chOff x="0" y="0"/>
          <a:chExt cx="0" cy="0"/>
        </a:xfrm>
      </p:grpSpPr>
      <p:sp>
        <p:nvSpPr>
          <p:cNvPr id="1750" name="Google Shape;1750;p5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751" name="Google Shape;1751;p55"/>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752" name="Google Shape;1752;p55"/>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753" name="Google Shape;1753;p55"/>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754" name="Google Shape;1754;p55"/>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755" name="Google Shape;1755;p55"/>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756" name="Google Shape;1756;p55"/>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757" name="Google Shape;1757;p55"/>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758" name="Google Shape;1758;p55"/>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759" name="Google Shape;1759;p55"/>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760" name="Google Shape;1760;p55"/>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761" name="Google Shape;1761;p55"/>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762" name="Google Shape;1762;p55"/>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763" name="Google Shape;1763;p55"/>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764" name="Google Shape;1764;p55"/>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765" name="Google Shape;1765;p55"/>
          <p:cNvSpPr/>
          <p:nvPr/>
        </p:nvSpPr>
        <p:spPr>
          <a:xfrm>
            <a:off x="1389749" y="7718092"/>
            <a:ext cx="25173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STOPSIGNAL</a:t>
            </a:r>
            <a:endParaRPr sz="2200" b="0" i="1" u="none" strike="noStrike" cap="none">
              <a:solidFill>
                <a:srgbClr val="FFFFFF"/>
              </a:solidFill>
              <a:latin typeface="Open Sans"/>
              <a:ea typeface="Open Sans"/>
              <a:cs typeface="Open Sans"/>
              <a:sym typeface="Open Sans"/>
            </a:endParaRPr>
          </a:p>
        </p:txBody>
      </p:sp>
      <p:sp>
        <p:nvSpPr>
          <p:cNvPr id="1766" name="Google Shape;1766;p55"/>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767" name="Google Shape;1767;p55"/>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STOPSIGNAL</a:t>
            </a:r>
            <a:r>
              <a:rPr lang="en-US" sz="2200" b="0" i="0" u="none" strike="noStrike" cap="none">
                <a:solidFill>
                  <a:srgbClr val="434343"/>
                </a:solidFill>
                <a:latin typeface="Open Sans"/>
                <a:ea typeface="Open Sans"/>
                <a:cs typeface="Open Sans"/>
                <a:sym typeface="Open Sans"/>
              </a:rPr>
              <a:t> sends a system call signal that helps the container to exit.</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STOPSIGNAL</a:t>
            </a:r>
            <a:r>
              <a:rPr lang="en-US" sz="2200" b="0" i="0" u="none" strike="noStrike" cap="none">
                <a:solidFill>
                  <a:srgbClr val="434343"/>
                </a:solidFill>
                <a:latin typeface="Open Sans"/>
                <a:ea typeface="Open Sans"/>
                <a:cs typeface="Open Sans"/>
                <a:sym typeface="Open Sans"/>
              </a:rPr>
              <a:t> syntax:</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 signal</a:t>
            </a:r>
            <a:endParaRPr sz="2200" b="0" i="0" u="none" strike="noStrike" cap="none">
              <a:solidFill>
                <a:srgbClr val="434343"/>
              </a:solidFill>
              <a:latin typeface="Open Sans"/>
              <a:ea typeface="Open Sans"/>
              <a:cs typeface="Open Sans"/>
              <a:sym typeface="Open Sans"/>
            </a:endParaRPr>
          </a:p>
        </p:txBody>
      </p:sp>
      <p:sp>
        <p:nvSpPr>
          <p:cNvPr id="1768" name="Google Shape;1768;p55"/>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773"/>
        <p:cNvGrpSpPr/>
        <p:nvPr/>
      </p:nvGrpSpPr>
      <p:grpSpPr>
        <a:xfrm>
          <a:off x="0" y="0"/>
          <a:ext cx="0" cy="0"/>
          <a:chOff x="0" y="0"/>
          <a:chExt cx="0" cy="0"/>
        </a:xfrm>
      </p:grpSpPr>
      <p:sp>
        <p:nvSpPr>
          <p:cNvPr id="1774" name="Google Shape;1774;p5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775" name="Google Shape;1775;p56"/>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776" name="Google Shape;1776;p56"/>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777" name="Google Shape;1777;p56"/>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778" name="Google Shape;1778;p56"/>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779" name="Google Shape;1779;p56"/>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780" name="Google Shape;1780;p56"/>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781" name="Google Shape;1781;p56"/>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782" name="Google Shape;1782;p56"/>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783" name="Google Shape;1783;p56"/>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784" name="Google Shape;1784;p56"/>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785" name="Google Shape;1785;p56"/>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786" name="Google Shape;1786;p56"/>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787" name="Google Shape;1787;p56"/>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788" name="Google Shape;1788;p56"/>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789" name="Google Shape;1789;p56"/>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790" name="Google Shape;1790;p56"/>
          <p:cNvSpPr/>
          <p:nvPr/>
        </p:nvSpPr>
        <p:spPr>
          <a:xfrm>
            <a:off x="1389749" y="8202767"/>
            <a:ext cx="25173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ENTRYPOINT</a:t>
            </a:r>
            <a:endParaRPr sz="2200" b="0" i="1" u="none" strike="noStrike" cap="none">
              <a:solidFill>
                <a:srgbClr val="FFFFFF"/>
              </a:solidFill>
              <a:latin typeface="Open Sans"/>
              <a:ea typeface="Open Sans"/>
              <a:cs typeface="Open Sans"/>
              <a:sym typeface="Open Sans"/>
            </a:endParaRPr>
          </a:p>
        </p:txBody>
      </p:sp>
      <p:sp>
        <p:nvSpPr>
          <p:cNvPr id="1791" name="Google Shape;1791;p56"/>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5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ENTRYPOINT</a:t>
            </a:r>
            <a:r>
              <a:rPr lang="en-US" sz="2200" b="0" i="0" u="none" strike="noStrike" cap="none">
                <a:solidFill>
                  <a:srgbClr val="434343"/>
                </a:solidFill>
                <a:latin typeface="Open Sans"/>
                <a:ea typeface="Open Sans"/>
                <a:cs typeface="Open Sans"/>
                <a:sym typeface="Open Sans"/>
              </a:rPr>
              <a:t> helps in configuring an executable container. </a:t>
            </a:r>
            <a:endParaRPr sz="2200" b="0" i="0" u="none" strike="noStrike" cap="none">
              <a:solidFill>
                <a:srgbClr val="434343"/>
              </a:solidFill>
              <a:latin typeface="Open Sans"/>
              <a:ea typeface="Open Sans"/>
              <a:cs typeface="Open Sans"/>
              <a:sym typeface="Open Sans"/>
            </a:endParaRPr>
          </a:p>
          <a:p>
            <a:pPr marL="0" marR="88900" lvl="0" indent="0" algn="l" rtl="0">
              <a:lnSpc>
                <a:spcPct val="15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Forms of </a:t>
            </a:r>
            <a:r>
              <a:rPr lang="en-US" sz="2200" b="0" i="1" u="none" strike="noStrike" cap="none">
                <a:solidFill>
                  <a:srgbClr val="434343"/>
                </a:solidFill>
                <a:latin typeface="Open Sans"/>
                <a:ea typeface="Open Sans"/>
                <a:cs typeface="Open Sans"/>
                <a:sym typeface="Open Sans"/>
              </a:rPr>
              <a:t>ENTRYPOINT</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80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exec</a:t>
            </a:r>
            <a:r>
              <a:rPr lang="en-US" sz="2200" b="0" i="0" u="none" strike="noStrike" cap="none">
                <a:solidFill>
                  <a:srgbClr val="434343"/>
                </a:solidFill>
                <a:latin typeface="Open Sans"/>
                <a:ea typeface="Open Sans"/>
                <a:cs typeface="Open Sans"/>
                <a:sym typeface="Open Sans"/>
              </a:rPr>
              <a:t> form: </a:t>
            </a:r>
            <a:r>
              <a:rPr lang="en-US" sz="2200" b="0" i="1" u="none" strike="noStrike" cap="none">
                <a:solidFill>
                  <a:srgbClr val="434343"/>
                </a:solidFill>
                <a:latin typeface="Open Sans"/>
                <a:ea typeface="Open Sans"/>
                <a:cs typeface="Open Sans"/>
                <a:sym typeface="Open Sans"/>
              </a:rPr>
              <a:t>ENTRYPOINT ["executable", "param1", "param2"]</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shell</a:t>
            </a:r>
            <a:r>
              <a:rPr lang="en-US" sz="2200" b="0" i="0" u="none" strike="noStrike" cap="none">
                <a:solidFill>
                  <a:srgbClr val="434343"/>
                </a:solidFill>
                <a:latin typeface="Open Sans"/>
                <a:ea typeface="Open Sans"/>
                <a:cs typeface="Open Sans"/>
                <a:sym typeface="Open Sans"/>
              </a:rPr>
              <a:t> form: </a:t>
            </a:r>
            <a:r>
              <a:rPr lang="en-US" sz="2200" b="0" i="1" u="none" strike="noStrike" cap="none">
                <a:solidFill>
                  <a:srgbClr val="434343"/>
                </a:solidFill>
                <a:latin typeface="Open Sans"/>
                <a:ea typeface="Open Sans"/>
                <a:cs typeface="Open Sans"/>
                <a:sym typeface="Open Sans"/>
              </a:rPr>
              <a:t>ENTRYPOINT command param1 param2</a:t>
            </a:r>
            <a:br>
              <a:rPr lang="en-US" sz="2200" b="0" i="1" u="none" strike="noStrike" cap="none">
                <a:solidFill>
                  <a:srgbClr val="434343"/>
                </a:solidFill>
                <a:latin typeface="Open Sans"/>
                <a:ea typeface="Open Sans"/>
                <a:cs typeface="Open Sans"/>
                <a:sym typeface="Open Sans"/>
              </a:rPr>
            </a:br>
            <a:r>
              <a:rPr lang="en-US" sz="2200" b="0" i="0" u="none" strike="noStrike" cap="none">
                <a:solidFill>
                  <a:srgbClr val="434343"/>
                </a:solidFill>
                <a:latin typeface="Open Sans"/>
                <a:ea typeface="Open Sans"/>
                <a:cs typeface="Open Sans"/>
                <a:sym typeface="Open Sans"/>
              </a:rPr>
              <a:t>It will execute in </a:t>
            </a:r>
            <a:r>
              <a:rPr lang="en-US" sz="2200" b="0" i="1" u="none" strike="noStrike" cap="none">
                <a:solidFill>
                  <a:srgbClr val="434343"/>
                </a:solidFill>
                <a:latin typeface="Open Sans"/>
                <a:ea typeface="Open Sans"/>
                <a:cs typeface="Open Sans"/>
                <a:sym typeface="Open Sans"/>
              </a:rPr>
              <a:t>/bin/sh -c</a:t>
            </a:r>
            <a:r>
              <a:rPr lang="en-US" sz="2200" b="0" i="0" u="none" strike="noStrike" cap="none">
                <a:solidFill>
                  <a:srgbClr val="434343"/>
                </a:solidFill>
                <a:latin typeface="Open Sans"/>
                <a:ea typeface="Open Sans"/>
                <a:cs typeface="Open Sans"/>
                <a:sym typeface="Open Sans"/>
              </a:rPr>
              <a:t>. This form ignores the </a:t>
            </a:r>
            <a:r>
              <a:rPr lang="en-US" sz="2200" b="0" i="1" u="none" strike="noStrike" cap="none">
                <a:solidFill>
                  <a:srgbClr val="434343"/>
                </a:solidFill>
                <a:latin typeface="Open Sans"/>
                <a:ea typeface="Open Sans"/>
                <a:cs typeface="Open Sans"/>
                <a:sym typeface="Open Sans"/>
              </a:rPr>
              <a:t>CMD</a:t>
            </a:r>
            <a:r>
              <a:rPr lang="en-US" sz="2200" b="0" i="0" u="none" strike="noStrike" cap="none">
                <a:solidFill>
                  <a:srgbClr val="434343"/>
                </a:solidFill>
                <a:latin typeface="Open Sans"/>
                <a:ea typeface="Open Sans"/>
                <a:cs typeface="Open Sans"/>
                <a:sym typeface="Open Sans"/>
              </a:rPr>
              <a:t> and </a:t>
            </a:r>
            <a:r>
              <a:rPr lang="en-US" sz="2200" b="0" i="1" u="none" strike="noStrike" cap="none">
                <a:solidFill>
                  <a:srgbClr val="434343"/>
                </a:solidFill>
                <a:latin typeface="Open Sans"/>
                <a:ea typeface="Open Sans"/>
                <a:cs typeface="Open Sans"/>
                <a:sym typeface="Open Sans"/>
              </a:rPr>
              <a:t>docker run</a:t>
            </a:r>
            <a:r>
              <a:rPr lang="en-US" sz="2200" b="0" i="0" u="none" strike="noStrike" cap="none">
                <a:solidFill>
                  <a:srgbClr val="434343"/>
                </a:solidFill>
                <a:latin typeface="Open Sans"/>
                <a:ea typeface="Open Sans"/>
                <a:cs typeface="Open Sans"/>
                <a:sym typeface="Open Sans"/>
              </a:rPr>
              <a:t> command line arguments.</a:t>
            </a:r>
            <a:endParaRPr sz="2200" b="0" i="1" u="none" strike="noStrike" cap="none">
              <a:solidFill>
                <a:srgbClr val="434343"/>
              </a:solidFill>
              <a:latin typeface="Open Sans"/>
              <a:ea typeface="Open Sans"/>
              <a:cs typeface="Open Sans"/>
              <a:sym typeface="Open Sans"/>
            </a:endParaRPr>
          </a:p>
        </p:txBody>
      </p:sp>
      <p:sp>
        <p:nvSpPr>
          <p:cNvPr id="1792" name="Google Shape;1792;p56"/>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797"/>
        <p:cNvGrpSpPr/>
        <p:nvPr/>
      </p:nvGrpSpPr>
      <p:grpSpPr>
        <a:xfrm>
          <a:off x="0" y="0"/>
          <a:ext cx="0" cy="0"/>
          <a:chOff x="0" y="0"/>
          <a:chExt cx="0" cy="0"/>
        </a:xfrm>
      </p:grpSpPr>
      <p:sp>
        <p:nvSpPr>
          <p:cNvPr id="1798" name="Google Shape;1798;p5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799" name="Google Shape;1799;p57"/>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800" name="Google Shape;1800;p57"/>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801" name="Google Shape;1801;p57"/>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802" name="Google Shape;1802;p57"/>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803" name="Google Shape;1803;p57"/>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804" name="Google Shape;1804;p57"/>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805" name="Google Shape;1805;p57"/>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806" name="Google Shape;1806;p57"/>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807" name="Google Shape;1807;p57"/>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808" name="Google Shape;1808;p57"/>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809" name="Google Shape;1809;p57"/>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810" name="Google Shape;1810;p57"/>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811" name="Google Shape;1811;p57"/>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812" name="Google Shape;1812;p57"/>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813" name="Google Shape;1813;p57"/>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814" name="Google Shape;1814;p57"/>
          <p:cNvSpPr/>
          <p:nvPr/>
        </p:nvSpPr>
        <p:spPr>
          <a:xfrm>
            <a:off x="1389749" y="8202767"/>
            <a:ext cx="25173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ENTRYPOINT</a:t>
            </a:r>
            <a:endParaRPr sz="2200" b="0" i="1" u="none" strike="noStrike" cap="none">
              <a:solidFill>
                <a:srgbClr val="FFFFFF"/>
              </a:solidFill>
              <a:latin typeface="Open Sans"/>
              <a:ea typeface="Open Sans"/>
              <a:cs typeface="Open Sans"/>
              <a:sym typeface="Open Sans"/>
            </a:endParaRPr>
          </a:p>
        </p:txBody>
      </p:sp>
      <p:sp>
        <p:nvSpPr>
          <p:cNvPr id="1815" name="Google Shape;1815;p57"/>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20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Rules for CMD and ENTRYPOINT cooperation:</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200000"/>
              </a:lnSpc>
              <a:spcBef>
                <a:spcPts val="80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CMD</a:t>
            </a:r>
            <a:r>
              <a:rPr lang="en-US" sz="2200" b="0" i="0" u="none" strike="noStrike" cap="none">
                <a:solidFill>
                  <a:srgbClr val="434343"/>
                </a:solidFill>
                <a:latin typeface="Open Sans"/>
                <a:ea typeface="Open Sans"/>
                <a:cs typeface="Open Sans"/>
                <a:sym typeface="Open Sans"/>
              </a:rPr>
              <a:t> or </a:t>
            </a:r>
            <a:r>
              <a:rPr lang="en-US" sz="2200" b="0" i="1" u="none" strike="noStrike" cap="none">
                <a:solidFill>
                  <a:srgbClr val="434343"/>
                </a:solidFill>
                <a:latin typeface="Open Sans"/>
                <a:ea typeface="Open Sans"/>
                <a:cs typeface="Open Sans"/>
                <a:sym typeface="Open Sans"/>
              </a:rPr>
              <a:t>ENTRYPOINT </a:t>
            </a:r>
            <a:r>
              <a:rPr lang="en-US" sz="2200" b="0" i="0" u="none" strike="noStrike" cap="none">
                <a:solidFill>
                  <a:srgbClr val="434343"/>
                </a:solidFill>
                <a:latin typeface="Open Sans"/>
                <a:ea typeface="Open Sans"/>
                <a:cs typeface="Open Sans"/>
                <a:sym typeface="Open Sans"/>
              </a:rPr>
              <a:t>commands must be specified in the Dockerfile.</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200000"/>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CMD</a:t>
            </a:r>
            <a:r>
              <a:rPr lang="en-US" sz="2200" b="0" i="0" u="none" strike="noStrike" cap="none">
                <a:solidFill>
                  <a:srgbClr val="434343"/>
                </a:solidFill>
                <a:latin typeface="Open Sans"/>
                <a:ea typeface="Open Sans"/>
                <a:cs typeface="Open Sans"/>
                <a:sym typeface="Open Sans"/>
              </a:rPr>
              <a:t> must be used to define default arguments for an </a:t>
            </a:r>
            <a:r>
              <a:rPr lang="en-US" sz="2200" b="0" i="1" u="none" strike="noStrike" cap="none">
                <a:solidFill>
                  <a:srgbClr val="434343"/>
                </a:solidFill>
                <a:latin typeface="Open Sans"/>
                <a:ea typeface="Open Sans"/>
                <a:cs typeface="Open Sans"/>
                <a:sym typeface="Open Sans"/>
              </a:rPr>
              <a:t>ENTRYPOINT</a:t>
            </a:r>
            <a:r>
              <a:rPr lang="en-US" sz="2200" b="0" i="0" u="none" strike="noStrike" cap="none">
                <a:solidFill>
                  <a:srgbClr val="434343"/>
                </a:solidFill>
                <a:latin typeface="Open Sans"/>
                <a:ea typeface="Open Sans"/>
                <a:cs typeface="Open Sans"/>
                <a:sym typeface="Open Sans"/>
              </a:rPr>
              <a:t> command.</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200000"/>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CMD</a:t>
            </a:r>
            <a:r>
              <a:rPr lang="en-US" sz="2200" b="0" i="0" u="none" strike="noStrike" cap="none">
                <a:solidFill>
                  <a:srgbClr val="434343"/>
                </a:solidFill>
                <a:latin typeface="Open Sans"/>
                <a:ea typeface="Open Sans"/>
                <a:cs typeface="Open Sans"/>
                <a:sym typeface="Open Sans"/>
              </a:rPr>
              <a:t> is overridden when the container is run with alternative arguments.</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200000"/>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ENTRYPOINT</a:t>
            </a:r>
            <a:r>
              <a:rPr lang="en-US" sz="2200" b="0" i="0" u="none" strike="noStrike" cap="none">
                <a:solidFill>
                  <a:srgbClr val="434343"/>
                </a:solidFill>
                <a:latin typeface="Open Sans"/>
                <a:ea typeface="Open Sans"/>
                <a:cs typeface="Open Sans"/>
                <a:sym typeface="Open Sans"/>
              </a:rPr>
              <a:t> must be defined while using an executable container.</a:t>
            </a:r>
            <a:endParaRPr sz="2200" b="0" i="0" u="none" strike="noStrike" cap="none">
              <a:solidFill>
                <a:srgbClr val="434343"/>
              </a:solidFill>
              <a:latin typeface="Open Sans"/>
              <a:ea typeface="Open Sans"/>
              <a:cs typeface="Open Sans"/>
              <a:sym typeface="Open Sans"/>
            </a:endParaRPr>
          </a:p>
        </p:txBody>
      </p:sp>
      <p:sp>
        <p:nvSpPr>
          <p:cNvPr id="1816" name="Google Shape;1816;p57"/>
          <p:cNvSpPr/>
          <p:nvPr/>
        </p:nvSpPr>
        <p:spPr>
          <a:xfrm>
            <a:off x="1389749" y="868744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HEALTHCHECK</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821"/>
        <p:cNvGrpSpPr/>
        <p:nvPr/>
      </p:nvGrpSpPr>
      <p:grpSpPr>
        <a:xfrm>
          <a:off x="0" y="0"/>
          <a:ext cx="0" cy="0"/>
          <a:chOff x="0" y="0"/>
          <a:chExt cx="0" cy="0"/>
        </a:xfrm>
      </p:grpSpPr>
      <p:sp>
        <p:nvSpPr>
          <p:cNvPr id="1822" name="Google Shape;1822;p58"/>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823" name="Google Shape;1823;p58"/>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824" name="Google Shape;1824;p58"/>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825" name="Google Shape;1825;p58"/>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826" name="Google Shape;1826;p58"/>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827" name="Google Shape;1827;p58"/>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828" name="Google Shape;1828;p58"/>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829" name="Google Shape;1829;p58"/>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830" name="Google Shape;1830;p58"/>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831" name="Google Shape;1831;p58"/>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832" name="Google Shape;1832;p58"/>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833" name="Google Shape;1833;p58"/>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834" name="Google Shape;1834;p58"/>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835" name="Google Shape;1835;p58"/>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836" name="Google Shape;1836;p58"/>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837" name="Google Shape;1837;p58"/>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838" name="Google Shape;1838;p58"/>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800"/>
              </a:spcBef>
              <a:spcAft>
                <a:spcPts val="0"/>
              </a:spcAft>
              <a:buClr>
                <a:schemeClr val="dk1"/>
              </a:buClr>
              <a:buSzPts val="2200"/>
              <a:buFont typeface="Arial"/>
              <a:buNone/>
            </a:pPr>
            <a:r>
              <a:rPr lang="en-US" sz="2200" b="0" i="1" u="none" strike="noStrike" cap="none">
                <a:solidFill>
                  <a:srgbClr val="434343"/>
                </a:solidFill>
                <a:latin typeface="Open Sans"/>
                <a:ea typeface="Open Sans"/>
                <a:cs typeface="Open Sans"/>
                <a:sym typeface="Open Sans"/>
              </a:rPr>
              <a:t>HEALTHCHECK</a:t>
            </a:r>
            <a:r>
              <a:rPr lang="en-US" sz="2200" b="0" i="0" u="none" strike="noStrike" cap="none">
                <a:solidFill>
                  <a:srgbClr val="434343"/>
                </a:solidFill>
                <a:latin typeface="Open Sans"/>
                <a:ea typeface="Open Sans"/>
                <a:cs typeface="Open Sans"/>
                <a:sym typeface="Open Sans"/>
              </a:rPr>
              <a:t> helps to identify whether applications are working in the desired fashion or not.</a:t>
            </a:r>
            <a:endParaRPr sz="2200" b="0" i="0" u="none" strike="noStrike" cap="none">
              <a:solidFill>
                <a:srgbClr val="434343"/>
              </a:solidFill>
              <a:latin typeface="Open Sans"/>
              <a:ea typeface="Open Sans"/>
              <a:cs typeface="Open Sans"/>
              <a:sym typeface="Open Sans"/>
            </a:endParaRPr>
          </a:p>
          <a:p>
            <a:pPr marL="0" marR="0" lvl="0" indent="0" algn="l" rtl="0">
              <a:lnSpc>
                <a:spcPct val="150000"/>
              </a:lnSpc>
              <a:spcBef>
                <a:spcPts val="800"/>
              </a:spcBef>
              <a:spcAft>
                <a:spcPts val="0"/>
              </a:spcAft>
              <a:buClr>
                <a:schemeClr val="dk1"/>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0" lvl="0" indent="0" algn="l" rtl="0">
              <a:lnSpc>
                <a:spcPct val="150000"/>
              </a:lnSpc>
              <a:spcBef>
                <a:spcPts val="800"/>
              </a:spcBef>
              <a:spcAft>
                <a:spcPts val="0"/>
              </a:spcAft>
              <a:buClr>
                <a:schemeClr val="dk1"/>
              </a:buClr>
              <a:buSzPts val="2200"/>
              <a:buFont typeface="Arial"/>
              <a:buNone/>
            </a:pPr>
            <a:r>
              <a:rPr lang="en-US" sz="2200" b="0" i="0" u="none" strike="noStrike" cap="none">
                <a:solidFill>
                  <a:srgbClr val="434343"/>
                </a:solidFill>
                <a:latin typeface="Open Sans"/>
                <a:ea typeface="Open Sans"/>
                <a:cs typeface="Open Sans"/>
                <a:sym typeface="Open Sans"/>
              </a:rPr>
              <a:t>Forms of </a:t>
            </a:r>
            <a:r>
              <a:rPr lang="en-US" sz="2200" b="0" i="1" u="none" strike="noStrike" cap="none">
                <a:solidFill>
                  <a:srgbClr val="434343"/>
                </a:solidFill>
                <a:latin typeface="Open Sans"/>
                <a:ea typeface="Open Sans"/>
                <a:cs typeface="Open Sans"/>
                <a:sym typeface="Open Sans"/>
              </a:rPr>
              <a:t>HEALTHCHECK</a:t>
            </a:r>
            <a:r>
              <a:rPr lang="en-US" sz="2200" b="0" i="0" u="none" strike="noStrike" cap="none">
                <a:solidFill>
                  <a:srgbClr val="434343"/>
                </a:solidFill>
                <a:latin typeface="Open Sans"/>
                <a:ea typeface="Open Sans"/>
                <a:cs typeface="Open Sans"/>
                <a:sym typeface="Open Sans"/>
              </a:rPr>
              <a:t> :</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80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HEALTHCHECK [OPTIONS] CMD command</a:t>
            </a:r>
            <a:r>
              <a:rPr lang="en-US" sz="2200" b="0" i="0" u="none" strike="noStrike" cap="none">
                <a:solidFill>
                  <a:srgbClr val="434343"/>
                </a:solidFill>
                <a:latin typeface="Open Sans"/>
                <a:ea typeface="Open Sans"/>
                <a:cs typeface="Open Sans"/>
                <a:sym typeface="Open Sans"/>
              </a:rPr>
              <a:t>: This command helps in checking the container health by running a command inside it.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AutoNum type="arabicPeriod"/>
            </a:pPr>
            <a:r>
              <a:rPr lang="en-US" sz="2200" b="0" i="1" u="none" strike="noStrike" cap="none">
                <a:solidFill>
                  <a:srgbClr val="434343"/>
                </a:solidFill>
                <a:latin typeface="Open Sans"/>
                <a:ea typeface="Open Sans"/>
                <a:cs typeface="Open Sans"/>
                <a:sym typeface="Open Sans"/>
              </a:rPr>
              <a:t>HEALTHCHECK NONE</a:t>
            </a:r>
            <a:r>
              <a:rPr lang="en-US" sz="2200" b="0" i="0" u="none" strike="noStrike" cap="none">
                <a:solidFill>
                  <a:srgbClr val="434343"/>
                </a:solidFill>
                <a:latin typeface="Open Sans"/>
                <a:ea typeface="Open Sans"/>
                <a:cs typeface="Open Sans"/>
                <a:sym typeface="Open Sans"/>
              </a:rPr>
              <a:t>: This disables the health check that is inherited from the base image.</a:t>
            </a:r>
            <a:endParaRPr sz="2200" b="0" i="0" u="none" strike="noStrike" cap="none">
              <a:solidFill>
                <a:srgbClr val="434343"/>
              </a:solidFill>
              <a:latin typeface="Open Sans"/>
              <a:ea typeface="Open Sans"/>
              <a:cs typeface="Open Sans"/>
              <a:sym typeface="Open Sans"/>
            </a:endParaRPr>
          </a:p>
          <a:p>
            <a:pPr marL="0" marR="0" lvl="0" indent="0" algn="l" rtl="0">
              <a:lnSpc>
                <a:spcPct val="200000"/>
              </a:lnSpc>
              <a:spcBef>
                <a:spcPts val="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839" name="Google Shape;1839;p58"/>
          <p:cNvSpPr/>
          <p:nvPr/>
        </p:nvSpPr>
        <p:spPr>
          <a:xfrm>
            <a:off x="1389749" y="8687442"/>
            <a:ext cx="25173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HEALTHCHECK</a:t>
            </a:r>
            <a:endParaRPr sz="2200" b="0" i="1" u="none" strike="noStrike" cap="none">
              <a:solidFill>
                <a:srgbClr val="FFFFFF"/>
              </a:solidFill>
              <a:latin typeface="Open Sans"/>
              <a:ea typeface="Open Sans"/>
              <a:cs typeface="Open Sans"/>
              <a:sym typeface="Open Sans"/>
            </a:endParaRPr>
          </a:p>
        </p:txBody>
      </p:sp>
      <p:sp>
        <p:nvSpPr>
          <p:cNvPr id="1840" name="Google Shape;1840;p58"/>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sp>
        <p:nvSpPr>
          <p:cNvPr id="1846" name="Google Shape;1846;p5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Instructions: List</a:t>
            </a:r>
            <a:endParaRPr/>
          </a:p>
        </p:txBody>
      </p:sp>
      <p:pic>
        <p:nvPicPr>
          <p:cNvPr id="1847" name="Google Shape;1847;p59"/>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848" name="Google Shape;1848;p59"/>
          <p:cNvSpPr/>
          <p:nvPr/>
        </p:nvSpPr>
        <p:spPr>
          <a:xfrm>
            <a:off x="1389609" y="150321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FROM</a:t>
            </a:r>
            <a:endParaRPr sz="2200" b="0" i="1" u="none" strike="noStrike" cap="none">
              <a:solidFill>
                <a:srgbClr val="434343"/>
              </a:solidFill>
              <a:latin typeface="Open Sans"/>
              <a:ea typeface="Open Sans"/>
              <a:cs typeface="Open Sans"/>
              <a:sym typeface="Open Sans"/>
            </a:endParaRPr>
          </a:p>
        </p:txBody>
      </p:sp>
      <p:sp>
        <p:nvSpPr>
          <p:cNvPr id="1849" name="Google Shape;1849;p59"/>
          <p:cNvSpPr/>
          <p:nvPr/>
        </p:nvSpPr>
        <p:spPr>
          <a:xfrm>
            <a:off x="1389609" y="194467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RUN</a:t>
            </a:r>
            <a:endParaRPr sz="2200" b="0" i="1" u="none" strike="noStrike" cap="none">
              <a:solidFill>
                <a:srgbClr val="434343"/>
              </a:solidFill>
              <a:latin typeface="Open Sans"/>
              <a:ea typeface="Open Sans"/>
              <a:cs typeface="Open Sans"/>
              <a:sym typeface="Open Sans"/>
            </a:endParaRPr>
          </a:p>
        </p:txBody>
      </p:sp>
      <p:sp>
        <p:nvSpPr>
          <p:cNvPr id="1850" name="Google Shape;1850;p59"/>
          <p:cNvSpPr/>
          <p:nvPr/>
        </p:nvSpPr>
        <p:spPr>
          <a:xfrm>
            <a:off x="1389609" y="238613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CMD</a:t>
            </a:r>
            <a:endParaRPr sz="2200" b="0" i="1" u="none" strike="noStrike" cap="none">
              <a:solidFill>
                <a:srgbClr val="434343"/>
              </a:solidFill>
              <a:latin typeface="Open Sans"/>
              <a:ea typeface="Open Sans"/>
              <a:cs typeface="Open Sans"/>
              <a:sym typeface="Open Sans"/>
            </a:endParaRPr>
          </a:p>
        </p:txBody>
      </p:sp>
      <p:sp>
        <p:nvSpPr>
          <p:cNvPr id="1851" name="Google Shape;1851;p59"/>
          <p:cNvSpPr/>
          <p:nvPr/>
        </p:nvSpPr>
        <p:spPr>
          <a:xfrm>
            <a:off x="1389609" y="2870901"/>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LABEL</a:t>
            </a:r>
            <a:endParaRPr sz="2200" b="0" i="1" u="none" strike="noStrike" cap="none">
              <a:solidFill>
                <a:srgbClr val="434343"/>
              </a:solidFill>
              <a:latin typeface="Open Sans"/>
              <a:ea typeface="Open Sans"/>
              <a:cs typeface="Open Sans"/>
              <a:sym typeface="Open Sans"/>
            </a:endParaRPr>
          </a:p>
        </p:txBody>
      </p:sp>
      <p:sp>
        <p:nvSpPr>
          <p:cNvPr id="1852" name="Google Shape;1852;p59"/>
          <p:cNvSpPr/>
          <p:nvPr/>
        </p:nvSpPr>
        <p:spPr>
          <a:xfrm>
            <a:off x="1389609" y="335567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ADD</a:t>
            </a:r>
            <a:endParaRPr sz="2200" b="0" i="1" u="none" strike="noStrike" cap="none">
              <a:solidFill>
                <a:srgbClr val="434343"/>
              </a:solidFill>
              <a:latin typeface="Open Sans"/>
              <a:ea typeface="Open Sans"/>
              <a:cs typeface="Open Sans"/>
              <a:sym typeface="Open Sans"/>
            </a:endParaRPr>
          </a:p>
        </p:txBody>
      </p:sp>
      <p:sp>
        <p:nvSpPr>
          <p:cNvPr id="1853" name="Google Shape;1853;p59"/>
          <p:cNvSpPr/>
          <p:nvPr/>
        </p:nvSpPr>
        <p:spPr>
          <a:xfrm>
            <a:off x="1389609" y="3840438"/>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COPY</a:t>
            </a:r>
            <a:endParaRPr sz="2200" b="0" i="1" u="none" strike="noStrike" cap="none">
              <a:solidFill>
                <a:srgbClr val="434343"/>
              </a:solidFill>
              <a:latin typeface="Open Sans"/>
              <a:ea typeface="Open Sans"/>
              <a:cs typeface="Open Sans"/>
              <a:sym typeface="Open Sans"/>
            </a:endParaRPr>
          </a:p>
        </p:txBody>
      </p:sp>
      <p:sp>
        <p:nvSpPr>
          <p:cNvPr id="1854" name="Google Shape;1854;p59"/>
          <p:cNvSpPr/>
          <p:nvPr/>
        </p:nvSpPr>
        <p:spPr>
          <a:xfrm>
            <a:off x="1389627" y="4325203"/>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EXPOSE</a:t>
            </a:r>
            <a:endParaRPr sz="2200" b="0" i="1" u="none" strike="noStrike" cap="none">
              <a:solidFill>
                <a:srgbClr val="434343"/>
              </a:solidFill>
              <a:latin typeface="Open Sans"/>
              <a:ea typeface="Open Sans"/>
              <a:cs typeface="Open Sans"/>
              <a:sym typeface="Open Sans"/>
            </a:endParaRPr>
          </a:p>
        </p:txBody>
      </p:sp>
      <p:sp>
        <p:nvSpPr>
          <p:cNvPr id="1855" name="Google Shape;1855;p59"/>
          <p:cNvSpPr/>
          <p:nvPr/>
        </p:nvSpPr>
        <p:spPr>
          <a:xfrm>
            <a:off x="1389627" y="4809919"/>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ENV</a:t>
            </a:r>
            <a:endParaRPr sz="2200" b="0" i="1" u="none" strike="noStrike" cap="none">
              <a:solidFill>
                <a:srgbClr val="434343"/>
              </a:solidFill>
              <a:latin typeface="Open Sans"/>
              <a:ea typeface="Open Sans"/>
              <a:cs typeface="Open Sans"/>
              <a:sym typeface="Open Sans"/>
            </a:endParaRPr>
          </a:p>
        </p:txBody>
      </p:sp>
      <p:sp>
        <p:nvSpPr>
          <p:cNvPr id="1856" name="Google Shape;1856;p59"/>
          <p:cNvSpPr/>
          <p:nvPr/>
        </p:nvSpPr>
        <p:spPr>
          <a:xfrm>
            <a:off x="1389627" y="5294634"/>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USER</a:t>
            </a:r>
            <a:endParaRPr sz="2200" b="0" i="1" u="none" strike="noStrike" cap="none">
              <a:solidFill>
                <a:srgbClr val="434343"/>
              </a:solidFill>
              <a:latin typeface="Open Sans"/>
              <a:ea typeface="Open Sans"/>
              <a:cs typeface="Open Sans"/>
              <a:sym typeface="Open Sans"/>
            </a:endParaRPr>
          </a:p>
        </p:txBody>
      </p:sp>
      <p:sp>
        <p:nvSpPr>
          <p:cNvPr id="1857" name="Google Shape;1857;p59"/>
          <p:cNvSpPr/>
          <p:nvPr/>
        </p:nvSpPr>
        <p:spPr>
          <a:xfrm>
            <a:off x="1389627" y="5779350"/>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VOLUME</a:t>
            </a:r>
            <a:endParaRPr sz="2200" b="0" i="1" u="none" strike="noStrike" cap="none">
              <a:solidFill>
                <a:srgbClr val="434343"/>
              </a:solidFill>
              <a:latin typeface="Open Sans"/>
              <a:ea typeface="Open Sans"/>
              <a:cs typeface="Open Sans"/>
              <a:sym typeface="Open Sans"/>
            </a:endParaRPr>
          </a:p>
        </p:txBody>
      </p:sp>
      <p:sp>
        <p:nvSpPr>
          <p:cNvPr id="1858" name="Google Shape;1858;p59"/>
          <p:cNvSpPr/>
          <p:nvPr/>
        </p:nvSpPr>
        <p:spPr>
          <a:xfrm>
            <a:off x="1389645" y="6264056"/>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WORKDIR</a:t>
            </a:r>
            <a:endParaRPr sz="2200" b="0" i="1" u="none" strike="noStrike" cap="none">
              <a:solidFill>
                <a:srgbClr val="434343"/>
              </a:solidFill>
              <a:latin typeface="Open Sans"/>
              <a:ea typeface="Open Sans"/>
              <a:cs typeface="Open Sans"/>
              <a:sym typeface="Open Sans"/>
            </a:endParaRPr>
          </a:p>
        </p:txBody>
      </p:sp>
      <p:sp>
        <p:nvSpPr>
          <p:cNvPr id="1859" name="Google Shape;1859;p59"/>
          <p:cNvSpPr/>
          <p:nvPr/>
        </p:nvSpPr>
        <p:spPr>
          <a:xfrm>
            <a:off x="1389645" y="6748742"/>
            <a:ext cx="25176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ARG</a:t>
            </a:r>
            <a:endParaRPr sz="2200" b="0" i="1" u="none" strike="noStrike" cap="none">
              <a:solidFill>
                <a:srgbClr val="434343"/>
              </a:solidFill>
              <a:latin typeface="Open Sans"/>
              <a:ea typeface="Open Sans"/>
              <a:cs typeface="Open Sans"/>
              <a:sym typeface="Open Sans"/>
            </a:endParaRPr>
          </a:p>
        </p:txBody>
      </p:sp>
      <p:sp>
        <p:nvSpPr>
          <p:cNvPr id="1860" name="Google Shape;1860;p59"/>
          <p:cNvSpPr/>
          <p:nvPr/>
        </p:nvSpPr>
        <p:spPr>
          <a:xfrm>
            <a:off x="1389749" y="723341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ONBUILD</a:t>
            </a:r>
            <a:endParaRPr sz="2200" b="0" i="1" u="none" strike="noStrike" cap="none">
              <a:solidFill>
                <a:srgbClr val="434343"/>
              </a:solidFill>
              <a:latin typeface="Open Sans"/>
              <a:ea typeface="Open Sans"/>
              <a:cs typeface="Open Sans"/>
              <a:sym typeface="Open Sans"/>
            </a:endParaRPr>
          </a:p>
        </p:txBody>
      </p:sp>
      <p:sp>
        <p:nvSpPr>
          <p:cNvPr id="1861" name="Google Shape;1861;p59"/>
          <p:cNvSpPr/>
          <p:nvPr/>
        </p:nvSpPr>
        <p:spPr>
          <a:xfrm>
            <a:off x="1389749" y="7718092"/>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STOPSIGNAL</a:t>
            </a:r>
            <a:endParaRPr sz="2200" b="0" i="1" u="none" strike="noStrike" cap="none">
              <a:solidFill>
                <a:srgbClr val="434343"/>
              </a:solidFill>
              <a:latin typeface="Open Sans"/>
              <a:ea typeface="Open Sans"/>
              <a:cs typeface="Open Sans"/>
              <a:sym typeface="Open Sans"/>
            </a:endParaRPr>
          </a:p>
        </p:txBody>
      </p:sp>
      <p:sp>
        <p:nvSpPr>
          <p:cNvPr id="1862" name="Google Shape;1862;p59"/>
          <p:cNvSpPr/>
          <p:nvPr/>
        </p:nvSpPr>
        <p:spPr>
          <a:xfrm>
            <a:off x="4260100" y="1503200"/>
            <a:ext cx="10524900" cy="70623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800"/>
              </a:spcBef>
              <a:spcAft>
                <a:spcPts val="0"/>
              </a:spcAft>
              <a:buClr>
                <a:schemeClr val="dk1"/>
              </a:buClr>
              <a:buSzPts val="2200"/>
              <a:buFont typeface="Arial"/>
              <a:buNone/>
            </a:pPr>
            <a:r>
              <a:rPr lang="en-US" sz="2200" b="0" i="1" u="none" strike="noStrike" cap="none">
                <a:solidFill>
                  <a:srgbClr val="434343"/>
                </a:solidFill>
                <a:latin typeface="Open Sans"/>
                <a:ea typeface="Open Sans"/>
                <a:cs typeface="Open Sans"/>
                <a:sym typeface="Open Sans"/>
              </a:rPr>
              <a:t>HEALTHCHECK</a:t>
            </a:r>
            <a:r>
              <a:rPr lang="en-US" sz="2200" b="0" i="0" u="none" strike="noStrike" cap="none">
                <a:solidFill>
                  <a:srgbClr val="434343"/>
                </a:solidFill>
                <a:latin typeface="Open Sans"/>
                <a:ea typeface="Open Sans"/>
                <a:cs typeface="Open Sans"/>
                <a:sym typeface="Open Sans"/>
              </a:rPr>
              <a:t> uses the value of exit codes to identify whether the applications are working properly or not.</a:t>
            </a:r>
            <a:endParaRPr sz="2200" b="0" i="0" u="none" strike="noStrike" cap="none">
              <a:solidFill>
                <a:srgbClr val="434343"/>
              </a:solidFill>
              <a:latin typeface="Open Sans"/>
              <a:ea typeface="Open Sans"/>
              <a:cs typeface="Open Sans"/>
              <a:sym typeface="Open Sans"/>
            </a:endParaRPr>
          </a:p>
          <a:p>
            <a:pPr marL="0" marR="0" lvl="0" indent="0" algn="l" rtl="0">
              <a:lnSpc>
                <a:spcPct val="200000"/>
              </a:lnSpc>
              <a:spcBef>
                <a:spcPts val="800"/>
              </a:spcBef>
              <a:spcAft>
                <a:spcPts val="0"/>
              </a:spcAft>
              <a:buClr>
                <a:srgbClr val="000000"/>
              </a:buClr>
              <a:buSzPts val="2200"/>
              <a:buFont typeface="Arial"/>
              <a:buNone/>
            </a:pPr>
            <a:endParaRPr sz="2200" b="0" i="1" u="none" strike="noStrike" cap="none">
              <a:solidFill>
                <a:srgbClr val="434343"/>
              </a:solidFill>
              <a:latin typeface="Open Sans"/>
              <a:ea typeface="Open Sans"/>
              <a:cs typeface="Open Sans"/>
              <a:sym typeface="Open Sans"/>
            </a:endParaRPr>
          </a:p>
        </p:txBody>
      </p:sp>
      <p:sp>
        <p:nvSpPr>
          <p:cNvPr id="1863" name="Google Shape;1863;p59"/>
          <p:cNvSpPr/>
          <p:nvPr/>
        </p:nvSpPr>
        <p:spPr>
          <a:xfrm>
            <a:off x="1389749" y="8687442"/>
            <a:ext cx="2517300" cy="362700"/>
          </a:xfrm>
          <a:prstGeom prst="roundRect">
            <a:avLst>
              <a:gd name="adj" fmla="val 16667"/>
            </a:avLst>
          </a:prstGeom>
          <a:solidFill>
            <a:srgbClr val="5597D3"/>
          </a:soli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FFFFFF"/>
                </a:solidFill>
                <a:latin typeface="Open Sans"/>
                <a:ea typeface="Open Sans"/>
                <a:cs typeface="Open Sans"/>
                <a:sym typeface="Open Sans"/>
              </a:rPr>
              <a:t>HEALTHCHECK</a:t>
            </a:r>
            <a:endParaRPr sz="2200" b="0" i="1" u="none" strike="noStrike" cap="none">
              <a:solidFill>
                <a:srgbClr val="FFFFFF"/>
              </a:solidFill>
              <a:latin typeface="Open Sans"/>
              <a:ea typeface="Open Sans"/>
              <a:cs typeface="Open Sans"/>
              <a:sym typeface="Open Sans"/>
            </a:endParaRPr>
          </a:p>
        </p:txBody>
      </p:sp>
      <p:sp>
        <p:nvSpPr>
          <p:cNvPr id="1864" name="Google Shape;1864;p59"/>
          <p:cNvSpPr/>
          <p:nvPr/>
        </p:nvSpPr>
        <p:spPr>
          <a:xfrm>
            <a:off x="1389749" y="8202767"/>
            <a:ext cx="2517300" cy="362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ctr" rtl="0">
              <a:lnSpc>
                <a:spcPct val="100000"/>
              </a:lnSpc>
              <a:spcBef>
                <a:spcPts val="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ENTRYPOINT</a:t>
            </a:r>
            <a:endParaRPr sz="2200" b="0" i="1" u="none" strike="noStrike" cap="none">
              <a:solidFill>
                <a:srgbClr val="434343"/>
              </a:solidFill>
              <a:latin typeface="Open Sans"/>
              <a:ea typeface="Open Sans"/>
              <a:cs typeface="Open Sans"/>
              <a:sym typeface="Open Sans"/>
            </a:endParaRPr>
          </a:p>
        </p:txBody>
      </p:sp>
      <p:sp>
        <p:nvSpPr>
          <p:cNvPr id="1865" name="Google Shape;1865;p59"/>
          <p:cNvSpPr/>
          <p:nvPr/>
        </p:nvSpPr>
        <p:spPr>
          <a:xfrm rot="-5734063">
            <a:off x="8922846" y="3680863"/>
            <a:ext cx="1209004" cy="1209004"/>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866" name="Google Shape;1866;p59"/>
          <p:cNvSpPr/>
          <p:nvPr/>
        </p:nvSpPr>
        <p:spPr>
          <a:xfrm>
            <a:off x="5388761" y="5989593"/>
            <a:ext cx="1209000" cy="12117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867" name="Google Shape;1867;p59"/>
          <p:cNvSpPr/>
          <p:nvPr/>
        </p:nvSpPr>
        <p:spPr>
          <a:xfrm rot="-455904">
            <a:off x="12477949" y="5915914"/>
            <a:ext cx="1211538" cy="120912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868" name="Google Shape;1868;p59"/>
          <p:cNvSpPr/>
          <p:nvPr/>
        </p:nvSpPr>
        <p:spPr>
          <a:xfrm>
            <a:off x="9040032" y="3830275"/>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Open Sans"/>
              <a:ea typeface="Open Sans"/>
              <a:cs typeface="Open Sans"/>
              <a:sym typeface="Open Sans"/>
            </a:endParaRPr>
          </a:p>
        </p:txBody>
      </p:sp>
      <p:sp>
        <p:nvSpPr>
          <p:cNvPr id="1869" name="Google Shape;1869;p59"/>
          <p:cNvSpPr/>
          <p:nvPr/>
        </p:nvSpPr>
        <p:spPr>
          <a:xfrm rot="5652711">
            <a:off x="8828873" y="3594091"/>
            <a:ext cx="1396973" cy="1396973"/>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870" name="Google Shape;1870;p59"/>
          <p:cNvSpPr/>
          <p:nvPr/>
        </p:nvSpPr>
        <p:spPr>
          <a:xfrm>
            <a:off x="5531001" y="6131834"/>
            <a:ext cx="924600" cy="9270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0</a:t>
            </a:r>
            <a:endParaRPr sz="2200" b="0" i="0" u="none" strike="noStrike" cap="none">
              <a:solidFill>
                <a:srgbClr val="3F3F3F"/>
              </a:solidFill>
              <a:latin typeface="Open Sans"/>
              <a:ea typeface="Open Sans"/>
              <a:cs typeface="Open Sans"/>
              <a:sym typeface="Open Sans"/>
            </a:endParaRPr>
          </a:p>
        </p:txBody>
      </p:sp>
      <p:sp>
        <p:nvSpPr>
          <p:cNvPr id="1871" name="Google Shape;1871;p59"/>
          <p:cNvSpPr/>
          <p:nvPr/>
        </p:nvSpPr>
        <p:spPr>
          <a:xfrm rot="609245">
            <a:off x="5292368" y="5895574"/>
            <a:ext cx="1397082" cy="1399498"/>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872" name="Google Shape;1872;p59"/>
          <p:cNvSpPr/>
          <p:nvPr/>
        </p:nvSpPr>
        <p:spPr>
          <a:xfrm rot="170245">
            <a:off x="12620014" y="6058101"/>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Open Sans"/>
              <a:ea typeface="Open Sans"/>
              <a:cs typeface="Open Sans"/>
              <a:sym typeface="Open Sans"/>
            </a:endParaRPr>
          </a:p>
        </p:txBody>
      </p:sp>
      <p:sp>
        <p:nvSpPr>
          <p:cNvPr id="1873" name="Google Shape;1873;p59"/>
          <p:cNvSpPr/>
          <p:nvPr/>
        </p:nvSpPr>
        <p:spPr>
          <a:xfrm rot="-10355863">
            <a:off x="12381471" y="5821921"/>
            <a:ext cx="1399463" cy="1397044"/>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cxnSp>
        <p:nvCxnSpPr>
          <p:cNvPr id="1874" name="Google Shape;1874;p59"/>
          <p:cNvCxnSpPr/>
          <p:nvPr/>
        </p:nvCxnSpPr>
        <p:spPr>
          <a:xfrm>
            <a:off x="9514300" y="5064763"/>
            <a:ext cx="26100" cy="982800"/>
          </a:xfrm>
          <a:prstGeom prst="straightConnector1">
            <a:avLst/>
          </a:prstGeom>
          <a:noFill/>
          <a:ln w="12700" cap="flat" cmpd="sng">
            <a:solidFill>
              <a:srgbClr val="7B7F8F"/>
            </a:solidFill>
            <a:prstDash val="solid"/>
            <a:round/>
            <a:headEnd type="oval" w="med" len="med"/>
            <a:tailEnd type="oval" w="med" len="med"/>
          </a:ln>
        </p:spPr>
      </p:cxnSp>
      <p:cxnSp>
        <p:nvCxnSpPr>
          <p:cNvPr id="1875" name="Google Shape;1875;p59"/>
          <p:cNvCxnSpPr/>
          <p:nvPr/>
        </p:nvCxnSpPr>
        <p:spPr>
          <a:xfrm>
            <a:off x="10722761" y="6540771"/>
            <a:ext cx="1506300" cy="0"/>
          </a:xfrm>
          <a:prstGeom prst="straightConnector1">
            <a:avLst/>
          </a:prstGeom>
          <a:noFill/>
          <a:ln w="12700" cap="flat" cmpd="sng">
            <a:solidFill>
              <a:srgbClr val="7B7F8F"/>
            </a:solidFill>
            <a:prstDash val="solid"/>
            <a:round/>
            <a:headEnd type="oval" w="med" len="med"/>
            <a:tailEnd type="oval" w="med" len="med"/>
          </a:ln>
        </p:spPr>
      </p:cxnSp>
      <p:cxnSp>
        <p:nvCxnSpPr>
          <p:cNvPr id="1876" name="Google Shape;1876;p59"/>
          <p:cNvCxnSpPr/>
          <p:nvPr/>
        </p:nvCxnSpPr>
        <p:spPr>
          <a:xfrm>
            <a:off x="6849263" y="6616972"/>
            <a:ext cx="1506300" cy="0"/>
          </a:xfrm>
          <a:prstGeom prst="straightConnector1">
            <a:avLst/>
          </a:prstGeom>
          <a:noFill/>
          <a:ln w="12700" cap="flat" cmpd="sng">
            <a:solidFill>
              <a:srgbClr val="7B7F8F"/>
            </a:solidFill>
            <a:prstDash val="solid"/>
            <a:round/>
            <a:headEnd type="oval" w="med" len="med"/>
            <a:tailEnd type="oval" w="med" len="med"/>
          </a:ln>
        </p:spPr>
      </p:cxnSp>
      <p:sp>
        <p:nvSpPr>
          <p:cNvPr id="1877" name="Google Shape;1877;p59"/>
          <p:cNvSpPr/>
          <p:nvPr/>
        </p:nvSpPr>
        <p:spPr>
          <a:xfrm>
            <a:off x="8494325" y="6123763"/>
            <a:ext cx="2122800" cy="1119000"/>
          </a:xfrm>
          <a:prstGeom prst="rect">
            <a:avLst/>
          </a:prstGeom>
          <a:solidFill>
            <a:srgbClr val="F9DEC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Types of exit codes</a:t>
            </a:r>
            <a:endParaRPr sz="1100" b="0" i="0" u="none" strike="noStrike" cap="none">
              <a:solidFill>
                <a:srgbClr val="434343"/>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7"/>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67727" lvl="0" indent="0" algn="ctr" rtl="0">
              <a:lnSpc>
                <a:spcPct val="90000"/>
              </a:lnSpc>
              <a:spcBef>
                <a:spcPts val="1000"/>
              </a:spcBef>
              <a:spcAft>
                <a:spcPts val="0"/>
              </a:spcAft>
              <a:buSzPts val="2800"/>
              <a:buNone/>
            </a:pPr>
            <a:r>
              <a:rPr lang="en-US"/>
              <a:t>Object: Image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882"/>
        <p:cNvGrpSpPr/>
        <p:nvPr/>
      </p:nvGrpSpPr>
      <p:grpSpPr>
        <a:xfrm>
          <a:off x="0" y="0"/>
          <a:ext cx="0" cy="0"/>
          <a:chOff x="0" y="0"/>
          <a:chExt cx="0" cy="0"/>
        </a:xfrm>
      </p:grpSpPr>
      <p:sp>
        <p:nvSpPr>
          <p:cNvPr id="1883" name="Google Shape;1883;p60"/>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Create a Docker Image</a:t>
            </a:r>
            <a:endParaRPr sz="2800"/>
          </a:p>
        </p:txBody>
      </p:sp>
      <p:sp>
        <p:nvSpPr>
          <p:cNvPr id="1884" name="Google Shape;1884;p60"/>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50000"/>
              </a:lnSpc>
              <a:spcBef>
                <a:spcPts val="1000"/>
              </a:spcBef>
              <a:spcAft>
                <a:spcPts val="0"/>
              </a:spcAft>
              <a:buClr>
                <a:schemeClr val="dk1"/>
              </a:buClr>
              <a:buSzPts val="1100"/>
              <a:buFont typeface="Arial"/>
              <a:buNone/>
            </a:pPr>
            <a:r>
              <a:rPr lang="en-US" sz="2200" b="1"/>
              <a:t>Problem Statement:</a:t>
            </a:r>
            <a:r>
              <a:rPr lang="en-US" sz="2200"/>
              <a:t> Your manager has asked you to create a </a:t>
            </a:r>
            <a:r>
              <a:rPr lang="en-US" sz="220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Docker </a:t>
            </a:r>
            <a:r>
              <a:rPr lang="en-US" sz="2200"/>
              <a:t>image from a dockerfile so that it can be shared with others.</a:t>
            </a:r>
            <a:endParaRPr sz="2200"/>
          </a:p>
          <a:p>
            <a:pPr marL="0" lvl="0" indent="0" algn="l" rtl="0">
              <a:lnSpc>
                <a:spcPct val="90000"/>
              </a:lnSpc>
              <a:spcBef>
                <a:spcPts val="1000"/>
              </a:spcBef>
              <a:spcAft>
                <a:spcPts val="0"/>
              </a:spcAft>
              <a:buClr>
                <a:schemeClr val="dk1"/>
              </a:buClr>
              <a:buSzPts val="1100"/>
              <a:buFont typeface="Arial"/>
              <a:buNone/>
            </a:pPr>
            <a:endParaRPr sz="2200"/>
          </a:p>
          <a:p>
            <a:pPr marL="0" lvl="0" indent="0" algn="l" rtl="0">
              <a:lnSpc>
                <a:spcPct val="150000"/>
              </a:lnSpc>
              <a:spcBef>
                <a:spcPts val="1000"/>
              </a:spcBef>
              <a:spcAft>
                <a:spcPts val="0"/>
              </a:spcAft>
              <a:buClr>
                <a:schemeClr val="dk1"/>
              </a:buClr>
              <a:buSzPts val="1100"/>
              <a:buFont typeface="Arial"/>
              <a:buNone/>
            </a:pPr>
            <a:r>
              <a:rPr lang="en-US" sz="2200" b="1"/>
              <a:t>Steps to Perform:</a:t>
            </a:r>
            <a:endParaRPr sz="2200" b="1"/>
          </a:p>
          <a:p>
            <a:pPr marL="457200" lvl="0" indent="-368300" algn="l" rtl="0">
              <a:lnSpc>
                <a:spcPct val="150000"/>
              </a:lnSpc>
              <a:spcBef>
                <a:spcPts val="1000"/>
              </a:spcBef>
              <a:spcAft>
                <a:spcPts val="0"/>
              </a:spcAft>
              <a:buSzPts val="2200"/>
              <a:buFont typeface="Open Sans"/>
              <a:buAutoNum type="arabicPeriod"/>
            </a:pPr>
            <a:r>
              <a:rPr lang="en-US" sz="2200"/>
              <a:t>Create a D</a:t>
            </a:r>
            <a:r>
              <a:rPr lang="en-US" sz="220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ockerfile.</a:t>
            </a:r>
            <a:endParaRPr sz="2200"/>
          </a:p>
          <a:p>
            <a:pPr marL="457200" lvl="0" indent="-368300" algn="l" rtl="0">
              <a:lnSpc>
                <a:spcPct val="150000"/>
              </a:lnSpc>
              <a:spcBef>
                <a:spcPts val="0"/>
              </a:spcBef>
              <a:spcAft>
                <a:spcPts val="0"/>
              </a:spcAft>
              <a:buSzPts val="2200"/>
              <a:buFont typeface="Open Sans"/>
              <a:buAutoNum type="arabicPeriod"/>
            </a:pPr>
            <a:r>
              <a:rPr lang="en-US" sz="2200"/>
              <a:t>Use the dockerfile to create a Docker image.</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61"/>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Layers of Image</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6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Layers</a:t>
            </a:r>
            <a:endParaRPr/>
          </a:p>
        </p:txBody>
      </p:sp>
      <p:sp>
        <p:nvSpPr>
          <p:cNvPr id="1897" name="Google Shape;1897;p62"/>
          <p:cNvSpPr/>
          <p:nvPr/>
        </p:nvSpPr>
        <p:spPr>
          <a:xfrm>
            <a:off x="1247050" y="3904150"/>
            <a:ext cx="4384500" cy="44727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Dockerfile</a:t>
            </a:r>
            <a:endParaRPr sz="2200" b="0" i="0" u="none" strike="noStrike" cap="none">
              <a:solidFill>
                <a:srgbClr val="434343"/>
              </a:solidFill>
              <a:latin typeface="Open Sans"/>
              <a:ea typeface="Open Sans"/>
              <a:cs typeface="Open Sans"/>
              <a:sym typeface="Open Sans"/>
            </a:endParaRPr>
          </a:p>
          <a:p>
            <a:pPr marL="0" marR="0" lvl="0" indent="0" algn="l" rtl="0">
              <a:lnSpc>
                <a:spcPct val="150000"/>
              </a:lnSpc>
              <a:spcBef>
                <a:spcPts val="800"/>
              </a:spcBef>
              <a:spcAft>
                <a:spcPts val="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a:p>
            <a:pPr marL="0" marR="0" lvl="0" indent="0" algn="l" rtl="0">
              <a:lnSpc>
                <a:spcPct val="150000"/>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FROM ubuntu:latest</a:t>
            </a:r>
            <a:endParaRPr sz="2200" b="0" i="1" u="none" strike="noStrike" cap="none">
              <a:solidFill>
                <a:srgbClr val="434343"/>
              </a:solidFill>
              <a:latin typeface="Open Sans"/>
              <a:ea typeface="Open Sans"/>
              <a:cs typeface="Open Sans"/>
              <a:sym typeface="Open Sans"/>
            </a:endParaRPr>
          </a:p>
          <a:p>
            <a:pPr marL="0" marR="0" lvl="0" indent="0" algn="l" rtl="0">
              <a:lnSpc>
                <a:spcPct val="150000"/>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COPY . /app</a:t>
            </a:r>
            <a:endParaRPr sz="2200" b="0" i="1" u="none" strike="noStrike" cap="none">
              <a:solidFill>
                <a:srgbClr val="434343"/>
              </a:solidFill>
              <a:latin typeface="Open Sans"/>
              <a:ea typeface="Open Sans"/>
              <a:cs typeface="Open Sans"/>
              <a:sym typeface="Open Sans"/>
            </a:endParaRPr>
          </a:p>
          <a:p>
            <a:pPr marL="0" marR="0" lvl="0" indent="0" algn="l" rtl="0">
              <a:lnSpc>
                <a:spcPct val="150000"/>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RUN make /app</a:t>
            </a:r>
            <a:endParaRPr sz="2200" b="0" i="1"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CMD python /app/app.py</a:t>
            </a:r>
            <a:endParaRPr sz="2200" b="0" i="1" u="none" strike="noStrike" cap="none">
              <a:solidFill>
                <a:srgbClr val="434343"/>
              </a:solidFill>
              <a:latin typeface="Open Sans"/>
              <a:ea typeface="Open Sans"/>
              <a:cs typeface="Open Sans"/>
              <a:sym typeface="Open Sans"/>
            </a:endParaRPr>
          </a:p>
        </p:txBody>
      </p:sp>
      <p:cxnSp>
        <p:nvCxnSpPr>
          <p:cNvPr id="1898" name="Google Shape;1898;p62"/>
          <p:cNvCxnSpPr>
            <a:stCxn id="1897" idx="3"/>
            <a:endCxn id="1899" idx="1"/>
          </p:cNvCxnSpPr>
          <p:nvPr/>
        </p:nvCxnSpPr>
        <p:spPr>
          <a:xfrm>
            <a:off x="5631550" y="6140500"/>
            <a:ext cx="1623300" cy="15900"/>
          </a:xfrm>
          <a:prstGeom prst="straightConnector1">
            <a:avLst/>
          </a:prstGeom>
          <a:noFill/>
          <a:ln w="9525" cap="flat" cmpd="sng">
            <a:solidFill>
              <a:srgbClr val="5597D3"/>
            </a:solidFill>
            <a:prstDash val="solid"/>
            <a:round/>
            <a:headEnd type="none" w="sm" len="sm"/>
            <a:tailEnd type="triangle" w="med" len="med"/>
          </a:ln>
        </p:spPr>
      </p:cxnSp>
      <p:sp>
        <p:nvSpPr>
          <p:cNvPr id="1900" name="Google Shape;1900;p62"/>
          <p:cNvSpPr/>
          <p:nvPr/>
        </p:nvSpPr>
        <p:spPr>
          <a:xfrm>
            <a:off x="7355575" y="4714300"/>
            <a:ext cx="4671000" cy="534000"/>
          </a:xfrm>
          <a:prstGeom prst="roundRect">
            <a:avLst>
              <a:gd name="adj" fmla="val 3384"/>
            </a:avLst>
          </a:prstGeom>
          <a:solidFill>
            <a:srgbClr val="427AA1"/>
          </a:solidFill>
          <a:ln w="9525"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901" name="Google Shape;1901;p62"/>
          <p:cNvSpPr/>
          <p:nvPr/>
        </p:nvSpPr>
        <p:spPr>
          <a:xfrm>
            <a:off x="7355575" y="5330875"/>
            <a:ext cx="4671000" cy="534000"/>
          </a:xfrm>
          <a:prstGeom prst="roundRect">
            <a:avLst>
              <a:gd name="adj" fmla="val 3384"/>
            </a:avLst>
          </a:prstGeom>
          <a:solidFill>
            <a:srgbClr val="427AA1"/>
          </a:solidFill>
          <a:ln w="9525"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902" name="Google Shape;1902;p62"/>
          <p:cNvSpPr/>
          <p:nvPr/>
        </p:nvSpPr>
        <p:spPr>
          <a:xfrm>
            <a:off x="7355575" y="5947450"/>
            <a:ext cx="4671000" cy="534000"/>
          </a:xfrm>
          <a:prstGeom prst="roundRect">
            <a:avLst>
              <a:gd name="adj" fmla="val 3384"/>
            </a:avLst>
          </a:prstGeom>
          <a:solidFill>
            <a:srgbClr val="427AA1"/>
          </a:solidFill>
          <a:ln w="9525"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903" name="Google Shape;1903;p62"/>
          <p:cNvSpPr/>
          <p:nvPr/>
        </p:nvSpPr>
        <p:spPr>
          <a:xfrm>
            <a:off x="7355575" y="6564025"/>
            <a:ext cx="4671000" cy="534000"/>
          </a:xfrm>
          <a:prstGeom prst="roundRect">
            <a:avLst>
              <a:gd name="adj" fmla="val 3384"/>
            </a:avLst>
          </a:prstGeom>
          <a:solidFill>
            <a:srgbClr val="427AA1"/>
          </a:solidFill>
          <a:ln w="9525"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cxnSp>
        <p:nvCxnSpPr>
          <p:cNvPr id="1904" name="Google Shape;1904;p62"/>
          <p:cNvCxnSpPr/>
          <p:nvPr/>
        </p:nvCxnSpPr>
        <p:spPr>
          <a:xfrm rot="10800000" flipH="1">
            <a:off x="1247039" y="4642925"/>
            <a:ext cx="4404900" cy="14100"/>
          </a:xfrm>
          <a:prstGeom prst="straightConnector1">
            <a:avLst/>
          </a:prstGeom>
          <a:noFill/>
          <a:ln w="9525" cap="flat" cmpd="sng">
            <a:solidFill>
              <a:srgbClr val="427AA1"/>
            </a:solidFill>
            <a:prstDash val="solid"/>
            <a:round/>
            <a:headEnd type="none" w="sm" len="sm"/>
            <a:tailEnd type="none" w="sm" len="sm"/>
          </a:ln>
        </p:spPr>
      </p:cxnSp>
      <p:sp>
        <p:nvSpPr>
          <p:cNvPr id="1899" name="Google Shape;1899;p62"/>
          <p:cNvSpPr/>
          <p:nvPr/>
        </p:nvSpPr>
        <p:spPr>
          <a:xfrm>
            <a:off x="7254900" y="4462850"/>
            <a:ext cx="5043900" cy="3387300"/>
          </a:xfrm>
          <a:prstGeom prst="roundRect">
            <a:avLst>
              <a:gd name="adj" fmla="val 338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b"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Ubuntu:latest</a:t>
            </a:r>
            <a:endParaRPr sz="2200" b="0" i="0" u="none" strike="noStrike" cap="none">
              <a:solidFill>
                <a:srgbClr val="434343"/>
              </a:solidFill>
              <a:latin typeface="Open Sans"/>
              <a:ea typeface="Open Sans"/>
              <a:cs typeface="Open Sans"/>
              <a:sym typeface="Open Sans"/>
            </a:endParaRPr>
          </a:p>
        </p:txBody>
      </p:sp>
      <p:grpSp>
        <p:nvGrpSpPr>
          <p:cNvPr id="1905" name="Google Shape;1905;p62"/>
          <p:cNvGrpSpPr/>
          <p:nvPr/>
        </p:nvGrpSpPr>
        <p:grpSpPr>
          <a:xfrm>
            <a:off x="12078665" y="5848033"/>
            <a:ext cx="388963" cy="458395"/>
            <a:chOff x="13595725" y="3736125"/>
            <a:chExt cx="747000" cy="926425"/>
          </a:xfrm>
        </p:grpSpPr>
        <p:sp>
          <p:nvSpPr>
            <p:cNvPr id="1906" name="Google Shape;1906;p62"/>
            <p:cNvSpPr/>
            <p:nvPr/>
          </p:nvSpPr>
          <p:spPr>
            <a:xfrm>
              <a:off x="13716325" y="3736125"/>
              <a:ext cx="505800" cy="680400"/>
            </a:xfrm>
            <a:prstGeom prst="curvedDownArrow">
              <a:avLst>
                <a:gd name="adj1" fmla="val 25000"/>
                <a:gd name="adj2" fmla="val 50000"/>
                <a:gd name="adj3" fmla="val 0"/>
              </a:avLst>
            </a:prstGeom>
            <a:solidFill>
              <a:srgbClr val="F7AB1B"/>
            </a:solidFill>
            <a:ln w="9525" cap="flat" cmpd="sng">
              <a:solidFill>
                <a:srgbClr val="F7AB1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7" name="Google Shape;1907;p62"/>
            <p:cNvSpPr/>
            <p:nvPr/>
          </p:nvSpPr>
          <p:spPr>
            <a:xfrm>
              <a:off x="13595725" y="4128550"/>
              <a:ext cx="747000" cy="534000"/>
            </a:xfrm>
            <a:prstGeom prst="rect">
              <a:avLst/>
            </a:prstGeom>
            <a:solidFill>
              <a:srgbClr val="F7AB1B"/>
            </a:solidFill>
            <a:ln w="9525" cap="flat" cmpd="sng">
              <a:solidFill>
                <a:srgbClr val="F7AB1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08" name="Google Shape;1908;p62"/>
          <p:cNvSpPr/>
          <p:nvPr/>
        </p:nvSpPr>
        <p:spPr>
          <a:xfrm>
            <a:off x="12476200" y="4177750"/>
            <a:ext cx="747000" cy="3884100"/>
          </a:xfrm>
          <a:prstGeom prst="rightBrace">
            <a:avLst>
              <a:gd name="adj1" fmla="val 8333"/>
              <a:gd name="adj2" fmla="val 50000"/>
            </a:avLst>
          </a:prstGeom>
          <a:noFill/>
          <a:ln w="9525" cap="flat" cmpd="sng">
            <a:solidFill>
              <a:srgbClr val="0FCFE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9" name="Google Shape;1909;p62"/>
          <p:cNvSpPr txBox="1"/>
          <p:nvPr/>
        </p:nvSpPr>
        <p:spPr>
          <a:xfrm>
            <a:off x="13284075" y="5810225"/>
            <a:ext cx="1982400" cy="53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 layers</a:t>
            </a:r>
            <a:endParaRPr sz="2200" b="0" i="0" u="none" strike="noStrike" cap="none">
              <a:solidFill>
                <a:srgbClr val="434343"/>
              </a:solidFill>
              <a:latin typeface="Open Sans"/>
              <a:ea typeface="Open Sans"/>
              <a:cs typeface="Open Sans"/>
              <a:sym typeface="Open Sans"/>
            </a:endParaRPr>
          </a:p>
        </p:txBody>
      </p:sp>
      <p:sp>
        <p:nvSpPr>
          <p:cNvPr id="1910" name="Google Shape;1910;p62"/>
          <p:cNvSpPr txBox="1"/>
          <p:nvPr/>
        </p:nvSpPr>
        <p:spPr>
          <a:xfrm>
            <a:off x="8006700" y="8058325"/>
            <a:ext cx="3540300" cy="534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Container</a:t>
            </a:r>
            <a:endParaRPr sz="2200" b="0" i="0" u="none" strike="noStrike" cap="none">
              <a:solidFill>
                <a:srgbClr val="434343"/>
              </a:solidFill>
              <a:latin typeface="Open Sans"/>
              <a:ea typeface="Open Sans"/>
              <a:cs typeface="Open Sans"/>
              <a:sym typeface="Open Sans"/>
            </a:endParaRPr>
          </a:p>
        </p:txBody>
      </p:sp>
      <p:grpSp>
        <p:nvGrpSpPr>
          <p:cNvPr id="1911" name="Google Shape;1911;p62"/>
          <p:cNvGrpSpPr/>
          <p:nvPr/>
        </p:nvGrpSpPr>
        <p:grpSpPr>
          <a:xfrm>
            <a:off x="7662850" y="3720013"/>
            <a:ext cx="14700" cy="677700"/>
            <a:chOff x="-4773950" y="4725325"/>
            <a:chExt cx="14700" cy="677700"/>
          </a:xfrm>
        </p:grpSpPr>
        <p:cxnSp>
          <p:nvCxnSpPr>
            <p:cNvPr id="1912" name="Google Shape;1912;p62"/>
            <p:cNvCxnSpPr/>
            <p:nvPr/>
          </p:nvCxnSpPr>
          <p:spPr>
            <a:xfrm flipH="1">
              <a:off x="-4773950" y="4779925"/>
              <a:ext cx="14700" cy="623100"/>
            </a:xfrm>
            <a:prstGeom prst="straightConnector1">
              <a:avLst/>
            </a:prstGeom>
            <a:noFill/>
            <a:ln w="9525" cap="flat" cmpd="sng">
              <a:solidFill>
                <a:srgbClr val="0FCFE8"/>
              </a:solidFill>
              <a:prstDash val="solid"/>
              <a:round/>
              <a:headEnd type="none" w="sm" len="sm"/>
              <a:tailEnd type="triangle" w="med" len="med"/>
            </a:ln>
          </p:spPr>
        </p:cxnSp>
        <p:cxnSp>
          <p:nvCxnSpPr>
            <p:cNvPr id="1913" name="Google Shape;1913;p62"/>
            <p:cNvCxnSpPr/>
            <p:nvPr/>
          </p:nvCxnSpPr>
          <p:spPr>
            <a:xfrm rot="10800000">
              <a:off x="-4769300" y="4725325"/>
              <a:ext cx="5400" cy="525900"/>
            </a:xfrm>
            <a:prstGeom prst="straightConnector1">
              <a:avLst/>
            </a:prstGeom>
            <a:noFill/>
            <a:ln w="9525" cap="flat" cmpd="sng">
              <a:solidFill>
                <a:srgbClr val="0FCFE8"/>
              </a:solidFill>
              <a:prstDash val="solid"/>
              <a:round/>
              <a:headEnd type="none" w="sm" len="sm"/>
              <a:tailEnd type="triangle" w="med" len="med"/>
            </a:ln>
          </p:spPr>
        </p:cxnSp>
      </p:grpSp>
      <p:grpSp>
        <p:nvGrpSpPr>
          <p:cNvPr id="1914" name="Google Shape;1914;p62"/>
          <p:cNvGrpSpPr/>
          <p:nvPr/>
        </p:nvGrpSpPr>
        <p:grpSpPr>
          <a:xfrm>
            <a:off x="8424850" y="3720013"/>
            <a:ext cx="14700" cy="677700"/>
            <a:chOff x="-4773950" y="4725325"/>
            <a:chExt cx="14700" cy="677700"/>
          </a:xfrm>
        </p:grpSpPr>
        <p:cxnSp>
          <p:nvCxnSpPr>
            <p:cNvPr id="1915" name="Google Shape;1915;p62"/>
            <p:cNvCxnSpPr/>
            <p:nvPr/>
          </p:nvCxnSpPr>
          <p:spPr>
            <a:xfrm flipH="1">
              <a:off x="-4773950" y="4779925"/>
              <a:ext cx="14700" cy="623100"/>
            </a:xfrm>
            <a:prstGeom prst="straightConnector1">
              <a:avLst/>
            </a:prstGeom>
            <a:noFill/>
            <a:ln w="9525" cap="flat" cmpd="sng">
              <a:solidFill>
                <a:srgbClr val="0FCFE8"/>
              </a:solidFill>
              <a:prstDash val="solid"/>
              <a:round/>
              <a:headEnd type="none" w="sm" len="sm"/>
              <a:tailEnd type="triangle" w="med" len="med"/>
            </a:ln>
          </p:spPr>
        </p:cxnSp>
        <p:cxnSp>
          <p:nvCxnSpPr>
            <p:cNvPr id="1916" name="Google Shape;1916;p62"/>
            <p:cNvCxnSpPr/>
            <p:nvPr/>
          </p:nvCxnSpPr>
          <p:spPr>
            <a:xfrm rot="10800000">
              <a:off x="-4769300" y="4725325"/>
              <a:ext cx="5400" cy="525900"/>
            </a:xfrm>
            <a:prstGeom prst="straightConnector1">
              <a:avLst/>
            </a:prstGeom>
            <a:noFill/>
            <a:ln w="9525" cap="flat" cmpd="sng">
              <a:solidFill>
                <a:srgbClr val="0FCFE8"/>
              </a:solidFill>
              <a:prstDash val="solid"/>
              <a:round/>
              <a:headEnd type="none" w="sm" len="sm"/>
              <a:tailEnd type="triangle" w="med" len="med"/>
            </a:ln>
          </p:spPr>
        </p:cxnSp>
      </p:grpSp>
      <p:grpSp>
        <p:nvGrpSpPr>
          <p:cNvPr id="1917" name="Google Shape;1917;p62"/>
          <p:cNvGrpSpPr/>
          <p:nvPr/>
        </p:nvGrpSpPr>
        <p:grpSpPr>
          <a:xfrm>
            <a:off x="9186850" y="3720013"/>
            <a:ext cx="14700" cy="677700"/>
            <a:chOff x="-4773950" y="4725325"/>
            <a:chExt cx="14700" cy="677700"/>
          </a:xfrm>
        </p:grpSpPr>
        <p:cxnSp>
          <p:nvCxnSpPr>
            <p:cNvPr id="1918" name="Google Shape;1918;p62"/>
            <p:cNvCxnSpPr/>
            <p:nvPr/>
          </p:nvCxnSpPr>
          <p:spPr>
            <a:xfrm flipH="1">
              <a:off x="-4773950" y="4779925"/>
              <a:ext cx="14700" cy="623100"/>
            </a:xfrm>
            <a:prstGeom prst="straightConnector1">
              <a:avLst/>
            </a:prstGeom>
            <a:noFill/>
            <a:ln w="9525" cap="flat" cmpd="sng">
              <a:solidFill>
                <a:srgbClr val="0FCFE8"/>
              </a:solidFill>
              <a:prstDash val="solid"/>
              <a:round/>
              <a:headEnd type="none" w="sm" len="sm"/>
              <a:tailEnd type="triangle" w="med" len="med"/>
            </a:ln>
          </p:spPr>
        </p:cxnSp>
        <p:cxnSp>
          <p:nvCxnSpPr>
            <p:cNvPr id="1919" name="Google Shape;1919;p62"/>
            <p:cNvCxnSpPr/>
            <p:nvPr/>
          </p:nvCxnSpPr>
          <p:spPr>
            <a:xfrm rot="10800000">
              <a:off x="-4769300" y="4725325"/>
              <a:ext cx="5400" cy="525900"/>
            </a:xfrm>
            <a:prstGeom prst="straightConnector1">
              <a:avLst/>
            </a:prstGeom>
            <a:noFill/>
            <a:ln w="9525" cap="flat" cmpd="sng">
              <a:solidFill>
                <a:srgbClr val="0FCFE8"/>
              </a:solidFill>
              <a:prstDash val="solid"/>
              <a:round/>
              <a:headEnd type="none" w="sm" len="sm"/>
              <a:tailEnd type="triangle" w="med" len="med"/>
            </a:ln>
          </p:spPr>
        </p:cxnSp>
      </p:grpSp>
      <p:grpSp>
        <p:nvGrpSpPr>
          <p:cNvPr id="1920" name="Google Shape;1920;p62"/>
          <p:cNvGrpSpPr/>
          <p:nvPr/>
        </p:nvGrpSpPr>
        <p:grpSpPr>
          <a:xfrm>
            <a:off x="10025050" y="3720013"/>
            <a:ext cx="14700" cy="677700"/>
            <a:chOff x="-4773950" y="4725325"/>
            <a:chExt cx="14700" cy="677700"/>
          </a:xfrm>
        </p:grpSpPr>
        <p:cxnSp>
          <p:nvCxnSpPr>
            <p:cNvPr id="1921" name="Google Shape;1921;p62"/>
            <p:cNvCxnSpPr/>
            <p:nvPr/>
          </p:nvCxnSpPr>
          <p:spPr>
            <a:xfrm flipH="1">
              <a:off x="-4773950" y="4779925"/>
              <a:ext cx="14700" cy="623100"/>
            </a:xfrm>
            <a:prstGeom prst="straightConnector1">
              <a:avLst/>
            </a:prstGeom>
            <a:noFill/>
            <a:ln w="9525" cap="flat" cmpd="sng">
              <a:solidFill>
                <a:srgbClr val="0FCFE8"/>
              </a:solidFill>
              <a:prstDash val="solid"/>
              <a:round/>
              <a:headEnd type="none" w="sm" len="sm"/>
              <a:tailEnd type="triangle" w="med" len="med"/>
            </a:ln>
          </p:spPr>
        </p:cxnSp>
        <p:cxnSp>
          <p:nvCxnSpPr>
            <p:cNvPr id="1922" name="Google Shape;1922;p62"/>
            <p:cNvCxnSpPr/>
            <p:nvPr/>
          </p:nvCxnSpPr>
          <p:spPr>
            <a:xfrm rot="10800000">
              <a:off x="-4769300" y="4725325"/>
              <a:ext cx="5400" cy="525900"/>
            </a:xfrm>
            <a:prstGeom prst="straightConnector1">
              <a:avLst/>
            </a:prstGeom>
            <a:noFill/>
            <a:ln w="9525" cap="flat" cmpd="sng">
              <a:solidFill>
                <a:srgbClr val="0FCFE8"/>
              </a:solidFill>
              <a:prstDash val="solid"/>
              <a:round/>
              <a:headEnd type="none" w="sm" len="sm"/>
              <a:tailEnd type="triangle" w="med" len="med"/>
            </a:ln>
          </p:spPr>
        </p:cxnSp>
      </p:grpSp>
      <p:grpSp>
        <p:nvGrpSpPr>
          <p:cNvPr id="1923" name="Google Shape;1923;p62"/>
          <p:cNvGrpSpPr/>
          <p:nvPr/>
        </p:nvGrpSpPr>
        <p:grpSpPr>
          <a:xfrm>
            <a:off x="10863250" y="3720013"/>
            <a:ext cx="14700" cy="677700"/>
            <a:chOff x="-4773950" y="4725325"/>
            <a:chExt cx="14700" cy="677700"/>
          </a:xfrm>
        </p:grpSpPr>
        <p:cxnSp>
          <p:nvCxnSpPr>
            <p:cNvPr id="1924" name="Google Shape;1924;p62"/>
            <p:cNvCxnSpPr/>
            <p:nvPr/>
          </p:nvCxnSpPr>
          <p:spPr>
            <a:xfrm flipH="1">
              <a:off x="-4773950" y="4779925"/>
              <a:ext cx="14700" cy="623100"/>
            </a:xfrm>
            <a:prstGeom prst="straightConnector1">
              <a:avLst/>
            </a:prstGeom>
            <a:noFill/>
            <a:ln w="9525" cap="flat" cmpd="sng">
              <a:solidFill>
                <a:srgbClr val="0FCFE8"/>
              </a:solidFill>
              <a:prstDash val="solid"/>
              <a:round/>
              <a:headEnd type="none" w="sm" len="sm"/>
              <a:tailEnd type="triangle" w="med" len="med"/>
            </a:ln>
          </p:spPr>
        </p:cxnSp>
        <p:cxnSp>
          <p:nvCxnSpPr>
            <p:cNvPr id="1925" name="Google Shape;1925;p62"/>
            <p:cNvCxnSpPr/>
            <p:nvPr/>
          </p:nvCxnSpPr>
          <p:spPr>
            <a:xfrm rot="10800000">
              <a:off x="-4769300" y="4725325"/>
              <a:ext cx="5400" cy="525900"/>
            </a:xfrm>
            <a:prstGeom prst="straightConnector1">
              <a:avLst/>
            </a:prstGeom>
            <a:noFill/>
            <a:ln w="9525" cap="flat" cmpd="sng">
              <a:solidFill>
                <a:srgbClr val="0FCFE8"/>
              </a:solidFill>
              <a:prstDash val="solid"/>
              <a:round/>
              <a:headEnd type="none" w="sm" len="sm"/>
              <a:tailEnd type="triangle" w="med" len="med"/>
            </a:ln>
          </p:spPr>
        </p:cxnSp>
      </p:grpSp>
      <p:grpSp>
        <p:nvGrpSpPr>
          <p:cNvPr id="1926" name="Google Shape;1926;p62"/>
          <p:cNvGrpSpPr/>
          <p:nvPr/>
        </p:nvGrpSpPr>
        <p:grpSpPr>
          <a:xfrm>
            <a:off x="11701450" y="3720013"/>
            <a:ext cx="14700" cy="677700"/>
            <a:chOff x="-4773950" y="4725325"/>
            <a:chExt cx="14700" cy="677700"/>
          </a:xfrm>
        </p:grpSpPr>
        <p:cxnSp>
          <p:nvCxnSpPr>
            <p:cNvPr id="1927" name="Google Shape;1927;p62"/>
            <p:cNvCxnSpPr/>
            <p:nvPr/>
          </p:nvCxnSpPr>
          <p:spPr>
            <a:xfrm flipH="1">
              <a:off x="-4773950" y="4779925"/>
              <a:ext cx="14700" cy="623100"/>
            </a:xfrm>
            <a:prstGeom prst="straightConnector1">
              <a:avLst/>
            </a:prstGeom>
            <a:noFill/>
            <a:ln w="9525" cap="flat" cmpd="sng">
              <a:solidFill>
                <a:srgbClr val="0FCFE8"/>
              </a:solidFill>
              <a:prstDash val="solid"/>
              <a:round/>
              <a:headEnd type="none" w="sm" len="sm"/>
              <a:tailEnd type="triangle" w="med" len="med"/>
            </a:ln>
          </p:spPr>
        </p:cxnSp>
        <p:cxnSp>
          <p:nvCxnSpPr>
            <p:cNvPr id="1928" name="Google Shape;1928;p62"/>
            <p:cNvCxnSpPr/>
            <p:nvPr/>
          </p:nvCxnSpPr>
          <p:spPr>
            <a:xfrm rot="10800000">
              <a:off x="-4769300" y="4725325"/>
              <a:ext cx="5400" cy="525900"/>
            </a:xfrm>
            <a:prstGeom prst="straightConnector1">
              <a:avLst/>
            </a:prstGeom>
            <a:noFill/>
            <a:ln w="9525" cap="flat" cmpd="sng">
              <a:solidFill>
                <a:srgbClr val="0FCFE8"/>
              </a:solidFill>
              <a:prstDash val="solid"/>
              <a:round/>
              <a:headEnd type="none" w="sm" len="sm"/>
              <a:tailEnd type="triangle" w="med" len="med"/>
            </a:ln>
          </p:spPr>
        </p:cxnSp>
      </p:grpSp>
      <p:sp>
        <p:nvSpPr>
          <p:cNvPr id="1929" name="Google Shape;1929;p62"/>
          <p:cNvSpPr/>
          <p:nvPr/>
        </p:nvSpPr>
        <p:spPr>
          <a:xfrm>
            <a:off x="7164050" y="2974500"/>
            <a:ext cx="5043900" cy="6804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Container layer</a:t>
            </a:r>
            <a:endParaRPr sz="2200" b="0" i="0" u="none" strike="noStrike" cap="none">
              <a:solidFill>
                <a:srgbClr val="434343"/>
              </a:solidFill>
              <a:latin typeface="Open Sans"/>
              <a:ea typeface="Open Sans"/>
              <a:cs typeface="Open Sans"/>
              <a:sym typeface="Open Sans"/>
            </a:endParaRPr>
          </a:p>
        </p:txBody>
      </p:sp>
      <p:pic>
        <p:nvPicPr>
          <p:cNvPr id="1930" name="Google Shape;1930;p62"/>
          <p:cNvPicPr preferRelativeResize="0"/>
          <p:nvPr/>
        </p:nvPicPr>
        <p:blipFill rotWithShape="1">
          <a:blip r:embed="rId3">
            <a:alphaModFix/>
          </a:blip>
          <a:srcRect/>
          <a:stretch/>
        </p:blipFill>
        <p:spPr>
          <a:xfrm>
            <a:off x="6835525" y="706525"/>
            <a:ext cx="2430250" cy="307725"/>
          </a:xfrm>
          <a:prstGeom prst="rect">
            <a:avLst/>
          </a:prstGeom>
          <a:noFill/>
          <a:ln>
            <a:noFill/>
          </a:ln>
        </p:spPr>
      </p:pic>
      <p:sp>
        <p:nvSpPr>
          <p:cNvPr id="1931" name="Google Shape;1931;p62"/>
          <p:cNvSpPr/>
          <p:nvPr/>
        </p:nvSpPr>
        <p:spPr>
          <a:xfrm>
            <a:off x="2202034" y="1404034"/>
            <a:ext cx="12105900" cy="8652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 Docker image is built from a series of layers. Each layer is an instruction in the Dockerfile of the image. Except the very last layer, each layer is read-only.</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935"/>
        <p:cNvGrpSpPr/>
        <p:nvPr/>
      </p:nvGrpSpPr>
      <p:grpSpPr>
        <a:xfrm>
          <a:off x="0" y="0"/>
          <a:ext cx="0" cy="0"/>
          <a:chOff x="0" y="0"/>
          <a:chExt cx="0" cy="0"/>
        </a:xfrm>
      </p:grpSpPr>
      <p:sp>
        <p:nvSpPr>
          <p:cNvPr id="1936" name="Google Shape;1936;g77d18fd548_0_590"/>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Layers</a:t>
            </a:r>
            <a:endParaRPr/>
          </a:p>
        </p:txBody>
      </p:sp>
      <p:sp>
        <p:nvSpPr>
          <p:cNvPr id="1937" name="Google Shape;1937;g77d18fd548_0_590"/>
          <p:cNvSpPr/>
          <p:nvPr/>
        </p:nvSpPr>
        <p:spPr>
          <a:xfrm>
            <a:off x="583930" y="8698700"/>
            <a:ext cx="100206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595959"/>
                </a:solidFill>
                <a:latin typeface="Open Sans"/>
                <a:ea typeface="Open Sans"/>
                <a:cs typeface="Open Sans"/>
                <a:sym typeface="Open Sans"/>
              </a:rPr>
              <a:t>Source: https://docs.docker.com/v17.09/engine/userguide/storagedriver/imagesandcontainers/#container-and-layers</a:t>
            </a:r>
            <a:endParaRPr sz="1400" b="0" i="1" u="none" strike="noStrike" cap="none">
              <a:solidFill>
                <a:srgbClr val="595959"/>
              </a:solidFill>
              <a:latin typeface="Arial"/>
              <a:ea typeface="Arial"/>
              <a:cs typeface="Arial"/>
              <a:sym typeface="Arial"/>
            </a:endParaRPr>
          </a:p>
        </p:txBody>
      </p:sp>
      <p:pic>
        <p:nvPicPr>
          <p:cNvPr id="1938" name="Google Shape;1938;g77d18fd548_0_590" descr="A close up of a map&#10;&#10;Description automatically generated"/>
          <p:cNvPicPr preferRelativeResize="0"/>
          <p:nvPr/>
        </p:nvPicPr>
        <p:blipFill rotWithShape="1">
          <a:blip r:embed="rId3">
            <a:alphaModFix/>
          </a:blip>
          <a:srcRect/>
          <a:stretch/>
        </p:blipFill>
        <p:spPr>
          <a:xfrm>
            <a:off x="1909017" y="1426546"/>
            <a:ext cx="12437964" cy="7054368"/>
          </a:xfrm>
          <a:prstGeom prst="rect">
            <a:avLst/>
          </a:prstGeom>
          <a:noFill/>
          <a:ln>
            <a:noFill/>
          </a:ln>
        </p:spPr>
      </p:pic>
      <p:pic>
        <p:nvPicPr>
          <p:cNvPr id="1939" name="Google Shape;1939;g77d18fd548_0_590"/>
          <p:cNvPicPr preferRelativeResize="0"/>
          <p:nvPr/>
        </p:nvPicPr>
        <p:blipFill rotWithShape="1">
          <a:blip r:embed="rId4">
            <a:alphaModFix/>
          </a:blip>
          <a:srcRect/>
          <a:stretch/>
        </p:blipFill>
        <p:spPr>
          <a:xfrm>
            <a:off x="6835525" y="706525"/>
            <a:ext cx="2430250" cy="307725"/>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944"/>
        <p:cNvGrpSpPr/>
        <p:nvPr/>
      </p:nvGrpSpPr>
      <p:grpSpPr>
        <a:xfrm>
          <a:off x="0" y="0"/>
          <a:ext cx="0" cy="0"/>
          <a:chOff x="0" y="0"/>
          <a:chExt cx="0" cy="0"/>
        </a:xfrm>
      </p:grpSpPr>
      <p:sp>
        <p:nvSpPr>
          <p:cNvPr id="1945" name="Google Shape;1945;p6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Identifying the Layers</a:t>
            </a:r>
            <a:endParaRPr/>
          </a:p>
        </p:txBody>
      </p:sp>
      <p:pic>
        <p:nvPicPr>
          <p:cNvPr id="1946" name="Google Shape;1946;p63"/>
          <p:cNvPicPr preferRelativeResize="0"/>
          <p:nvPr/>
        </p:nvPicPr>
        <p:blipFill rotWithShape="1">
          <a:blip r:embed="rId3">
            <a:alphaModFix/>
          </a:blip>
          <a:srcRect/>
          <a:stretch/>
        </p:blipFill>
        <p:spPr>
          <a:xfrm>
            <a:off x="5632375" y="720325"/>
            <a:ext cx="4803000" cy="307725"/>
          </a:xfrm>
          <a:prstGeom prst="rect">
            <a:avLst/>
          </a:prstGeom>
          <a:noFill/>
          <a:ln>
            <a:noFill/>
          </a:ln>
        </p:spPr>
      </p:pic>
      <p:sp>
        <p:nvSpPr>
          <p:cNvPr id="1947" name="Google Shape;1947;p63"/>
          <p:cNvSpPr/>
          <p:nvPr/>
        </p:nvSpPr>
        <p:spPr>
          <a:xfrm>
            <a:off x="1439975" y="2493450"/>
            <a:ext cx="92037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Layers of an image can be identified using the following commands:</a:t>
            </a:r>
            <a:endParaRPr sz="2200" b="0" i="0" u="none" strike="noStrike" cap="none">
              <a:solidFill>
                <a:srgbClr val="FFFFFF"/>
              </a:solidFill>
              <a:latin typeface="Open Sans"/>
              <a:ea typeface="Open Sans"/>
              <a:cs typeface="Open Sans"/>
              <a:sym typeface="Open Sans"/>
            </a:endParaRPr>
          </a:p>
        </p:txBody>
      </p:sp>
      <p:sp>
        <p:nvSpPr>
          <p:cNvPr id="1948" name="Google Shape;1948;p63"/>
          <p:cNvSpPr/>
          <p:nvPr/>
        </p:nvSpPr>
        <p:spPr>
          <a:xfrm>
            <a:off x="1439975" y="3963750"/>
            <a:ext cx="5216100" cy="6750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docker images -a</a:t>
            </a:r>
            <a:endParaRPr sz="2200" b="0" i="1" u="none" strike="noStrike" cap="none">
              <a:solidFill>
                <a:srgbClr val="434343"/>
              </a:solidFill>
              <a:latin typeface="Open Sans"/>
              <a:ea typeface="Open Sans"/>
              <a:cs typeface="Open Sans"/>
              <a:sym typeface="Open Sans"/>
            </a:endParaRPr>
          </a:p>
        </p:txBody>
      </p:sp>
      <p:sp>
        <p:nvSpPr>
          <p:cNvPr id="1949" name="Google Shape;1949;p63"/>
          <p:cNvSpPr/>
          <p:nvPr/>
        </p:nvSpPr>
        <p:spPr>
          <a:xfrm>
            <a:off x="1439975" y="5493150"/>
            <a:ext cx="5216100" cy="6750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docker history --no-trunc &lt;ImageID&gt;</a:t>
            </a:r>
            <a:endParaRPr sz="2200" b="0" i="1" u="none" strike="noStrike" cap="none">
              <a:solidFill>
                <a:srgbClr val="434343"/>
              </a:solidFill>
              <a:latin typeface="Open Sans"/>
              <a:ea typeface="Open Sans"/>
              <a:cs typeface="Open Sans"/>
              <a:sym typeface="Open Sans"/>
            </a:endParaRPr>
          </a:p>
        </p:txBody>
      </p:sp>
      <p:cxnSp>
        <p:nvCxnSpPr>
          <p:cNvPr id="1950" name="Google Shape;1950;p63"/>
          <p:cNvCxnSpPr>
            <a:stCxn id="1948" idx="3"/>
            <a:endCxn id="1951" idx="1"/>
          </p:cNvCxnSpPr>
          <p:nvPr/>
        </p:nvCxnSpPr>
        <p:spPr>
          <a:xfrm>
            <a:off x="6656075" y="4301250"/>
            <a:ext cx="1632300" cy="0"/>
          </a:xfrm>
          <a:prstGeom prst="straightConnector1">
            <a:avLst/>
          </a:prstGeom>
          <a:noFill/>
          <a:ln w="9525" cap="flat" cmpd="sng">
            <a:solidFill>
              <a:srgbClr val="5597D3"/>
            </a:solidFill>
            <a:prstDash val="solid"/>
            <a:round/>
            <a:headEnd type="none" w="sm" len="sm"/>
            <a:tailEnd type="triangle" w="med" len="med"/>
          </a:ln>
        </p:spPr>
      </p:cxnSp>
      <p:sp>
        <p:nvSpPr>
          <p:cNvPr id="1951" name="Google Shape;1951;p63"/>
          <p:cNvSpPr/>
          <p:nvPr/>
        </p:nvSpPr>
        <p:spPr>
          <a:xfrm>
            <a:off x="8288525" y="3963750"/>
            <a:ext cx="5216100" cy="6750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Used to find the image ID</a:t>
            </a:r>
            <a:endParaRPr sz="2200" b="0" i="0" u="none" strike="noStrike" cap="none">
              <a:solidFill>
                <a:srgbClr val="434343"/>
              </a:solidFill>
              <a:latin typeface="Open Sans"/>
              <a:ea typeface="Open Sans"/>
              <a:cs typeface="Open Sans"/>
              <a:sym typeface="Open Sans"/>
            </a:endParaRPr>
          </a:p>
        </p:txBody>
      </p:sp>
      <p:cxnSp>
        <p:nvCxnSpPr>
          <p:cNvPr id="1952" name="Google Shape;1952;p63"/>
          <p:cNvCxnSpPr>
            <a:stCxn id="1949" idx="3"/>
            <a:endCxn id="1953" idx="1"/>
          </p:cNvCxnSpPr>
          <p:nvPr/>
        </p:nvCxnSpPr>
        <p:spPr>
          <a:xfrm>
            <a:off x="6656075" y="5830650"/>
            <a:ext cx="1632300" cy="0"/>
          </a:xfrm>
          <a:prstGeom prst="straightConnector1">
            <a:avLst/>
          </a:prstGeom>
          <a:noFill/>
          <a:ln w="9525" cap="flat" cmpd="sng">
            <a:solidFill>
              <a:srgbClr val="5597D3"/>
            </a:solidFill>
            <a:prstDash val="solid"/>
            <a:round/>
            <a:headEnd type="none" w="sm" len="sm"/>
            <a:tailEnd type="triangle" w="med" len="med"/>
          </a:ln>
        </p:spPr>
      </p:cxnSp>
      <p:sp>
        <p:nvSpPr>
          <p:cNvPr id="1953" name="Google Shape;1953;p63"/>
          <p:cNvSpPr/>
          <p:nvPr/>
        </p:nvSpPr>
        <p:spPr>
          <a:xfrm>
            <a:off x="8288525" y="5493150"/>
            <a:ext cx="5216100" cy="6750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Used to find layers and image size</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957"/>
        <p:cNvGrpSpPr/>
        <p:nvPr/>
      </p:nvGrpSpPr>
      <p:grpSpPr>
        <a:xfrm>
          <a:off x="0" y="0"/>
          <a:ext cx="0" cy="0"/>
          <a:chOff x="0" y="0"/>
          <a:chExt cx="0" cy="0"/>
        </a:xfrm>
      </p:grpSpPr>
      <p:sp>
        <p:nvSpPr>
          <p:cNvPr id="1958" name="Google Shape;1958;g77d18fd548_0_597"/>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Container Size on Disk</a:t>
            </a:r>
            <a:endParaRPr/>
          </a:p>
        </p:txBody>
      </p:sp>
      <p:pic>
        <p:nvPicPr>
          <p:cNvPr id="1959" name="Google Shape;1959;g77d18fd548_0_597"/>
          <p:cNvPicPr preferRelativeResize="0"/>
          <p:nvPr/>
        </p:nvPicPr>
        <p:blipFill rotWithShape="1">
          <a:blip r:embed="rId3">
            <a:alphaModFix/>
          </a:blip>
          <a:srcRect/>
          <a:stretch/>
        </p:blipFill>
        <p:spPr>
          <a:xfrm>
            <a:off x="4790100" y="649718"/>
            <a:ext cx="6675808" cy="365760"/>
          </a:xfrm>
          <a:prstGeom prst="rect">
            <a:avLst/>
          </a:prstGeom>
          <a:noFill/>
          <a:ln>
            <a:noFill/>
          </a:ln>
        </p:spPr>
      </p:pic>
      <p:sp>
        <p:nvSpPr>
          <p:cNvPr id="1960" name="Google Shape;1960;g77d18fd548_0_597"/>
          <p:cNvSpPr/>
          <p:nvPr/>
        </p:nvSpPr>
        <p:spPr>
          <a:xfrm>
            <a:off x="2068859" y="3097800"/>
            <a:ext cx="12105900" cy="26862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user can use the </a:t>
            </a:r>
            <a:r>
              <a:rPr lang="en-US" sz="2200" b="1" i="0" u="none" strike="noStrike" cap="none">
                <a:solidFill>
                  <a:srgbClr val="3F3F3F"/>
                </a:solidFill>
                <a:latin typeface="Open Sans"/>
                <a:ea typeface="Open Sans"/>
                <a:cs typeface="Open Sans"/>
                <a:sym typeface="Open Sans"/>
              </a:rPr>
              <a:t>docker ps -s </a:t>
            </a:r>
            <a:r>
              <a:rPr lang="en-US" sz="2200" b="0" i="0" u="none" strike="noStrike" cap="none">
                <a:solidFill>
                  <a:srgbClr val="3F3F3F"/>
                </a:solidFill>
                <a:latin typeface="Open Sans"/>
                <a:ea typeface="Open Sans"/>
                <a:cs typeface="Open Sans"/>
                <a:sym typeface="Open Sans"/>
              </a:rPr>
              <a:t>command to view the approximate size of a running container. Two different columns which are related to the size of the container are: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3F3F3F"/>
              </a:buClr>
              <a:buSzPts val="2200"/>
              <a:buFont typeface="Open Sans"/>
              <a:buChar char="●"/>
            </a:pPr>
            <a:r>
              <a:rPr lang="en-US" sz="2200" b="1" i="0" u="none" strike="noStrike" cap="none">
                <a:solidFill>
                  <a:srgbClr val="3F3F3F"/>
                </a:solidFill>
                <a:latin typeface="Open Sans"/>
                <a:ea typeface="Open Sans"/>
                <a:cs typeface="Open Sans"/>
                <a:sym typeface="Open Sans"/>
              </a:rPr>
              <a:t>Size: </a:t>
            </a:r>
            <a:r>
              <a:rPr lang="en-US" sz="2200" b="0" i="0" u="none" strike="noStrike" cap="none">
                <a:solidFill>
                  <a:srgbClr val="3F3F3F"/>
                </a:solidFill>
                <a:latin typeface="Open Sans"/>
                <a:ea typeface="Open Sans"/>
                <a:cs typeface="Open Sans"/>
                <a:sym typeface="Open Sans"/>
              </a:rPr>
              <a:t>the amount of data (on disk) that is used for the writable layer of each container.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1" i="0" u="none" strike="noStrike" cap="none">
              <a:solidFill>
                <a:srgbClr val="3F3F3F"/>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3F3F3F"/>
              </a:buClr>
              <a:buSzPts val="2200"/>
              <a:buFont typeface="Open Sans"/>
              <a:buChar char="●"/>
            </a:pPr>
            <a:r>
              <a:rPr lang="en-US" sz="2200" b="1" i="0" u="none" strike="noStrike" cap="none">
                <a:solidFill>
                  <a:srgbClr val="3F3F3F"/>
                </a:solidFill>
                <a:latin typeface="Open Sans"/>
                <a:ea typeface="Open Sans"/>
                <a:cs typeface="Open Sans"/>
                <a:sym typeface="Open Sans"/>
              </a:rPr>
              <a:t>Virtual size: </a:t>
            </a:r>
            <a:r>
              <a:rPr lang="en-US" sz="2200" b="0" i="0" u="none" strike="noStrike" cap="none">
                <a:solidFill>
                  <a:srgbClr val="3F3F3F"/>
                </a:solidFill>
                <a:latin typeface="Open Sans"/>
                <a:ea typeface="Open Sans"/>
                <a:cs typeface="Open Sans"/>
                <a:sym typeface="Open Sans"/>
              </a:rPr>
              <a:t>the amount of data used for the read-only image data used by the container plus the container’s writable layer size.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964"/>
        <p:cNvGrpSpPr/>
        <p:nvPr/>
      </p:nvGrpSpPr>
      <p:grpSpPr>
        <a:xfrm>
          <a:off x="0" y="0"/>
          <a:ext cx="0" cy="0"/>
          <a:chOff x="0" y="0"/>
          <a:chExt cx="0" cy="0"/>
        </a:xfrm>
      </p:grpSpPr>
      <p:sp>
        <p:nvSpPr>
          <p:cNvPr id="1965" name="Google Shape;1965;g77d18fd548_0_603"/>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Container Size on Disk</a:t>
            </a:r>
            <a:endParaRPr/>
          </a:p>
        </p:txBody>
      </p:sp>
      <p:pic>
        <p:nvPicPr>
          <p:cNvPr id="1966" name="Google Shape;1966;g77d18fd548_0_603"/>
          <p:cNvPicPr preferRelativeResize="0"/>
          <p:nvPr/>
        </p:nvPicPr>
        <p:blipFill rotWithShape="1">
          <a:blip r:embed="rId3">
            <a:alphaModFix/>
          </a:blip>
          <a:srcRect/>
          <a:stretch/>
        </p:blipFill>
        <p:spPr>
          <a:xfrm>
            <a:off x="4790100" y="649718"/>
            <a:ext cx="6675808" cy="365760"/>
          </a:xfrm>
          <a:prstGeom prst="rect">
            <a:avLst/>
          </a:prstGeom>
          <a:noFill/>
          <a:ln>
            <a:noFill/>
          </a:ln>
        </p:spPr>
      </p:pic>
      <p:sp>
        <p:nvSpPr>
          <p:cNvPr id="1967" name="Google Shape;1967;g77d18fd548_0_603"/>
          <p:cNvSpPr/>
          <p:nvPr/>
        </p:nvSpPr>
        <p:spPr>
          <a:xfrm>
            <a:off x="2068859" y="3097800"/>
            <a:ext cx="12105900" cy="26862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number of ways a container can take up disk space: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Used for log files if the user uses the </a:t>
            </a:r>
            <a:r>
              <a:rPr lang="en-US" sz="2200" b="1" i="0" u="none" strike="noStrike" cap="none">
                <a:solidFill>
                  <a:srgbClr val="3F3F3F"/>
                </a:solidFill>
                <a:latin typeface="Open Sans"/>
                <a:ea typeface="Open Sans"/>
                <a:cs typeface="Open Sans"/>
                <a:sym typeface="Open Sans"/>
              </a:rPr>
              <a:t>json-file</a:t>
            </a:r>
            <a:r>
              <a:rPr lang="en-US" sz="2200" b="0" i="0" u="none" strike="noStrike" cap="none">
                <a:solidFill>
                  <a:srgbClr val="3F3F3F"/>
                </a:solidFill>
                <a:latin typeface="Open Sans"/>
                <a:ea typeface="Open Sans"/>
                <a:cs typeface="Open Sans"/>
                <a:sym typeface="Open Sans"/>
              </a:rPr>
              <a:t> logging driver</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Used for volumes and bind mounts which are used by the container</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Used for the container’s configuration files, which are typically small</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Used for memory which are written to disk if swapping is enabled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972"/>
        <p:cNvGrpSpPr/>
        <p:nvPr/>
      </p:nvGrpSpPr>
      <p:grpSpPr>
        <a:xfrm>
          <a:off x="0" y="0"/>
          <a:ext cx="0" cy="0"/>
          <a:chOff x="0" y="0"/>
          <a:chExt cx="0" cy="0"/>
        </a:xfrm>
      </p:grpSpPr>
      <p:sp>
        <p:nvSpPr>
          <p:cNvPr id="1973" name="Google Shape;1973;p64"/>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Flattening</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978"/>
        <p:cNvGrpSpPr/>
        <p:nvPr/>
      </p:nvGrpSpPr>
      <p:grpSpPr>
        <a:xfrm>
          <a:off x="0" y="0"/>
          <a:ext cx="0" cy="0"/>
          <a:chOff x="0" y="0"/>
          <a:chExt cx="0" cy="0"/>
        </a:xfrm>
      </p:grpSpPr>
      <p:sp>
        <p:nvSpPr>
          <p:cNvPr id="1979" name="Google Shape;1979;p6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Flattening</a:t>
            </a:r>
            <a:endParaRPr/>
          </a:p>
        </p:txBody>
      </p:sp>
      <p:pic>
        <p:nvPicPr>
          <p:cNvPr id="1980" name="Google Shape;1980;p65"/>
          <p:cNvPicPr preferRelativeResize="0"/>
          <p:nvPr/>
        </p:nvPicPr>
        <p:blipFill rotWithShape="1">
          <a:blip r:embed="rId3">
            <a:alphaModFix/>
          </a:blip>
          <a:srcRect/>
          <a:stretch/>
        </p:blipFill>
        <p:spPr>
          <a:xfrm>
            <a:off x="6302125" y="720325"/>
            <a:ext cx="3785300" cy="307725"/>
          </a:xfrm>
          <a:prstGeom prst="rect">
            <a:avLst/>
          </a:prstGeom>
          <a:noFill/>
          <a:ln>
            <a:noFill/>
          </a:ln>
        </p:spPr>
      </p:pic>
      <p:sp>
        <p:nvSpPr>
          <p:cNvPr id="1981" name="Google Shape;1981;p65"/>
          <p:cNvSpPr/>
          <p:nvPr/>
        </p:nvSpPr>
        <p:spPr>
          <a:xfrm>
            <a:off x="2350325" y="1515900"/>
            <a:ext cx="11276700" cy="6750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The purpose behind flattening the container is to reduce the size of the container.</a:t>
            </a:r>
            <a:endParaRPr sz="2200" b="0" i="0" u="none" strike="noStrike" cap="none">
              <a:solidFill>
                <a:srgbClr val="434343"/>
              </a:solidFill>
              <a:latin typeface="Open Sans"/>
              <a:ea typeface="Open Sans"/>
              <a:cs typeface="Open Sans"/>
              <a:sym typeface="Open Sans"/>
            </a:endParaRPr>
          </a:p>
        </p:txBody>
      </p:sp>
      <p:cxnSp>
        <p:nvCxnSpPr>
          <p:cNvPr id="1982" name="Google Shape;1982;p65"/>
          <p:cNvCxnSpPr/>
          <p:nvPr/>
        </p:nvCxnSpPr>
        <p:spPr>
          <a:xfrm rot="10800000" flipH="1">
            <a:off x="8127550" y="4920400"/>
            <a:ext cx="1119900" cy="12600"/>
          </a:xfrm>
          <a:prstGeom prst="straightConnector1">
            <a:avLst/>
          </a:prstGeom>
          <a:noFill/>
          <a:ln w="9525" cap="flat" cmpd="sng">
            <a:solidFill>
              <a:srgbClr val="5597D3"/>
            </a:solidFill>
            <a:prstDash val="solid"/>
            <a:round/>
            <a:headEnd type="none" w="sm" len="sm"/>
            <a:tailEnd type="triangle" w="med" len="med"/>
          </a:ln>
        </p:spPr>
      </p:cxnSp>
      <p:sp>
        <p:nvSpPr>
          <p:cNvPr id="1983" name="Google Shape;1983;p65"/>
          <p:cNvSpPr/>
          <p:nvPr/>
        </p:nvSpPr>
        <p:spPr>
          <a:xfrm>
            <a:off x="9522150" y="4304500"/>
            <a:ext cx="5043900" cy="1244400"/>
          </a:xfrm>
          <a:prstGeom prst="roundRect">
            <a:avLst>
              <a:gd name="adj" fmla="val 338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b"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Ubuntu:latest</a:t>
            </a:r>
            <a:endParaRPr sz="2200" b="0" i="0" u="none" strike="noStrike" cap="none">
              <a:solidFill>
                <a:srgbClr val="434343"/>
              </a:solidFill>
              <a:latin typeface="Open Sans"/>
              <a:ea typeface="Open Sans"/>
              <a:cs typeface="Open Sans"/>
              <a:sym typeface="Open Sans"/>
            </a:endParaRPr>
          </a:p>
        </p:txBody>
      </p:sp>
      <p:sp>
        <p:nvSpPr>
          <p:cNvPr id="1984" name="Google Shape;1984;p65"/>
          <p:cNvSpPr/>
          <p:nvPr/>
        </p:nvSpPr>
        <p:spPr>
          <a:xfrm>
            <a:off x="9708600" y="4410550"/>
            <a:ext cx="4671000" cy="534000"/>
          </a:xfrm>
          <a:prstGeom prst="roundRect">
            <a:avLst>
              <a:gd name="adj" fmla="val 3384"/>
            </a:avLst>
          </a:prstGeom>
          <a:solidFill>
            <a:srgbClr val="427AA1"/>
          </a:solidFill>
          <a:ln w="9525"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985" name="Google Shape;1985;p65"/>
          <p:cNvSpPr/>
          <p:nvPr/>
        </p:nvSpPr>
        <p:spPr>
          <a:xfrm>
            <a:off x="2699050" y="3113413"/>
            <a:ext cx="4671000" cy="534000"/>
          </a:xfrm>
          <a:prstGeom prst="roundRect">
            <a:avLst>
              <a:gd name="adj" fmla="val 3384"/>
            </a:avLst>
          </a:prstGeom>
          <a:solidFill>
            <a:srgbClr val="427AA1"/>
          </a:solidFill>
          <a:ln w="9525"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986" name="Google Shape;1986;p65"/>
          <p:cNvSpPr/>
          <p:nvPr/>
        </p:nvSpPr>
        <p:spPr>
          <a:xfrm>
            <a:off x="2699050" y="3729988"/>
            <a:ext cx="4671000" cy="534000"/>
          </a:xfrm>
          <a:prstGeom prst="roundRect">
            <a:avLst>
              <a:gd name="adj" fmla="val 3384"/>
            </a:avLst>
          </a:prstGeom>
          <a:solidFill>
            <a:srgbClr val="427AA1"/>
          </a:solidFill>
          <a:ln w="9525"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987" name="Google Shape;1987;p65"/>
          <p:cNvSpPr/>
          <p:nvPr/>
        </p:nvSpPr>
        <p:spPr>
          <a:xfrm>
            <a:off x="2699050" y="4346563"/>
            <a:ext cx="4671000" cy="534000"/>
          </a:xfrm>
          <a:prstGeom prst="roundRect">
            <a:avLst>
              <a:gd name="adj" fmla="val 3384"/>
            </a:avLst>
          </a:prstGeom>
          <a:solidFill>
            <a:srgbClr val="427AA1"/>
          </a:solidFill>
          <a:ln w="9525"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988" name="Google Shape;1988;p65"/>
          <p:cNvSpPr/>
          <p:nvPr/>
        </p:nvSpPr>
        <p:spPr>
          <a:xfrm>
            <a:off x="2699050" y="4963138"/>
            <a:ext cx="4671000" cy="534000"/>
          </a:xfrm>
          <a:prstGeom prst="roundRect">
            <a:avLst>
              <a:gd name="adj" fmla="val 3384"/>
            </a:avLst>
          </a:prstGeom>
          <a:solidFill>
            <a:srgbClr val="427AA1"/>
          </a:solidFill>
          <a:ln w="9525"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1989" name="Google Shape;1989;p65"/>
          <p:cNvSpPr/>
          <p:nvPr/>
        </p:nvSpPr>
        <p:spPr>
          <a:xfrm>
            <a:off x="2598375" y="2861963"/>
            <a:ext cx="5043900" cy="3387300"/>
          </a:xfrm>
          <a:prstGeom prst="roundRect">
            <a:avLst>
              <a:gd name="adj" fmla="val 338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b"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Ubuntu:latest</a:t>
            </a:r>
            <a:endParaRPr sz="2200" b="0" i="0" u="none" strike="noStrike" cap="none">
              <a:solidFill>
                <a:srgbClr val="434343"/>
              </a:solidFill>
              <a:latin typeface="Open Sans"/>
              <a:ea typeface="Open Sans"/>
              <a:cs typeface="Open Sans"/>
              <a:sym typeface="Open Sans"/>
            </a:endParaRPr>
          </a:p>
        </p:txBody>
      </p:sp>
      <p:grpSp>
        <p:nvGrpSpPr>
          <p:cNvPr id="1990" name="Google Shape;1990;p65"/>
          <p:cNvGrpSpPr/>
          <p:nvPr/>
        </p:nvGrpSpPr>
        <p:grpSpPr>
          <a:xfrm>
            <a:off x="7422140" y="4247145"/>
            <a:ext cx="388963" cy="458395"/>
            <a:chOff x="13595725" y="3736125"/>
            <a:chExt cx="747000" cy="926425"/>
          </a:xfrm>
        </p:grpSpPr>
        <p:sp>
          <p:nvSpPr>
            <p:cNvPr id="1991" name="Google Shape;1991;p65"/>
            <p:cNvSpPr/>
            <p:nvPr/>
          </p:nvSpPr>
          <p:spPr>
            <a:xfrm>
              <a:off x="13716325" y="3736125"/>
              <a:ext cx="505800" cy="680400"/>
            </a:xfrm>
            <a:prstGeom prst="curvedDownArrow">
              <a:avLst>
                <a:gd name="adj1" fmla="val 25000"/>
                <a:gd name="adj2" fmla="val 50000"/>
                <a:gd name="adj3" fmla="val 0"/>
              </a:avLst>
            </a:prstGeom>
            <a:solidFill>
              <a:srgbClr val="F7AB1B"/>
            </a:solidFill>
            <a:ln w="9525" cap="flat" cmpd="sng">
              <a:solidFill>
                <a:srgbClr val="F7AB1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65"/>
            <p:cNvSpPr/>
            <p:nvPr/>
          </p:nvSpPr>
          <p:spPr>
            <a:xfrm>
              <a:off x="13595725" y="4128550"/>
              <a:ext cx="747000" cy="534000"/>
            </a:xfrm>
            <a:prstGeom prst="rect">
              <a:avLst/>
            </a:prstGeom>
            <a:solidFill>
              <a:srgbClr val="F7AB1B"/>
            </a:solidFill>
            <a:ln w="9525" cap="flat" cmpd="sng">
              <a:solidFill>
                <a:srgbClr val="F7AB1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93" name="Google Shape;1993;p65"/>
          <p:cNvSpPr txBox="1"/>
          <p:nvPr/>
        </p:nvSpPr>
        <p:spPr>
          <a:xfrm>
            <a:off x="3350175" y="6457438"/>
            <a:ext cx="3540300" cy="534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Container</a:t>
            </a:r>
            <a:endParaRPr sz="2200" b="0" i="0" u="none" strike="noStrike" cap="none">
              <a:solidFill>
                <a:srgbClr val="434343"/>
              </a:solidFill>
              <a:latin typeface="Open Sans"/>
              <a:ea typeface="Open Sans"/>
              <a:cs typeface="Open Sans"/>
              <a:sym typeface="Open Sans"/>
            </a:endParaRPr>
          </a:p>
        </p:txBody>
      </p:sp>
      <p:sp>
        <p:nvSpPr>
          <p:cNvPr id="1994" name="Google Shape;1994;p65"/>
          <p:cNvSpPr txBox="1"/>
          <p:nvPr/>
        </p:nvSpPr>
        <p:spPr>
          <a:xfrm>
            <a:off x="10538250" y="5715263"/>
            <a:ext cx="3540300" cy="534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Container</a:t>
            </a:r>
            <a:endParaRPr sz="2200" b="0" i="0" u="none" strike="noStrike" cap="none">
              <a:solidFill>
                <a:srgbClr val="434343"/>
              </a:solidFill>
              <a:latin typeface="Open Sans"/>
              <a:ea typeface="Open Sans"/>
              <a:cs typeface="Open Sans"/>
              <a:sym typeface="Open Sans"/>
            </a:endParaRPr>
          </a:p>
        </p:txBody>
      </p:sp>
      <p:grpSp>
        <p:nvGrpSpPr>
          <p:cNvPr id="1995" name="Google Shape;1995;p65"/>
          <p:cNvGrpSpPr/>
          <p:nvPr/>
        </p:nvGrpSpPr>
        <p:grpSpPr>
          <a:xfrm>
            <a:off x="14413641" y="4697495"/>
            <a:ext cx="388963" cy="458395"/>
            <a:chOff x="13595725" y="3736125"/>
            <a:chExt cx="747000" cy="926425"/>
          </a:xfrm>
        </p:grpSpPr>
        <p:sp>
          <p:nvSpPr>
            <p:cNvPr id="1996" name="Google Shape;1996;p65"/>
            <p:cNvSpPr/>
            <p:nvPr/>
          </p:nvSpPr>
          <p:spPr>
            <a:xfrm>
              <a:off x="13716325" y="3736125"/>
              <a:ext cx="505800" cy="680400"/>
            </a:xfrm>
            <a:prstGeom prst="curvedDownArrow">
              <a:avLst>
                <a:gd name="adj1" fmla="val 25000"/>
                <a:gd name="adj2" fmla="val 50000"/>
                <a:gd name="adj3" fmla="val 0"/>
              </a:avLst>
            </a:prstGeom>
            <a:solidFill>
              <a:srgbClr val="F7AB1B"/>
            </a:solidFill>
            <a:ln w="9525" cap="flat" cmpd="sng">
              <a:solidFill>
                <a:srgbClr val="F7AB1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65"/>
            <p:cNvSpPr/>
            <p:nvPr/>
          </p:nvSpPr>
          <p:spPr>
            <a:xfrm>
              <a:off x="13595725" y="4128550"/>
              <a:ext cx="747000" cy="534000"/>
            </a:xfrm>
            <a:prstGeom prst="rect">
              <a:avLst/>
            </a:prstGeom>
            <a:solidFill>
              <a:srgbClr val="F7AB1B"/>
            </a:solidFill>
            <a:ln w="9525" cap="flat" cmpd="sng">
              <a:solidFill>
                <a:srgbClr val="F7AB1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002"/>
        <p:cNvGrpSpPr/>
        <p:nvPr/>
      </p:nvGrpSpPr>
      <p:grpSpPr>
        <a:xfrm>
          <a:off x="0" y="0"/>
          <a:ext cx="0" cy="0"/>
          <a:chOff x="0" y="0"/>
          <a:chExt cx="0" cy="0"/>
        </a:xfrm>
      </p:grpSpPr>
      <p:sp>
        <p:nvSpPr>
          <p:cNvPr id="2003" name="Google Shape;2003;p6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Flattening the Containers</a:t>
            </a:r>
            <a:endParaRPr/>
          </a:p>
        </p:txBody>
      </p:sp>
      <p:pic>
        <p:nvPicPr>
          <p:cNvPr id="2004" name="Google Shape;2004;p66"/>
          <p:cNvPicPr preferRelativeResize="0"/>
          <p:nvPr/>
        </p:nvPicPr>
        <p:blipFill rotWithShape="1">
          <a:blip r:embed="rId3">
            <a:alphaModFix/>
          </a:blip>
          <a:srcRect/>
          <a:stretch/>
        </p:blipFill>
        <p:spPr>
          <a:xfrm>
            <a:off x="4682933" y="622648"/>
            <a:ext cx="6890148" cy="530797"/>
          </a:xfrm>
          <a:prstGeom prst="rect">
            <a:avLst/>
          </a:prstGeom>
          <a:noFill/>
          <a:ln>
            <a:noFill/>
          </a:ln>
        </p:spPr>
      </p:pic>
      <p:sp>
        <p:nvSpPr>
          <p:cNvPr id="2005" name="Google Shape;2005;p66"/>
          <p:cNvSpPr/>
          <p:nvPr/>
        </p:nvSpPr>
        <p:spPr>
          <a:xfrm>
            <a:off x="7899400" y="2778329"/>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006" name="Google Shape;2006;p66"/>
          <p:cNvSpPr/>
          <p:nvPr/>
        </p:nvSpPr>
        <p:spPr>
          <a:xfrm>
            <a:off x="7899400" y="3553824"/>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007" name="Google Shape;2007;p66"/>
          <p:cNvSpPr/>
          <p:nvPr/>
        </p:nvSpPr>
        <p:spPr>
          <a:xfrm>
            <a:off x="7899400" y="4329319"/>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sp>
        <p:nvSpPr>
          <p:cNvPr id="2008" name="Google Shape;2008;p66"/>
          <p:cNvSpPr/>
          <p:nvPr/>
        </p:nvSpPr>
        <p:spPr>
          <a:xfrm>
            <a:off x="7899400" y="5104814"/>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sp>
        <p:nvSpPr>
          <p:cNvPr id="2009" name="Google Shape;2009;p66"/>
          <p:cNvSpPr/>
          <p:nvPr/>
        </p:nvSpPr>
        <p:spPr>
          <a:xfrm>
            <a:off x="7899400" y="5880309"/>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cxnSp>
        <p:nvCxnSpPr>
          <p:cNvPr id="2010" name="Google Shape;2010;p66"/>
          <p:cNvCxnSpPr>
            <a:stCxn id="2005" idx="4"/>
            <a:endCxn id="2006" idx="0"/>
          </p:cNvCxnSpPr>
          <p:nvPr/>
        </p:nvCxnSpPr>
        <p:spPr>
          <a:xfrm>
            <a:off x="8128000" y="3235529"/>
            <a:ext cx="0" cy="318300"/>
          </a:xfrm>
          <a:prstGeom prst="straightConnector1">
            <a:avLst/>
          </a:prstGeom>
          <a:noFill/>
          <a:ln w="19050" cap="flat" cmpd="sng">
            <a:solidFill>
              <a:srgbClr val="5B5B5B"/>
            </a:solidFill>
            <a:prstDash val="dot"/>
            <a:round/>
            <a:headEnd type="none" w="sm" len="sm"/>
            <a:tailEnd type="none" w="sm" len="sm"/>
          </a:ln>
        </p:spPr>
      </p:cxnSp>
      <p:cxnSp>
        <p:nvCxnSpPr>
          <p:cNvPr id="2011" name="Google Shape;2011;p66"/>
          <p:cNvCxnSpPr>
            <a:stCxn id="2006" idx="4"/>
            <a:endCxn id="2007" idx="0"/>
          </p:cNvCxnSpPr>
          <p:nvPr/>
        </p:nvCxnSpPr>
        <p:spPr>
          <a:xfrm>
            <a:off x="8128000" y="4011024"/>
            <a:ext cx="0" cy="318300"/>
          </a:xfrm>
          <a:prstGeom prst="straightConnector1">
            <a:avLst/>
          </a:prstGeom>
          <a:noFill/>
          <a:ln w="19050" cap="flat" cmpd="sng">
            <a:solidFill>
              <a:srgbClr val="5B5B5B"/>
            </a:solidFill>
            <a:prstDash val="dot"/>
            <a:round/>
            <a:headEnd type="none" w="sm" len="sm"/>
            <a:tailEnd type="none" w="sm" len="sm"/>
          </a:ln>
        </p:spPr>
      </p:cxnSp>
      <p:cxnSp>
        <p:nvCxnSpPr>
          <p:cNvPr id="2012" name="Google Shape;2012;p66"/>
          <p:cNvCxnSpPr>
            <a:stCxn id="2007" idx="4"/>
            <a:endCxn id="2008" idx="0"/>
          </p:cNvCxnSpPr>
          <p:nvPr/>
        </p:nvCxnSpPr>
        <p:spPr>
          <a:xfrm>
            <a:off x="8128000" y="4786519"/>
            <a:ext cx="0" cy="318300"/>
          </a:xfrm>
          <a:prstGeom prst="straightConnector1">
            <a:avLst/>
          </a:prstGeom>
          <a:noFill/>
          <a:ln w="19050" cap="flat" cmpd="sng">
            <a:solidFill>
              <a:srgbClr val="5B5B5B"/>
            </a:solidFill>
            <a:prstDash val="dot"/>
            <a:round/>
            <a:headEnd type="none" w="sm" len="sm"/>
            <a:tailEnd type="none" w="sm" len="sm"/>
          </a:ln>
        </p:spPr>
      </p:cxnSp>
      <p:sp>
        <p:nvSpPr>
          <p:cNvPr id="2013" name="Google Shape;2013;p66"/>
          <p:cNvSpPr txBox="1"/>
          <p:nvPr/>
        </p:nvSpPr>
        <p:spPr>
          <a:xfrm>
            <a:off x="8498650" y="3440875"/>
            <a:ext cx="6735600" cy="530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Find the layers of the desired Docker image by running </a:t>
            </a:r>
            <a:r>
              <a:rPr lang="en-US" sz="2200" b="0" i="1" u="none" strike="noStrike" cap="none">
                <a:solidFill>
                  <a:srgbClr val="434343"/>
                </a:solidFill>
                <a:latin typeface="Open Sans"/>
                <a:ea typeface="Open Sans"/>
                <a:cs typeface="Open Sans"/>
                <a:sym typeface="Open Sans"/>
              </a:rPr>
              <a:t>docker image history &lt;imageID&gt;</a:t>
            </a:r>
            <a:endParaRPr sz="2200" b="0" i="1" u="none" strike="noStrike" cap="none">
              <a:solidFill>
                <a:srgbClr val="434343"/>
              </a:solidFill>
              <a:latin typeface="Open Sans"/>
              <a:ea typeface="Open Sans"/>
              <a:cs typeface="Open Sans"/>
              <a:sym typeface="Open Sans"/>
            </a:endParaRPr>
          </a:p>
        </p:txBody>
      </p:sp>
      <p:cxnSp>
        <p:nvCxnSpPr>
          <p:cNvPr id="2014" name="Google Shape;2014;p66"/>
          <p:cNvCxnSpPr>
            <a:stCxn id="2008" idx="4"/>
            <a:endCxn id="2009" idx="0"/>
          </p:cNvCxnSpPr>
          <p:nvPr/>
        </p:nvCxnSpPr>
        <p:spPr>
          <a:xfrm>
            <a:off x="8128000" y="5562014"/>
            <a:ext cx="0" cy="318300"/>
          </a:xfrm>
          <a:prstGeom prst="straightConnector1">
            <a:avLst/>
          </a:prstGeom>
          <a:noFill/>
          <a:ln w="19050" cap="flat" cmpd="sng">
            <a:solidFill>
              <a:srgbClr val="5B5B5B"/>
            </a:solidFill>
            <a:prstDash val="dot"/>
            <a:round/>
            <a:headEnd type="none" w="sm" len="sm"/>
            <a:tailEnd type="none" w="sm" len="sm"/>
          </a:ln>
        </p:spPr>
      </p:cxnSp>
      <p:sp>
        <p:nvSpPr>
          <p:cNvPr id="2015" name="Google Shape;2015;p66"/>
          <p:cNvSpPr txBox="1"/>
          <p:nvPr/>
        </p:nvSpPr>
        <p:spPr>
          <a:xfrm>
            <a:off x="734850" y="2741575"/>
            <a:ext cx="67356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Find the desired image by running </a:t>
            </a:r>
            <a:r>
              <a:rPr lang="en-US" sz="2200" b="0" i="1" u="none" strike="noStrike" cap="none">
                <a:solidFill>
                  <a:srgbClr val="434343"/>
                </a:solidFill>
                <a:latin typeface="Open Sans"/>
                <a:ea typeface="Open Sans"/>
                <a:cs typeface="Open Sans"/>
                <a:sym typeface="Open Sans"/>
              </a:rPr>
              <a:t>docker images</a:t>
            </a:r>
            <a:endParaRPr sz="2200" b="0" i="1" u="none" strike="noStrike" cap="none">
              <a:solidFill>
                <a:srgbClr val="434343"/>
              </a:solidFill>
              <a:latin typeface="Open Sans"/>
              <a:ea typeface="Open Sans"/>
              <a:cs typeface="Open Sans"/>
              <a:sym typeface="Open Sans"/>
            </a:endParaRPr>
          </a:p>
        </p:txBody>
      </p:sp>
      <p:sp>
        <p:nvSpPr>
          <p:cNvPr id="2016" name="Google Shape;2016;p66"/>
          <p:cNvSpPr txBox="1"/>
          <p:nvPr/>
        </p:nvSpPr>
        <p:spPr>
          <a:xfrm>
            <a:off x="1258725" y="4292575"/>
            <a:ext cx="6256500" cy="530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Create the container from the desired image</a:t>
            </a:r>
            <a:endParaRPr sz="2200" b="0" i="1" u="none" strike="noStrike" cap="none">
              <a:solidFill>
                <a:srgbClr val="434343"/>
              </a:solidFill>
              <a:latin typeface="Open Sans"/>
              <a:ea typeface="Open Sans"/>
              <a:cs typeface="Open Sans"/>
              <a:sym typeface="Open Sans"/>
            </a:endParaRPr>
          </a:p>
        </p:txBody>
      </p:sp>
      <p:sp>
        <p:nvSpPr>
          <p:cNvPr id="2017" name="Google Shape;2017;p66"/>
          <p:cNvSpPr txBox="1"/>
          <p:nvPr/>
        </p:nvSpPr>
        <p:spPr>
          <a:xfrm>
            <a:off x="8738200" y="5028625"/>
            <a:ext cx="62565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Export the container to a tar file</a:t>
            </a:r>
            <a:endParaRPr sz="2200" b="0" i="1" u="none" strike="noStrike" cap="none">
              <a:solidFill>
                <a:srgbClr val="434343"/>
              </a:solidFill>
              <a:latin typeface="Open Sans"/>
              <a:ea typeface="Open Sans"/>
              <a:cs typeface="Open Sans"/>
              <a:sym typeface="Open Sans"/>
            </a:endParaRPr>
          </a:p>
        </p:txBody>
      </p:sp>
      <p:sp>
        <p:nvSpPr>
          <p:cNvPr id="2018" name="Google Shape;2018;p66"/>
          <p:cNvSpPr txBox="1"/>
          <p:nvPr/>
        </p:nvSpPr>
        <p:spPr>
          <a:xfrm>
            <a:off x="3418550" y="5843575"/>
            <a:ext cx="40587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Import the container tar file</a:t>
            </a:r>
            <a:endParaRPr sz="22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8"/>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Image: Overview</a:t>
            </a:r>
            <a:endParaRPr/>
          </a:p>
        </p:txBody>
      </p:sp>
      <p:grpSp>
        <p:nvGrpSpPr>
          <p:cNvPr id="618" name="Google Shape;618;p8"/>
          <p:cNvGrpSpPr/>
          <p:nvPr/>
        </p:nvGrpSpPr>
        <p:grpSpPr>
          <a:xfrm>
            <a:off x="4005100" y="5741275"/>
            <a:ext cx="1993800" cy="1814792"/>
            <a:chOff x="2565700" y="2921631"/>
            <a:chExt cx="2200905" cy="2253000"/>
          </a:xfrm>
        </p:grpSpPr>
        <p:sp>
          <p:nvSpPr>
            <p:cNvPr id="619" name="Google Shape;619;p8"/>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Read-only template</a:t>
              </a:r>
              <a:endParaRPr sz="1400" b="0" i="0" u="none" strike="noStrike" cap="none">
                <a:solidFill>
                  <a:srgbClr val="000000"/>
                </a:solidFill>
                <a:latin typeface="Open Sans"/>
                <a:ea typeface="Open Sans"/>
                <a:cs typeface="Open Sans"/>
                <a:sym typeface="Open Sans"/>
              </a:endParaRPr>
            </a:p>
          </p:txBody>
        </p:sp>
        <p:cxnSp>
          <p:nvCxnSpPr>
            <p:cNvPr id="620" name="Google Shape;620;p8"/>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621" name="Google Shape;621;p8"/>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22" name="Google Shape;622;p8"/>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23" name="Google Shape;623;p8"/>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24" name="Google Shape;624;p8"/>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25" name="Google Shape;625;p8"/>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26" name="Google Shape;626;p8"/>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27" name="Google Shape;627;p8"/>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28" name="Google Shape;628;p8"/>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29" name="Google Shape;629;p8"/>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30" name="Google Shape;630;p8"/>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631" name="Google Shape;631;p8"/>
          <p:cNvSpPr txBox="1"/>
          <p:nvPr/>
        </p:nvSpPr>
        <p:spPr>
          <a:xfrm>
            <a:off x="4419225" y="7651078"/>
            <a:ext cx="1019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a:t>
            </a:r>
            <a:endParaRPr sz="2200" b="0" i="0" u="none" strike="noStrike" cap="none">
              <a:solidFill>
                <a:srgbClr val="434343"/>
              </a:solidFill>
              <a:latin typeface="Open Sans"/>
              <a:ea typeface="Open Sans"/>
              <a:cs typeface="Open Sans"/>
              <a:sym typeface="Open Sans"/>
            </a:endParaRPr>
          </a:p>
        </p:txBody>
      </p:sp>
      <p:cxnSp>
        <p:nvCxnSpPr>
          <p:cNvPr id="632" name="Google Shape;632;p8"/>
          <p:cNvCxnSpPr/>
          <p:nvPr/>
        </p:nvCxnSpPr>
        <p:spPr>
          <a:xfrm>
            <a:off x="6552755" y="6687572"/>
            <a:ext cx="3173400" cy="0"/>
          </a:xfrm>
          <a:prstGeom prst="straightConnector1">
            <a:avLst/>
          </a:prstGeom>
          <a:noFill/>
          <a:ln w="9525" cap="flat" cmpd="sng">
            <a:solidFill>
              <a:srgbClr val="0FCFE8"/>
            </a:solidFill>
            <a:prstDash val="solid"/>
            <a:round/>
            <a:headEnd type="none" w="sm" len="sm"/>
            <a:tailEnd type="triangle" w="med" len="med"/>
          </a:ln>
        </p:spPr>
      </p:cxnSp>
      <p:sp>
        <p:nvSpPr>
          <p:cNvPr id="633" name="Google Shape;633;p8"/>
          <p:cNvSpPr/>
          <p:nvPr/>
        </p:nvSpPr>
        <p:spPr>
          <a:xfrm>
            <a:off x="10161899" y="6379950"/>
            <a:ext cx="24714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Docker container </a:t>
            </a:r>
            <a:endParaRPr sz="2200" b="0" i="0" u="none" strike="noStrike" cap="none">
              <a:solidFill>
                <a:srgbClr val="434343"/>
              </a:solidFill>
              <a:latin typeface="Open Sans"/>
              <a:ea typeface="Open Sans"/>
              <a:cs typeface="Open Sans"/>
              <a:sym typeface="Open Sans"/>
            </a:endParaRPr>
          </a:p>
        </p:txBody>
      </p:sp>
      <p:sp>
        <p:nvSpPr>
          <p:cNvPr id="634" name="Google Shape;634;p8"/>
          <p:cNvSpPr txBox="1"/>
          <p:nvPr/>
        </p:nvSpPr>
        <p:spPr>
          <a:xfrm>
            <a:off x="7629916" y="6306912"/>
            <a:ext cx="1232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Creates</a:t>
            </a:r>
            <a:endParaRPr sz="2200" b="0" i="0" u="none" strike="noStrike" cap="none">
              <a:solidFill>
                <a:srgbClr val="434343"/>
              </a:solidFill>
              <a:latin typeface="Open Sans"/>
              <a:ea typeface="Open Sans"/>
              <a:cs typeface="Open Sans"/>
              <a:sym typeface="Open Sans"/>
            </a:endParaRPr>
          </a:p>
        </p:txBody>
      </p:sp>
      <p:grpSp>
        <p:nvGrpSpPr>
          <p:cNvPr id="635" name="Google Shape;635;p8"/>
          <p:cNvGrpSpPr/>
          <p:nvPr/>
        </p:nvGrpSpPr>
        <p:grpSpPr>
          <a:xfrm>
            <a:off x="3931875" y="2829725"/>
            <a:ext cx="1993800" cy="1814792"/>
            <a:chOff x="2565700" y="2921631"/>
            <a:chExt cx="2200905" cy="2253000"/>
          </a:xfrm>
        </p:grpSpPr>
        <p:sp>
          <p:nvSpPr>
            <p:cNvPr id="636" name="Google Shape;636;p8"/>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Dockerfile</a:t>
              </a:r>
              <a:endParaRPr sz="1400" b="0" i="0" u="none" strike="noStrike" cap="none">
                <a:solidFill>
                  <a:srgbClr val="000000"/>
                </a:solidFill>
                <a:latin typeface="Open Sans"/>
                <a:ea typeface="Open Sans"/>
                <a:cs typeface="Open Sans"/>
                <a:sym typeface="Open Sans"/>
              </a:endParaRPr>
            </a:p>
          </p:txBody>
        </p:sp>
        <p:cxnSp>
          <p:nvCxnSpPr>
            <p:cNvPr id="637" name="Google Shape;637;p8"/>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638" name="Google Shape;638;p8"/>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39" name="Google Shape;639;p8"/>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40" name="Google Shape;640;p8"/>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41" name="Google Shape;641;p8"/>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42" name="Google Shape;642;p8"/>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43" name="Google Shape;643;p8"/>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44" name="Google Shape;644;p8"/>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45" name="Google Shape;645;p8"/>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46" name="Google Shape;646;p8"/>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47" name="Google Shape;647;p8"/>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cxnSp>
        <p:nvCxnSpPr>
          <p:cNvPr id="648" name="Google Shape;648;p8"/>
          <p:cNvCxnSpPr/>
          <p:nvPr/>
        </p:nvCxnSpPr>
        <p:spPr>
          <a:xfrm>
            <a:off x="6435305" y="3952184"/>
            <a:ext cx="3173400" cy="0"/>
          </a:xfrm>
          <a:prstGeom prst="straightConnector1">
            <a:avLst/>
          </a:prstGeom>
          <a:noFill/>
          <a:ln w="9525" cap="flat" cmpd="sng">
            <a:solidFill>
              <a:srgbClr val="0FCFE8"/>
            </a:solidFill>
            <a:prstDash val="solid"/>
            <a:round/>
            <a:headEnd type="none" w="sm" len="sm"/>
            <a:tailEnd type="triangle" w="med" len="med"/>
          </a:ln>
        </p:spPr>
      </p:cxnSp>
      <p:sp>
        <p:nvSpPr>
          <p:cNvPr id="649" name="Google Shape;649;p8"/>
          <p:cNvSpPr txBox="1"/>
          <p:nvPr/>
        </p:nvSpPr>
        <p:spPr>
          <a:xfrm>
            <a:off x="7512466" y="3571525"/>
            <a:ext cx="1232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Creates</a:t>
            </a:r>
            <a:endParaRPr sz="2200" b="0" i="0" u="none" strike="noStrike" cap="none">
              <a:solidFill>
                <a:srgbClr val="434343"/>
              </a:solidFill>
              <a:latin typeface="Open Sans"/>
              <a:ea typeface="Open Sans"/>
              <a:cs typeface="Open Sans"/>
              <a:sym typeface="Open Sans"/>
            </a:endParaRPr>
          </a:p>
        </p:txBody>
      </p:sp>
      <p:grpSp>
        <p:nvGrpSpPr>
          <p:cNvPr id="650" name="Google Shape;650;p8"/>
          <p:cNvGrpSpPr/>
          <p:nvPr/>
        </p:nvGrpSpPr>
        <p:grpSpPr>
          <a:xfrm>
            <a:off x="10331363" y="2831675"/>
            <a:ext cx="1993800" cy="1814792"/>
            <a:chOff x="2565700" y="2921631"/>
            <a:chExt cx="2200905" cy="2253000"/>
          </a:xfrm>
        </p:grpSpPr>
        <p:sp>
          <p:nvSpPr>
            <p:cNvPr id="651" name="Google Shape;651;p8"/>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Read-only template</a:t>
              </a:r>
              <a:endParaRPr sz="1400" b="0" i="0" u="none" strike="noStrike" cap="none">
                <a:solidFill>
                  <a:srgbClr val="000000"/>
                </a:solidFill>
                <a:latin typeface="Open Sans"/>
                <a:ea typeface="Open Sans"/>
                <a:cs typeface="Open Sans"/>
                <a:sym typeface="Open Sans"/>
              </a:endParaRPr>
            </a:p>
          </p:txBody>
        </p:sp>
        <p:cxnSp>
          <p:nvCxnSpPr>
            <p:cNvPr id="652" name="Google Shape;652;p8"/>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653" name="Google Shape;653;p8"/>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54" name="Google Shape;654;p8"/>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55" name="Google Shape;655;p8"/>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56" name="Google Shape;656;p8"/>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57" name="Google Shape;657;p8"/>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58" name="Google Shape;658;p8"/>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59" name="Google Shape;659;p8"/>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60" name="Google Shape;660;p8"/>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61" name="Google Shape;661;p8"/>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62" name="Google Shape;662;p8"/>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663" name="Google Shape;663;p8"/>
          <p:cNvSpPr txBox="1"/>
          <p:nvPr/>
        </p:nvSpPr>
        <p:spPr>
          <a:xfrm>
            <a:off x="10745487" y="4741478"/>
            <a:ext cx="1019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a:t>
            </a:r>
            <a:endParaRPr sz="2200" b="0" i="0" u="none" strike="noStrike" cap="none">
              <a:solidFill>
                <a:srgbClr val="434343"/>
              </a:solidFill>
              <a:latin typeface="Open Sans"/>
              <a:ea typeface="Open Sans"/>
              <a:cs typeface="Open Sans"/>
              <a:sym typeface="Open Sans"/>
            </a:endParaRPr>
          </a:p>
        </p:txBody>
      </p:sp>
      <p:sp>
        <p:nvSpPr>
          <p:cNvPr id="664" name="Google Shape;664;p8"/>
          <p:cNvSpPr/>
          <p:nvPr/>
        </p:nvSpPr>
        <p:spPr>
          <a:xfrm>
            <a:off x="3655226" y="1462100"/>
            <a:ext cx="9029100" cy="5373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An image holds instructions that are required to run an application.</a:t>
            </a:r>
            <a:endParaRPr sz="2200" b="0" i="0" u="none" strike="noStrike" cap="none">
              <a:solidFill>
                <a:srgbClr val="434343"/>
              </a:solidFill>
              <a:latin typeface="Open Sans"/>
              <a:ea typeface="Open Sans"/>
              <a:cs typeface="Open Sans"/>
              <a:sym typeface="Open Sans"/>
            </a:endParaRPr>
          </a:p>
        </p:txBody>
      </p:sp>
      <p:pic>
        <p:nvPicPr>
          <p:cNvPr id="665" name="Google Shape;665;p8"/>
          <p:cNvPicPr preferRelativeResize="0"/>
          <p:nvPr/>
        </p:nvPicPr>
        <p:blipFill rotWithShape="1">
          <a:blip r:embed="rId3">
            <a:alphaModFix/>
          </a:blip>
          <a:srcRect/>
          <a:stretch/>
        </p:blipFill>
        <p:spPr>
          <a:xfrm>
            <a:off x="5807190" y="685975"/>
            <a:ext cx="4641626" cy="530800"/>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2023"/>
        <p:cNvGrpSpPr/>
        <p:nvPr/>
      </p:nvGrpSpPr>
      <p:grpSpPr>
        <a:xfrm>
          <a:off x="0" y="0"/>
          <a:ext cx="0" cy="0"/>
          <a:chOff x="0" y="0"/>
          <a:chExt cx="0" cy="0"/>
        </a:xfrm>
      </p:grpSpPr>
      <p:sp>
        <p:nvSpPr>
          <p:cNvPr id="2024" name="Google Shape;2024;p67"/>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Docker Commit</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2029"/>
        <p:cNvGrpSpPr/>
        <p:nvPr/>
      </p:nvGrpSpPr>
      <p:grpSpPr>
        <a:xfrm>
          <a:off x="0" y="0"/>
          <a:ext cx="0" cy="0"/>
          <a:chOff x="0" y="0"/>
          <a:chExt cx="0" cy="0"/>
        </a:xfrm>
      </p:grpSpPr>
      <p:sp>
        <p:nvSpPr>
          <p:cNvPr id="2030" name="Google Shape;2030;p68"/>
          <p:cNvSpPr/>
          <p:nvPr/>
        </p:nvSpPr>
        <p:spPr>
          <a:xfrm>
            <a:off x="1679425" y="1531325"/>
            <a:ext cx="12057000" cy="35100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20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It commits the changes or settings of a container into a new image. By default, during the process of creating the commit, all the processes are paused as this helps in reduction of data corruption.</a:t>
            </a:r>
            <a:endParaRPr sz="2200" b="0" i="0" u="none" strike="noStrike" cap="none">
              <a:solidFill>
                <a:srgbClr val="434343"/>
              </a:solidFill>
              <a:latin typeface="Open Sans"/>
              <a:ea typeface="Open Sans"/>
              <a:cs typeface="Open Sans"/>
              <a:sym typeface="Open Sans"/>
            </a:endParaRPr>
          </a:p>
          <a:p>
            <a:pPr marL="0" marR="0" lvl="0" indent="0" algn="l" rtl="0">
              <a:lnSpc>
                <a:spcPct val="2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While commiting, </a:t>
            </a:r>
            <a:r>
              <a:rPr lang="en-US" sz="2200" b="0" i="1" u="none" strike="noStrike" cap="none">
                <a:solidFill>
                  <a:srgbClr val="434343"/>
                </a:solidFill>
                <a:latin typeface="Open Sans"/>
                <a:ea typeface="Open Sans"/>
                <a:cs typeface="Open Sans"/>
                <a:sym typeface="Open Sans"/>
              </a:rPr>
              <a:t>--change </a:t>
            </a:r>
            <a:r>
              <a:rPr lang="en-US" sz="2200" b="0" i="0" u="none" strike="noStrike" cap="none">
                <a:solidFill>
                  <a:srgbClr val="434343"/>
                </a:solidFill>
                <a:latin typeface="Open Sans"/>
                <a:ea typeface="Open Sans"/>
                <a:cs typeface="Open Sans"/>
                <a:sym typeface="Open Sans"/>
              </a:rPr>
              <a:t>option is used to make changes to Dockerfile instructions such as CMD, ENTRYPOINT, ENV, EXPOSE, LABEL, ONBUILD, USER, VOLUME, and WORKDIR.</a:t>
            </a:r>
            <a:endParaRPr sz="2200" b="0" i="0" u="none" strike="noStrike" cap="none">
              <a:solidFill>
                <a:srgbClr val="434343"/>
              </a:solidFill>
              <a:latin typeface="Open Sans"/>
              <a:ea typeface="Open Sans"/>
              <a:cs typeface="Open Sans"/>
              <a:sym typeface="Open Sans"/>
            </a:endParaRPr>
          </a:p>
        </p:txBody>
      </p:sp>
      <p:sp>
        <p:nvSpPr>
          <p:cNvPr id="2031" name="Google Shape;2031;p68"/>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Commit</a:t>
            </a:r>
            <a:endParaRPr/>
          </a:p>
        </p:txBody>
      </p:sp>
      <p:pic>
        <p:nvPicPr>
          <p:cNvPr id="2032" name="Google Shape;2032;p68"/>
          <p:cNvPicPr preferRelativeResize="0"/>
          <p:nvPr/>
        </p:nvPicPr>
        <p:blipFill rotWithShape="1">
          <a:blip r:embed="rId3">
            <a:alphaModFix/>
          </a:blip>
          <a:srcRect/>
          <a:stretch/>
        </p:blipFill>
        <p:spPr>
          <a:xfrm>
            <a:off x="5776825" y="622650"/>
            <a:ext cx="4729451" cy="530800"/>
          </a:xfrm>
          <a:prstGeom prst="rect">
            <a:avLst/>
          </a:prstGeom>
          <a:noFill/>
          <a:ln>
            <a:noFill/>
          </a:ln>
        </p:spPr>
      </p:pic>
      <p:sp>
        <p:nvSpPr>
          <p:cNvPr id="2033" name="Google Shape;2033;p68"/>
          <p:cNvSpPr/>
          <p:nvPr/>
        </p:nvSpPr>
        <p:spPr>
          <a:xfrm>
            <a:off x="1679425" y="6540950"/>
            <a:ext cx="12057000" cy="18399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88900" marR="88900" lvl="0" indent="0" algn="l" rtl="0">
              <a:lnSpc>
                <a:spcPct val="142857"/>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docker ps</a:t>
            </a:r>
            <a:endParaRPr sz="2200" b="0" i="1"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 docker commit ContainerID repository:tag</a:t>
            </a:r>
            <a:endParaRPr sz="2200" b="0" i="1"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8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 docker images</a:t>
            </a:r>
            <a:endParaRPr sz="2200" b="0" i="0" u="none" strike="noStrike" cap="none">
              <a:solidFill>
                <a:srgbClr val="434343"/>
              </a:solidFill>
              <a:latin typeface="Open Sans"/>
              <a:ea typeface="Open Sans"/>
              <a:cs typeface="Open Sans"/>
              <a:sym typeface="Open Sans"/>
            </a:endParaRPr>
          </a:p>
        </p:txBody>
      </p:sp>
      <p:sp>
        <p:nvSpPr>
          <p:cNvPr id="2034" name="Google Shape;2034;p68"/>
          <p:cNvSpPr/>
          <p:nvPr/>
        </p:nvSpPr>
        <p:spPr>
          <a:xfrm>
            <a:off x="1679425" y="5634850"/>
            <a:ext cx="44784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Committing a container:</a:t>
            </a:r>
            <a:endParaRPr sz="2200" b="0" i="0" u="none" strike="noStrike" cap="none">
              <a:solidFill>
                <a:srgbClr val="FFFFFF"/>
              </a:solidFill>
              <a:latin typeface="Open Sans"/>
              <a:ea typeface="Open Sans"/>
              <a:cs typeface="Open Sans"/>
              <a:sym typeface="Open Sans"/>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Shape 2039"/>
        <p:cNvGrpSpPr/>
        <p:nvPr/>
      </p:nvGrpSpPr>
      <p:grpSpPr>
        <a:xfrm>
          <a:off x="0" y="0"/>
          <a:ext cx="0" cy="0"/>
          <a:chOff x="0" y="0"/>
          <a:chExt cx="0" cy="0"/>
        </a:xfrm>
      </p:grpSpPr>
      <p:sp>
        <p:nvSpPr>
          <p:cNvPr id="2040" name="Google Shape;2040;p6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Commit</a:t>
            </a:r>
            <a:endParaRPr/>
          </a:p>
        </p:txBody>
      </p:sp>
      <p:pic>
        <p:nvPicPr>
          <p:cNvPr id="2041" name="Google Shape;2041;p69"/>
          <p:cNvPicPr preferRelativeResize="0"/>
          <p:nvPr/>
        </p:nvPicPr>
        <p:blipFill rotWithShape="1">
          <a:blip r:embed="rId3">
            <a:alphaModFix/>
          </a:blip>
          <a:srcRect/>
          <a:stretch/>
        </p:blipFill>
        <p:spPr>
          <a:xfrm>
            <a:off x="5776825" y="622650"/>
            <a:ext cx="4729451" cy="530800"/>
          </a:xfrm>
          <a:prstGeom prst="rect">
            <a:avLst/>
          </a:prstGeom>
          <a:noFill/>
          <a:ln>
            <a:noFill/>
          </a:ln>
        </p:spPr>
      </p:pic>
      <p:sp>
        <p:nvSpPr>
          <p:cNvPr id="2042" name="Google Shape;2042;p69"/>
          <p:cNvSpPr txBox="1"/>
          <p:nvPr/>
        </p:nvSpPr>
        <p:spPr>
          <a:xfrm>
            <a:off x="1031475" y="622650"/>
            <a:ext cx="17456700" cy="7113900"/>
          </a:xfrm>
          <a:prstGeom prst="rect">
            <a:avLst/>
          </a:prstGeom>
          <a:noFill/>
          <a:ln>
            <a:noFill/>
          </a:ln>
        </p:spPr>
        <p:txBody>
          <a:bodyPr spcFirstLastPara="1" wrap="square" lIns="91425" tIns="91425" rIns="91425" bIns="91425" anchor="ctr" anchorCtr="0">
            <a:noAutofit/>
          </a:bodyPr>
          <a:lstStyle/>
          <a:p>
            <a:pPr marL="0" marR="0" lvl="0" indent="0" algn="l" rtl="0">
              <a:lnSpc>
                <a:spcPct val="140000"/>
              </a:lnSpc>
              <a:spcBef>
                <a:spcPts val="1500"/>
              </a:spcBef>
              <a:spcAft>
                <a:spcPts val="0"/>
              </a:spcAft>
              <a:buClr>
                <a:srgbClr val="000000"/>
              </a:buClr>
              <a:buSzPts val="1800"/>
              <a:buFont typeface="Arial"/>
              <a:buNone/>
            </a:pPr>
            <a:r>
              <a:rPr lang="en-US" sz="1800" b="1" i="0" u="none" strike="noStrike" cap="none">
                <a:solidFill>
                  <a:srgbClr val="333333"/>
                </a:solidFill>
                <a:latin typeface="Arial"/>
                <a:ea typeface="Arial"/>
                <a:cs typeface="Arial"/>
                <a:sym typeface="Arial"/>
              </a:rPr>
              <a:t>Pulling the image and running the container</a:t>
            </a:r>
            <a:endParaRPr sz="1800" b="1" i="0" u="none" strike="noStrike" cap="none">
              <a:solidFill>
                <a:srgbClr val="333333"/>
              </a:solidFill>
              <a:latin typeface="Arial"/>
              <a:ea typeface="Arial"/>
              <a:cs typeface="Arial"/>
              <a:sym typeface="Arial"/>
            </a:endParaRPr>
          </a:p>
          <a:p>
            <a:pPr marL="0" marR="0" lvl="0" indent="0" algn="l" rtl="0">
              <a:lnSpc>
                <a:spcPct val="115000"/>
              </a:lnSpc>
              <a:spcBef>
                <a:spcPts val="800"/>
              </a:spcBef>
              <a:spcAft>
                <a:spcPts val="0"/>
              </a:spcAft>
              <a:buClr>
                <a:srgbClr val="000000"/>
              </a:buClr>
              <a:buSzPts val="1350"/>
              <a:buFont typeface="Arial"/>
              <a:buNone/>
            </a:pPr>
            <a:r>
              <a:rPr lang="en-US" sz="1350" b="0" i="0" u="none" strike="noStrike" cap="none">
                <a:solidFill>
                  <a:srgbClr val="333333"/>
                </a:solidFill>
                <a:latin typeface="Arial"/>
                <a:ea typeface="Arial"/>
                <a:cs typeface="Arial"/>
                <a:sym typeface="Arial"/>
              </a:rPr>
              <a:t>The first step is to pull the latest NGINX image. This is done with the command:</a:t>
            </a:r>
            <a:br>
              <a:rPr lang="en-US" sz="1350" b="0" i="0" u="none" strike="noStrike" cap="none">
                <a:solidFill>
                  <a:srgbClr val="333333"/>
                </a:solidFill>
                <a:latin typeface="Arial"/>
                <a:ea typeface="Arial"/>
                <a:cs typeface="Arial"/>
                <a:sym typeface="Arial"/>
              </a:rPr>
            </a:br>
            <a:r>
              <a:rPr lang="en-US" sz="1050" b="0" i="0" u="none" strike="noStrike" cap="none">
                <a:solidFill>
                  <a:srgbClr val="778596"/>
                </a:solidFill>
                <a:latin typeface="Courier New"/>
                <a:ea typeface="Courier New"/>
                <a:cs typeface="Courier New"/>
                <a:sym typeface="Courier New"/>
              </a:rPr>
              <a:t>sudo docker pull nginx</a:t>
            </a:r>
            <a:br>
              <a:rPr lang="en-US" sz="1050" b="0" i="0" u="none" strike="noStrike" cap="none">
                <a:solidFill>
                  <a:srgbClr val="778596"/>
                </a:solidFill>
                <a:latin typeface="Courier New"/>
                <a:ea typeface="Courier New"/>
                <a:cs typeface="Courier New"/>
                <a:sym typeface="Courier New"/>
              </a:rPr>
            </a:br>
            <a:br>
              <a:rPr lang="en-US" sz="1050" b="0" i="0" u="none" strike="noStrike" cap="none">
                <a:solidFill>
                  <a:srgbClr val="778596"/>
                </a:solidFill>
                <a:latin typeface="Courier New"/>
                <a:ea typeface="Courier New"/>
                <a:cs typeface="Courier New"/>
                <a:sym typeface="Courier New"/>
              </a:rPr>
            </a:br>
            <a:r>
              <a:rPr lang="en-US" sz="1350" b="0" i="0" u="none" strike="noStrike" cap="none">
                <a:solidFill>
                  <a:srgbClr val="333333"/>
                </a:solidFill>
                <a:latin typeface="Arial"/>
                <a:ea typeface="Arial"/>
                <a:cs typeface="Arial"/>
                <a:sym typeface="Arial"/>
              </a:rPr>
              <a:t>Once the image has downloaded, we're going to run it such that we can use the terminal window like so:</a:t>
            </a:r>
            <a:br>
              <a:rPr lang="en-US" sz="1350" b="0" i="0" u="none" strike="noStrike" cap="none">
                <a:solidFill>
                  <a:srgbClr val="333333"/>
                </a:solidFill>
                <a:latin typeface="Arial"/>
                <a:ea typeface="Arial"/>
                <a:cs typeface="Arial"/>
                <a:sym typeface="Arial"/>
              </a:rPr>
            </a:br>
            <a:r>
              <a:rPr lang="en-US" sz="1050" b="0" i="0" u="none" strike="noStrike" cap="none">
                <a:solidFill>
                  <a:srgbClr val="778596"/>
                </a:solidFill>
                <a:latin typeface="Courier New"/>
                <a:ea typeface="Courier New"/>
                <a:cs typeface="Courier New"/>
                <a:sym typeface="Courier New"/>
              </a:rPr>
              <a:t>sudo docker run --name nginx-template-base -p 8080:80 -e TERM=xterm -d nginx</a:t>
            </a:r>
            <a:br>
              <a:rPr lang="en-US" sz="1050" b="0" i="0" u="none" strike="noStrike" cap="none">
                <a:solidFill>
                  <a:srgbClr val="778596"/>
                </a:solidFill>
                <a:latin typeface="Courier New"/>
                <a:ea typeface="Courier New"/>
                <a:cs typeface="Courier New"/>
                <a:sym typeface="Courier New"/>
              </a:rPr>
            </a:br>
            <a:r>
              <a:rPr lang="en-US" sz="1350" b="0" i="0" u="none" strike="noStrike" cap="none">
                <a:solidFill>
                  <a:srgbClr val="333333"/>
                </a:solidFill>
                <a:latin typeface="Arial"/>
                <a:ea typeface="Arial"/>
                <a:cs typeface="Arial"/>
                <a:sym typeface="Arial"/>
              </a:rPr>
              <a:t>I've named this nginx-template-base as that will be what our template will be based on.</a:t>
            </a:r>
            <a:br>
              <a:rPr lang="en-US" sz="1350" b="0" i="0" u="none" strike="noStrike" cap="none">
                <a:solidFill>
                  <a:srgbClr val="333333"/>
                </a:solidFill>
                <a:latin typeface="Arial"/>
                <a:ea typeface="Arial"/>
                <a:cs typeface="Arial"/>
                <a:sym typeface="Arial"/>
              </a:rPr>
            </a:br>
            <a:r>
              <a:rPr lang="en-US" sz="1800" b="1" i="0" u="none" strike="noStrike" cap="none">
                <a:solidFill>
                  <a:srgbClr val="333333"/>
                </a:solidFill>
                <a:latin typeface="Arial"/>
                <a:ea typeface="Arial"/>
                <a:cs typeface="Arial"/>
                <a:sym typeface="Arial"/>
              </a:rPr>
              <a:t>Accessing and modifying the container</a:t>
            </a:r>
            <a:br>
              <a:rPr lang="en-US" sz="1800" b="1" i="0" u="none" strike="noStrike" cap="none">
                <a:solidFill>
                  <a:srgbClr val="333333"/>
                </a:solidFill>
                <a:latin typeface="Arial"/>
                <a:ea typeface="Arial"/>
                <a:cs typeface="Arial"/>
                <a:sym typeface="Arial"/>
              </a:rPr>
            </a:br>
            <a:r>
              <a:rPr lang="en-US" sz="1350" b="0" i="0" u="none" strike="noStrike" cap="none">
                <a:solidFill>
                  <a:srgbClr val="333333"/>
                </a:solidFill>
                <a:latin typeface="Arial"/>
                <a:ea typeface="Arial"/>
                <a:cs typeface="Arial"/>
                <a:sym typeface="Arial"/>
              </a:rPr>
              <a:t>Next we need to access the container. When you ran the docker run command, it will have presented you with a long ID number. You'll need that number to access the image. Run the command:</a:t>
            </a:r>
            <a:br>
              <a:rPr lang="en-US" sz="1350" b="0" i="0" u="none" strike="noStrike" cap="none">
                <a:solidFill>
                  <a:srgbClr val="333333"/>
                </a:solidFill>
                <a:latin typeface="Arial"/>
                <a:ea typeface="Arial"/>
                <a:cs typeface="Arial"/>
                <a:sym typeface="Arial"/>
              </a:rPr>
            </a:br>
            <a:r>
              <a:rPr lang="en-US" sz="1050" b="0" i="0" u="none" strike="noStrike" cap="none">
                <a:solidFill>
                  <a:srgbClr val="778596"/>
                </a:solidFill>
                <a:latin typeface="Courier New"/>
                <a:ea typeface="Courier New"/>
                <a:cs typeface="Courier New"/>
                <a:sym typeface="Courier New"/>
              </a:rPr>
              <a:t>sudo docker exec -it CONTAINER_ID bash</a:t>
            </a:r>
            <a:endParaRPr sz="1050" b="0" i="0" u="none" strike="noStrike" cap="none">
              <a:solidFill>
                <a:srgbClr val="778596"/>
              </a:solidFill>
              <a:latin typeface="Courier New"/>
              <a:ea typeface="Courier New"/>
              <a:cs typeface="Courier New"/>
              <a:sym typeface="Courier New"/>
            </a:endParaRPr>
          </a:p>
          <a:p>
            <a:pPr marL="0" marR="0" lvl="0" indent="0" algn="l" rtl="0">
              <a:lnSpc>
                <a:spcPct val="115000"/>
              </a:lnSpc>
              <a:spcBef>
                <a:spcPts val="1500"/>
              </a:spcBef>
              <a:spcAft>
                <a:spcPts val="0"/>
              </a:spcAft>
              <a:buClr>
                <a:srgbClr val="000000"/>
              </a:buClr>
              <a:buSzPts val="1350"/>
              <a:buFont typeface="Arial"/>
              <a:buNone/>
            </a:pPr>
            <a:r>
              <a:rPr lang="en-US" sz="1350" b="0" i="0" u="none" strike="noStrike" cap="none">
                <a:solidFill>
                  <a:srgbClr val="333333"/>
                </a:solidFill>
                <a:latin typeface="Arial"/>
                <a:ea typeface="Arial"/>
                <a:cs typeface="Arial"/>
                <a:sym typeface="Arial"/>
              </a:rPr>
              <a:t>Where CONTAINER_ID is the ID presented to you when you ran the run command. After running this command you will find yourself in the terminal of the running container. Now, let's add the necessary software for the template. To do this, issue the following commands:</a:t>
            </a:r>
            <a:br>
              <a:rPr lang="en-US" sz="1350" b="0" i="0" u="none" strike="noStrike" cap="none">
                <a:solidFill>
                  <a:srgbClr val="333333"/>
                </a:solidFill>
                <a:latin typeface="Arial"/>
                <a:ea typeface="Arial"/>
                <a:cs typeface="Arial"/>
                <a:sym typeface="Arial"/>
              </a:rPr>
            </a:br>
            <a:r>
              <a:rPr lang="en-US" sz="1050" b="0" i="0" u="none" strike="noStrike" cap="none">
                <a:solidFill>
                  <a:srgbClr val="778596"/>
                </a:solidFill>
                <a:latin typeface="Courier New"/>
                <a:ea typeface="Courier New"/>
                <a:cs typeface="Courier New"/>
                <a:sym typeface="Courier New"/>
              </a:rPr>
              <a:t>apt-get install nano</a:t>
            </a:r>
            <a:br>
              <a:rPr lang="en-US" sz="1050" b="0" i="0" u="none" strike="noStrike" cap="none">
                <a:solidFill>
                  <a:srgbClr val="778596"/>
                </a:solidFill>
                <a:latin typeface="Courier New"/>
                <a:ea typeface="Courier New"/>
                <a:cs typeface="Courier New"/>
                <a:sym typeface="Courier New"/>
              </a:rPr>
            </a:br>
            <a:r>
              <a:rPr lang="en-US" sz="1050" b="0" i="0" u="none" strike="noStrike" cap="none">
                <a:solidFill>
                  <a:srgbClr val="778596"/>
                </a:solidFill>
                <a:latin typeface="Courier New"/>
                <a:ea typeface="Courier New"/>
                <a:cs typeface="Courier New"/>
                <a:sym typeface="Courier New"/>
              </a:rPr>
              <a:t>apt-get install build-essential</a:t>
            </a:r>
            <a:br>
              <a:rPr lang="en-US" sz="1050" b="0" i="0" u="none" strike="noStrike" cap="none">
                <a:solidFill>
                  <a:srgbClr val="778596"/>
                </a:solidFill>
                <a:latin typeface="Courier New"/>
                <a:ea typeface="Courier New"/>
                <a:cs typeface="Courier New"/>
                <a:sym typeface="Courier New"/>
              </a:rPr>
            </a:br>
            <a:r>
              <a:rPr lang="en-US" sz="1050" b="0" i="0" u="none" strike="noStrike" cap="none">
                <a:solidFill>
                  <a:srgbClr val="778596"/>
                </a:solidFill>
                <a:latin typeface="Courier New"/>
                <a:ea typeface="Courier New"/>
                <a:cs typeface="Courier New"/>
                <a:sym typeface="Courier New"/>
              </a:rPr>
              <a:t>apt-get install php5</a:t>
            </a:r>
            <a:endParaRPr sz="1050" b="0" i="0" u="none" strike="noStrike" cap="none">
              <a:solidFill>
                <a:srgbClr val="778596"/>
              </a:solidFill>
              <a:latin typeface="Courier New"/>
              <a:ea typeface="Courier New"/>
              <a:cs typeface="Courier New"/>
              <a:sym typeface="Courier New"/>
            </a:endParaRPr>
          </a:p>
          <a:p>
            <a:pPr marL="0" marR="0" lvl="0" indent="0" algn="l" rtl="0">
              <a:lnSpc>
                <a:spcPct val="115000"/>
              </a:lnSpc>
              <a:spcBef>
                <a:spcPts val="1500"/>
              </a:spcBef>
              <a:spcAft>
                <a:spcPts val="0"/>
              </a:spcAft>
              <a:buClr>
                <a:srgbClr val="000000"/>
              </a:buClr>
              <a:buSzPts val="1350"/>
              <a:buFont typeface="Arial"/>
              <a:buNone/>
            </a:pPr>
            <a:r>
              <a:rPr lang="en-US" sz="1350" b="0" i="0" u="none" strike="noStrike" cap="none">
                <a:solidFill>
                  <a:srgbClr val="333333"/>
                </a:solidFill>
                <a:latin typeface="Arial"/>
                <a:ea typeface="Arial"/>
                <a:cs typeface="Arial"/>
                <a:sym typeface="Arial"/>
              </a:rPr>
              <a:t>NOTE: For the official NGINX image, PHP 7 is not available for installation without adding a repository.</a:t>
            </a:r>
            <a:endParaRPr sz="1350" b="0" i="0" u="none" strike="noStrike" cap="none">
              <a:solidFill>
                <a:srgbClr val="333333"/>
              </a:solidFill>
              <a:latin typeface="Arial"/>
              <a:ea typeface="Arial"/>
              <a:cs typeface="Arial"/>
              <a:sym typeface="Arial"/>
            </a:endParaRPr>
          </a:p>
          <a:p>
            <a:pPr marL="0" marR="0" lvl="0" indent="0" algn="l" rtl="0">
              <a:lnSpc>
                <a:spcPct val="140000"/>
              </a:lnSpc>
              <a:spcBef>
                <a:spcPts val="1500"/>
              </a:spcBef>
              <a:spcAft>
                <a:spcPts val="0"/>
              </a:spcAft>
              <a:buClr>
                <a:srgbClr val="000000"/>
              </a:buClr>
              <a:buSzPts val="1800"/>
              <a:buFont typeface="Arial"/>
              <a:buNone/>
            </a:pPr>
            <a:r>
              <a:rPr lang="en-US" sz="1800" b="1" i="0" u="none" strike="noStrike" cap="none">
                <a:solidFill>
                  <a:srgbClr val="333333"/>
                </a:solidFill>
                <a:latin typeface="Arial"/>
                <a:ea typeface="Arial"/>
                <a:cs typeface="Arial"/>
                <a:sym typeface="Arial"/>
              </a:rPr>
              <a:t>Exit the container and commit the changes</a:t>
            </a:r>
            <a:endParaRPr sz="1800" b="1" i="0" u="none" strike="noStrike" cap="none">
              <a:solidFill>
                <a:srgbClr val="333333"/>
              </a:solidFill>
              <a:latin typeface="Arial"/>
              <a:ea typeface="Arial"/>
              <a:cs typeface="Arial"/>
              <a:sym typeface="Arial"/>
            </a:endParaRPr>
          </a:p>
          <a:p>
            <a:pPr marL="0" marR="0" lvl="0" indent="0" algn="l" rtl="0">
              <a:lnSpc>
                <a:spcPct val="115000"/>
              </a:lnSpc>
              <a:spcBef>
                <a:spcPts val="800"/>
              </a:spcBef>
              <a:spcAft>
                <a:spcPts val="0"/>
              </a:spcAft>
              <a:buClr>
                <a:srgbClr val="000000"/>
              </a:buClr>
              <a:buSzPts val="1350"/>
              <a:buFont typeface="Arial"/>
              <a:buNone/>
            </a:pPr>
            <a:r>
              <a:rPr lang="en-US" sz="1350" b="0" i="0" u="none" strike="noStrike" cap="none">
                <a:solidFill>
                  <a:srgbClr val="333333"/>
                </a:solidFill>
                <a:latin typeface="Arial"/>
                <a:ea typeface="Arial"/>
                <a:cs typeface="Arial"/>
                <a:sym typeface="Arial"/>
              </a:rPr>
              <a:t>Now that we've modified the container we have to commit the changes. First exit the container with the command exit. To commit the changes and create a new image based on said changes, issue the command:</a:t>
            </a:r>
            <a:br>
              <a:rPr lang="en-US" sz="1350" b="0" i="0" u="none" strike="noStrike" cap="none">
                <a:solidFill>
                  <a:srgbClr val="333333"/>
                </a:solidFill>
                <a:latin typeface="Arial"/>
                <a:ea typeface="Arial"/>
                <a:cs typeface="Arial"/>
                <a:sym typeface="Arial"/>
              </a:rPr>
            </a:br>
            <a:r>
              <a:rPr lang="en-US" sz="1050" b="0" i="0" u="none" strike="noStrike" cap="none">
                <a:solidFill>
                  <a:srgbClr val="778596"/>
                </a:solidFill>
                <a:latin typeface="Courier New"/>
                <a:ea typeface="Courier New"/>
                <a:cs typeface="Courier New"/>
                <a:sym typeface="Courier New"/>
              </a:rPr>
              <a:t>sudo docker commit CONTAINER_ID nginx-template</a:t>
            </a:r>
            <a:endParaRPr sz="1050" b="0" i="0" u="none" strike="noStrike" cap="none">
              <a:solidFill>
                <a:srgbClr val="778596"/>
              </a:solidFill>
              <a:latin typeface="Courier New"/>
              <a:ea typeface="Courier New"/>
              <a:cs typeface="Courier New"/>
              <a:sym typeface="Courier New"/>
            </a:endParaRPr>
          </a:p>
          <a:p>
            <a:pPr marL="0" marR="0" lvl="0" indent="0" algn="l" rtl="0">
              <a:lnSpc>
                <a:spcPct val="115000"/>
              </a:lnSpc>
              <a:spcBef>
                <a:spcPts val="1500"/>
              </a:spcBef>
              <a:spcAft>
                <a:spcPts val="1500"/>
              </a:spcAft>
              <a:buClr>
                <a:srgbClr val="000000"/>
              </a:buClr>
              <a:buSzPts val="1350"/>
              <a:buFont typeface="Arial"/>
              <a:buNone/>
            </a:pPr>
            <a:r>
              <a:rPr lang="en-US" sz="1350" b="0" i="0" u="none" strike="noStrike" cap="none">
                <a:solidFill>
                  <a:srgbClr val="333333"/>
                </a:solidFill>
                <a:latin typeface="Arial"/>
                <a:ea typeface="Arial"/>
                <a:cs typeface="Arial"/>
                <a:sym typeface="Arial"/>
              </a:rPr>
              <a:t>Where CONTAINER_ID is the ID given to you when you initially ran the container. If you issue the command docker images, you should now see the new container (</a:t>
            </a:r>
            <a:r>
              <a:rPr lang="en-US" sz="1350" b="1" i="0" u="none" strike="noStrike" cap="none">
                <a:solidFill>
                  <a:srgbClr val="333333"/>
                </a:solidFill>
                <a:latin typeface="Arial"/>
                <a:ea typeface="Arial"/>
                <a:cs typeface="Arial"/>
                <a:sym typeface="Arial"/>
              </a:rPr>
              <a:t>Figure B</a:t>
            </a:r>
            <a:r>
              <a:rPr lang="en-US" sz="1350" b="0" i="0" u="none" strike="noStrike" cap="none">
                <a:solidFill>
                  <a:srgbClr val="333333"/>
                </a:solidFill>
                <a:latin typeface="Arial"/>
                <a:ea typeface="Arial"/>
                <a:cs typeface="Arial"/>
                <a:sym typeface="Arial"/>
              </a:rPr>
              <a:t>).</a:t>
            </a:r>
            <a:endParaRPr sz="1350" b="0" i="0" u="none" strike="noStrike" cap="none">
              <a:solidFill>
                <a:srgbClr val="333333"/>
              </a:solidFill>
              <a:latin typeface="Arial"/>
              <a:ea typeface="Arial"/>
              <a:cs typeface="Arial"/>
              <a:sym typeface="Arial"/>
            </a:endParaRPr>
          </a:p>
        </p:txBody>
      </p:sp>
      <p:sp>
        <p:nvSpPr>
          <p:cNvPr id="2043" name="Google Shape;2043;p69"/>
          <p:cNvSpPr txBox="1"/>
          <p:nvPr/>
        </p:nvSpPr>
        <p:spPr>
          <a:xfrm>
            <a:off x="1257525" y="7875900"/>
            <a:ext cx="15473401" cy="1647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350" b="0" i="0" u="none" strike="noStrike" cap="none">
                <a:solidFill>
                  <a:srgbClr val="333333"/>
                </a:solidFill>
                <a:latin typeface="Arial"/>
                <a:ea typeface="Arial"/>
                <a:cs typeface="Arial"/>
                <a:sym typeface="Arial"/>
              </a:rPr>
              <a:t>At this point, you can spin up a new container, using the new image, and have all the modifications already in place. Remember, when you run the new container, the command would look something like:</a:t>
            </a:r>
            <a:endParaRPr sz="1350" b="0" i="0" u="none" strike="noStrike" cap="none">
              <a:solidFill>
                <a:srgbClr val="333333"/>
              </a:solidFill>
              <a:latin typeface="Arial"/>
              <a:ea typeface="Arial"/>
              <a:cs typeface="Arial"/>
              <a:sym typeface="Arial"/>
            </a:endParaRPr>
          </a:p>
          <a:p>
            <a:pPr marL="0" marR="0" lvl="0" indent="0" algn="l" rtl="0">
              <a:lnSpc>
                <a:spcPct val="115000"/>
              </a:lnSpc>
              <a:spcBef>
                <a:spcPts val="1500"/>
              </a:spcBef>
              <a:spcAft>
                <a:spcPts val="0"/>
              </a:spcAft>
              <a:buClr>
                <a:schemeClr val="dk1"/>
              </a:buClr>
              <a:buSzPts val="1100"/>
              <a:buFont typeface="Arial"/>
              <a:buNone/>
            </a:pPr>
            <a:r>
              <a:rPr lang="en-US" sz="1050" b="0" i="0" u="none" strike="noStrike" cap="none">
                <a:solidFill>
                  <a:srgbClr val="778596"/>
                </a:solidFill>
                <a:latin typeface="Courier New"/>
                <a:ea typeface="Courier New"/>
                <a:cs typeface="Courier New"/>
                <a:sym typeface="Courier New"/>
              </a:rPr>
              <a:t>sudo docker run --name nginx-dev -p 8080:80 -e TERM=xterm -d nginx-template</a:t>
            </a:r>
            <a:endParaRPr sz="1050" b="0" i="0" u="none" strike="noStrike" cap="none">
              <a:solidFill>
                <a:srgbClr val="778596"/>
              </a:solidFill>
              <a:latin typeface="Courier New"/>
              <a:ea typeface="Courier New"/>
              <a:cs typeface="Courier New"/>
              <a:sym typeface="Courier New"/>
            </a:endParaRPr>
          </a:p>
          <a:p>
            <a:pPr marL="0" marR="0" lvl="0" indent="0" algn="l" rtl="0">
              <a:lnSpc>
                <a:spcPct val="115000"/>
              </a:lnSpc>
              <a:spcBef>
                <a:spcPts val="1500"/>
              </a:spcBef>
              <a:spcAft>
                <a:spcPts val="1500"/>
              </a:spcAft>
              <a:buClr>
                <a:schemeClr val="dk1"/>
              </a:buClr>
              <a:buSzPts val="1100"/>
              <a:buFont typeface="Arial"/>
              <a:buNone/>
            </a:pPr>
            <a:r>
              <a:rPr lang="en-US" sz="1350" b="0" i="0" u="none" strike="noStrike" cap="none">
                <a:solidFill>
                  <a:srgbClr val="333333"/>
                </a:solidFill>
                <a:latin typeface="Arial"/>
                <a:ea typeface="Arial"/>
                <a:cs typeface="Arial"/>
                <a:sym typeface="Arial"/>
              </a:rPr>
              <a:t>If you access this new running container (using the </a:t>
            </a:r>
            <a:r>
              <a:rPr lang="en-US" sz="1350" b="0" i="1" u="none" strike="noStrike" cap="none">
                <a:solidFill>
                  <a:srgbClr val="333333"/>
                </a:solidFill>
                <a:latin typeface="Arial"/>
                <a:ea typeface="Arial"/>
                <a:cs typeface="Arial"/>
                <a:sym typeface="Arial"/>
              </a:rPr>
              <a:t>sudo docker exec</a:t>
            </a:r>
            <a:r>
              <a:rPr lang="en-US" sz="1350" b="0" i="0" u="none" strike="noStrike" cap="none">
                <a:solidFill>
                  <a:srgbClr val="333333"/>
                </a:solidFill>
                <a:latin typeface="Arial"/>
                <a:ea typeface="Arial"/>
                <a:cs typeface="Arial"/>
                <a:sym typeface="Arial"/>
              </a:rPr>
              <a:t> command), you will now see all of the modifications are in place and ready to be used.</a:t>
            </a:r>
            <a:endParaRPr sz="1800" b="1" i="0" u="none" strike="noStrike" cap="none">
              <a:solidFill>
                <a:srgbClr val="333333"/>
              </a:solidFill>
              <a:latin typeface="Arial"/>
              <a:ea typeface="Arial"/>
              <a:cs typeface="Arial"/>
              <a:sym typeface="Aria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2048"/>
        <p:cNvGrpSpPr/>
        <p:nvPr/>
      </p:nvGrpSpPr>
      <p:grpSpPr>
        <a:xfrm>
          <a:off x="0" y="0"/>
          <a:ext cx="0" cy="0"/>
          <a:chOff x="0" y="0"/>
          <a:chExt cx="0" cy="0"/>
        </a:xfrm>
      </p:grpSpPr>
      <p:sp>
        <p:nvSpPr>
          <p:cNvPr id="2049" name="Google Shape;2049;p70"/>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Tag an Image</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2054"/>
        <p:cNvGrpSpPr/>
        <p:nvPr/>
      </p:nvGrpSpPr>
      <p:grpSpPr>
        <a:xfrm>
          <a:off x="0" y="0"/>
          <a:ext cx="0" cy="0"/>
          <a:chOff x="0" y="0"/>
          <a:chExt cx="0" cy="0"/>
        </a:xfrm>
      </p:grpSpPr>
      <p:sp>
        <p:nvSpPr>
          <p:cNvPr id="2055" name="Google Shape;2055;p7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Tagging</a:t>
            </a:r>
            <a:endParaRPr/>
          </a:p>
        </p:txBody>
      </p:sp>
      <p:pic>
        <p:nvPicPr>
          <p:cNvPr id="2056" name="Google Shape;2056;p71"/>
          <p:cNvPicPr preferRelativeResize="0"/>
          <p:nvPr/>
        </p:nvPicPr>
        <p:blipFill rotWithShape="1">
          <a:blip r:embed="rId3">
            <a:alphaModFix/>
          </a:blip>
          <a:srcRect/>
          <a:stretch/>
        </p:blipFill>
        <p:spPr>
          <a:xfrm>
            <a:off x="6683125" y="720325"/>
            <a:ext cx="2910299" cy="307725"/>
          </a:xfrm>
          <a:prstGeom prst="rect">
            <a:avLst/>
          </a:prstGeom>
          <a:noFill/>
          <a:ln>
            <a:noFill/>
          </a:ln>
        </p:spPr>
      </p:pic>
      <p:sp>
        <p:nvSpPr>
          <p:cNvPr id="2057" name="Google Shape;2057;p71"/>
          <p:cNvSpPr/>
          <p:nvPr/>
        </p:nvSpPr>
        <p:spPr>
          <a:xfrm>
            <a:off x="1516175" y="2993400"/>
            <a:ext cx="47859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Tagging during building an image:</a:t>
            </a:r>
            <a:endParaRPr sz="2200" b="0" i="0" u="none" strike="noStrike" cap="none">
              <a:solidFill>
                <a:srgbClr val="FFFFFF"/>
              </a:solidFill>
              <a:latin typeface="Open Sans"/>
              <a:ea typeface="Open Sans"/>
              <a:cs typeface="Open Sans"/>
              <a:sym typeface="Open Sans"/>
            </a:endParaRPr>
          </a:p>
        </p:txBody>
      </p:sp>
      <p:sp>
        <p:nvSpPr>
          <p:cNvPr id="2058" name="Google Shape;2058;p71"/>
          <p:cNvSpPr/>
          <p:nvPr/>
        </p:nvSpPr>
        <p:spPr>
          <a:xfrm>
            <a:off x="2889575" y="1548750"/>
            <a:ext cx="10610400" cy="9162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Docker tags provide information about the image version or variant.</a:t>
            </a:r>
            <a:endParaRPr sz="2200" b="0" i="0" u="none" strike="noStrike" cap="none">
              <a:solidFill>
                <a:srgbClr val="434343"/>
              </a:solidFill>
              <a:latin typeface="Open Sans"/>
              <a:ea typeface="Open Sans"/>
              <a:cs typeface="Open Sans"/>
              <a:sym typeface="Open Sans"/>
            </a:endParaRPr>
          </a:p>
        </p:txBody>
      </p:sp>
      <p:sp>
        <p:nvSpPr>
          <p:cNvPr id="2059" name="Google Shape;2059;p71"/>
          <p:cNvSpPr/>
          <p:nvPr/>
        </p:nvSpPr>
        <p:spPr>
          <a:xfrm>
            <a:off x="1516175" y="3874250"/>
            <a:ext cx="13357201" cy="16416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Command:</a:t>
            </a:r>
            <a:endParaRPr sz="2200" b="0" i="0" u="none" strike="noStrike" cap="none">
              <a:solidFill>
                <a:srgbClr val="434343"/>
              </a:solidFill>
              <a:latin typeface="Open Sans"/>
              <a:ea typeface="Open Sans"/>
              <a:cs typeface="Open Sans"/>
              <a:sym typeface="Open Sans"/>
            </a:endParaRPr>
          </a:p>
          <a:p>
            <a:pPr marL="0" marR="190500" lvl="0" indent="0" algn="l" rtl="0">
              <a:lnSpc>
                <a:spcPct val="100000"/>
              </a:lnSpc>
              <a:spcBef>
                <a:spcPts val="1700"/>
              </a:spcBef>
              <a:spcAft>
                <a:spcPts val="3300"/>
              </a:spcAft>
              <a:buClr>
                <a:schemeClr val="dk1"/>
              </a:buClr>
              <a:buSzPts val="1100"/>
              <a:buFont typeface="Arial"/>
              <a:buNone/>
            </a:pPr>
            <a:r>
              <a:rPr lang="en-US" sz="2200" b="0" i="1" u="none" strike="noStrike" cap="none">
                <a:solidFill>
                  <a:srgbClr val="434343"/>
                </a:solidFill>
                <a:latin typeface="Open Sans"/>
                <a:ea typeface="Open Sans"/>
                <a:cs typeface="Open Sans"/>
                <a:sym typeface="Open Sans"/>
              </a:rPr>
              <a:t>docker build -t repo_name:version_0.1 .</a:t>
            </a:r>
            <a:endParaRPr sz="2200" b="0" i="0" u="none" strike="noStrike" cap="none">
              <a:solidFill>
                <a:srgbClr val="434343"/>
              </a:solidFill>
              <a:latin typeface="Open Sans"/>
              <a:ea typeface="Open Sans"/>
              <a:cs typeface="Open Sans"/>
              <a:sym typeface="Open Sans"/>
            </a:endParaRPr>
          </a:p>
        </p:txBody>
      </p:sp>
      <p:sp>
        <p:nvSpPr>
          <p:cNvPr id="2060" name="Google Shape;2060;p71"/>
          <p:cNvSpPr txBox="1"/>
          <p:nvPr/>
        </p:nvSpPr>
        <p:spPr>
          <a:xfrm>
            <a:off x="6302122" y="4722900"/>
            <a:ext cx="2562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061" name="Google Shape;2061;p71"/>
          <p:cNvCxnSpPr>
            <a:stCxn id="2062" idx="1"/>
            <a:endCxn id="2060" idx="2"/>
          </p:cNvCxnSpPr>
          <p:nvPr/>
        </p:nvCxnSpPr>
        <p:spPr>
          <a:xfrm rot="10800000">
            <a:off x="6430125" y="5030750"/>
            <a:ext cx="2095200" cy="1044600"/>
          </a:xfrm>
          <a:prstGeom prst="straightConnector1">
            <a:avLst/>
          </a:prstGeom>
          <a:noFill/>
          <a:ln w="9525" cap="flat" cmpd="sng">
            <a:solidFill>
              <a:srgbClr val="5597D3"/>
            </a:solidFill>
            <a:prstDash val="solid"/>
            <a:round/>
            <a:headEnd type="none" w="sm" len="sm"/>
            <a:tailEnd type="triangle" w="med" len="med"/>
          </a:ln>
        </p:spPr>
      </p:cxnSp>
      <p:sp>
        <p:nvSpPr>
          <p:cNvPr id="2062" name="Google Shape;2062;p71"/>
          <p:cNvSpPr/>
          <p:nvPr/>
        </p:nvSpPr>
        <p:spPr>
          <a:xfrm>
            <a:off x="8525325" y="5815250"/>
            <a:ext cx="2866500" cy="5202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Current repository</a:t>
            </a:r>
            <a:endParaRPr sz="2200" b="0" i="0" u="none" strike="noStrike" cap="none">
              <a:solidFill>
                <a:srgbClr val="434343"/>
              </a:solidFill>
              <a:latin typeface="Open Sans"/>
              <a:ea typeface="Open Sans"/>
              <a:cs typeface="Open Sans"/>
              <a:sym typeface="Open Sans"/>
            </a:endParaRPr>
          </a:p>
        </p:txBody>
      </p:sp>
      <p:sp>
        <p:nvSpPr>
          <p:cNvPr id="2063" name="Google Shape;2063;p71"/>
          <p:cNvSpPr txBox="1"/>
          <p:nvPr/>
        </p:nvSpPr>
        <p:spPr>
          <a:xfrm>
            <a:off x="4927761" y="4722900"/>
            <a:ext cx="13743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064" name="Google Shape;2064;p71"/>
          <p:cNvCxnSpPr>
            <a:stCxn id="2065" idx="1"/>
            <a:endCxn id="2063" idx="2"/>
          </p:cNvCxnSpPr>
          <p:nvPr/>
        </p:nvCxnSpPr>
        <p:spPr>
          <a:xfrm rot="10800000">
            <a:off x="5615025" y="5030750"/>
            <a:ext cx="2910300" cy="1680300"/>
          </a:xfrm>
          <a:prstGeom prst="straightConnector1">
            <a:avLst/>
          </a:prstGeom>
          <a:noFill/>
          <a:ln w="9525" cap="flat" cmpd="sng">
            <a:solidFill>
              <a:srgbClr val="5597D3"/>
            </a:solidFill>
            <a:prstDash val="solid"/>
            <a:round/>
            <a:headEnd type="none" w="sm" len="sm"/>
            <a:tailEnd type="triangle" w="med" len="med"/>
          </a:ln>
        </p:spPr>
      </p:cxnSp>
      <p:sp>
        <p:nvSpPr>
          <p:cNvPr id="2065" name="Google Shape;2065;p71"/>
          <p:cNvSpPr/>
          <p:nvPr/>
        </p:nvSpPr>
        <p:spPr>
          <a:xfrm>
            <a:off x="8525325" y="644405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a:t>
            </a:r>
            <a:endParaRPr sz="2200" b="0" i="0" u="none" strike="noStrike" cap="none">
              <a:solidFill>
                <a:srgbClr val="434343"/>
              </a:solidFill>
              <a:latin typeface="Open Sans"/>
              <a:ea typeface="Open Sans"/>
              <a:cs typeface="Open Sans"/>
              <a:sym typeface="Open Sans"/>
            </a:endParaRPr>
          </a:p>
        </p:txBody>
      </p:sp>
      <p:sp>
        <p:nvSpPr>
          <p:cNvPr id="2066" name="Google Shape;2066;p71"/>
          <p:cNvSpPr txBox="1"/>
          <p:nvPr/>
        </p:nvSpPr>
        <p:spPr>
          <a:xfrm>
            <a:off x="3456525" y="4722900"/>
            <a:ext cx="14712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067" name="Google Shape;2067;p71"/>
          <p:cNvCxnSpPr>
            <a:stCxn id="2068" idx="1"/>
            <a:endCxn id="2066" idx="2"/>
          </p:cNvCxnSpPr>
          <p:nvPr/>
        </p:nvCxnSpPr>
        <p:spPr>
          <a:xfrm rot="10800000">
            <a:off x="4192125" y="5030550"/>
            <a:ext cx="4333200" cy="2413800"/>
          </a:xfrm>
          <a:prstGeom prst="straightConnector1">
            <a:avLst/>
          </a:prstGeom>
          <a:noFill/>
          <a:ln w="9525" cap="flat" cmpd="sng">
            <a:solidFill>
              <a:srgbClr val="5597D3"/>
            </a:solidFill>
            <a:prstDash val="solid"/>
            <a:round/>
            <a:headEnd type="none" w="sm" len="sm"/>
            <a:tailEnd type="triangle" w="med" len="med"/>
          </a:ln>
        </p:spPr>
      </p:cxnSp>
      <p:sp>
        <p:nvSpPr>
          <p:cNvPr id="2068" name="Google Shape;2068;p71"/>
          <p:cNvSpPr/>
          <p:nvPr/>
        </p:nvSpPr>
        <p:spPr>
          <a:xfrm>
            <a:off x="8525325" y="717735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Repository</a:t>
            </a:r>
            <a:endParaRPr sz="2200" b="0" i="0" u="none" strike="noStrike" cap="none">
              <a:solidFill>
                <a:srgbClr val="434343"/>
              </a:solidFill>
              <a:latin typeface="Open Sans"/>
              <a:ea typeface="Open Sans"/>
              <a:cs typeface="Open Sans"/>
              <a:sym typeface="Open Sans"/>
            </a:endParaRPr>
          </a:p>
        </p:txBody>
      </p:sp>
      <p:sp>
        <p:nvSpPr>
          <p:cNvPr id="2069" name="Google Shape;2069;p71"/>
          <p:cNvSpPr txBox="1"/>
          <p:nvPr/>
        </p:nvSpPr>
        <p:spPr>
          <a:xfrm>
            <a:off x="3200297" y="4722900"/>
            <a:ext cx="2562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070" name="Google Shape;2070;p71"/>
          <p:cNvCxnSpPr>
            <a:stCxn id="2071" idx="1"/>
            <a:endCxn id="2069" idx="2"/>
          </p:cNvCxnSpPr>
          <p:nvPr/>
        </p:nvCxnSpPr>
        <p:spPr>
          <a:xfrm rot="10800000">
            <a:off x="3328425" y="5030650"/>
            <a:ext cx="5196900" cy="3147000"/>
          </a:xfrm>
          <a:prstGeom prst="straightConnector1">
            <a:avLst/>
          </a:prstGeom>
          <a:noFill/>
          <a:ln w="9525" cap="flat" cmpd="sng">
            <a:solidFill>
              <a:srgbClr val="5597D3"/>
            </a:solidFill>
            <a:prstDash val="solid"/>
            <a:round/>
            <a:headEnd type="none" w="sm" len="sm"/>
            <a:tailEnd type="triangle" w="med" len="med"/>
          </a:ln>
        </p:spPr>
      </p:cxnSp>
      <p:sp>
        <p:nvSpPr>
          <p:cNvPr id="2071" name="Google Shape;2071;p71"/>
          <p:cNvSpPr/>
          <p:nvPr/>
        </p:nvSpPr>
        <p:spPr>
          <a:xfrm>
            <a:off x="8525325" y="791065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 syntax</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2076"/>
        <p:cNvGrpSpPr/>
        <p:nvPr/>
      </p:nvGrpSpPr>
      <p:grpSpPr>
        <a:xfrm>
          <a:off x="0" y="0"/>
          <a:ext cx="0" cy="0"/>
          <a:chOff x="0" y="0"/>
          <a:chExt cx="0" cy="0"/>
        </a:xfrm>
      </p:grpSpPr>
      <p:sp>
        <p:nvSpPr>
          <p:cNvPr id="2077" name="Google Shape;2077;p7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Tagging</a:t>
            </a:r>
            <a:endParaRPr/>
          </a:p>
        </p:txBody>
      </p:sp>
      <p:sp>
        <p:nvSpPr>
          <p:cNvPr id="2078" name="Google Shape;2078;p72"/>
          <p:cNvSpPr/>
          <p:nvPr/>
        </p:nvSpPr>
        <p:spPr>
          <a:xfrm>
            <a:off x="1516175" y="1655250"/>
            <a:ext cx="55605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Tagging an image referenced by name:</a:t>
            </a:r>
            <a:endParaRPr sz="2200" b="0" i="0" u="none" strike="noStrike" cap="none">
              <a:solidFill>
                <a:srgbClr val="FFFFFF"/>
              </a:solidFill>
              <a:latin typeface="Open Sans"/>
              <a:ea typeface="Open Sans"/>
              <a:cs typeface="Open Sans"/>
              <a:sym typeface="Open Sans"/>
            </a:endParaRPr>
          </a:p>
        </p:txBody>
      </p:sp>
      <p:sp>
        <p:nvSpPr>
          <p:cNvPr id="2079" name="Google Shape;2079;p72"/>
          <p:cNvSpPr/>
          <p:nvPr/>
        </p:nvSpPr>
        <p:spPr>
          <a:xfrm>
            <a:off x="1516175" y="2578850"/>
            <a:ext cx="13357201" cy="16416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Command:</a:t>
            </a:r>
            <a:endParaRPr sz="2200" b="0" i="0" u="none" strike="noStrike" cap="none">
              <a:solidFill>
                <a:srgbClr val="434343"/>
              </a:solidFill>
              <a:latin typeface="Open Sans"/>
              <a:ea typeface="Open Sans"/>
              <a:cs typeface="Open Sans"/>
              <a:sym typeface="Open Sans"/>
            </a:endParaRPr>
          </a:p>
          <a:p>
            <a:pPr marL="0" marR="190500" lvl="0" indent="0" algn="l" rtl="0">
              <a:lnSpc>
                <a:spcPct val="100000"/>
              </a:lnSpc>
              <a:spcBef>
                <a:spcPts val="1700"/>
              </a:spcBef>
              <a:spcAft>
                <a:spcPts val="33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docker image tag image_name: repository_name:version_0.1 </a:t>
            </a:r>
            <a:endParaRPr sz="2200" b="0" i="0" u="none" strike="noStrike" cap="none">
              <a:solidFill>
                <a:srgbClr val="434343"/>
              </a:solidFill>
              <a:latin typeface="Open Sans"/>
              <a:ea typeface="Open Sans"/>
              <a:cs typeface="Open Sans"/>
              <a:sym typeface="Open Sans"/>
            </a:endParaRPr>
          </a:p>
        </p:txBody>
      </p:sp>
      <p:sp>
        <p:nvSpPr>
          <p:cNvPr id="2080" name="Google Shape;2080;p72"/>
          <p:cNvSpPr txBox="1"/>
          <p:nvPr/>
        </p:nvSpPr>
        <p:spPr>
          <a:xfrm>
            <a:off x="7660623" y="3388975"/>
            <a:ext cx="14127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081" name="Google Shape;2081;p72"/>
          <p:cNvCxnSpPr>
            <a:stCxn id="2082" idx="1"/>
            <a:endCxn id="2080" idx="2"/>
          </p:cNvCxnSpPr>
          <p:nvPr/>
        </p:nvCxnSpPr>
        <p:spPr>
          <a:xfrm rot="10800000">
            <a:off x="8366975" y="3696800"/>
            <a:ext cx="2966100" cy="1036800"/>
          </a:xfrm>
          <a:prstGeom prst="straightConnector1">
            <a:avLst/>
          </a:prstGeom>
          <a:noFill/>
          <a:ln w="9525" cap="flat" cmpd="sng">
            <a:solidFill>
              <a:srgbClr val="5597D3"/>
            </a:solidFill>
            <a:prstDash val="solid"/>
            <a:round/>
            <a:headEnd type="none" w="sm" len="sm"/>
            <a:tailEnd type="triangle" w="med" len="med"/>
          </a:ln>
        </p:spPr>
      </p:cxnSp>
      <p:sp>
        <p:nvSpPr>
          <p:cNvPr id="2082" name="Google Shape;2082;p72"/>
          <p:cNvSpPr/>
          <p:nvPr/>
        </p:nvSpPr>
        <p:spPr>
          <a:xfrm>
            <a:off x="11333075" y="4473500"/>
            <a:ext cx="2866500" cy="5202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a:t>
            </a:r>
            <a:endParaRPr sz="2200" b="0" i="0" u="none" strike="noStrike" cap="none">
              <a:solidFill>
                <a:srgbClr val="434343"/>
              </a:solidFill>
              <a:latin typeface="Open Sans"/>
              <a:ea typeface="Open Sans"/>
              <a:cs typeface="Open Sans"/>
              <a:sym typeface="Open Sans"/>
            </a:endParaRPr>
          </a:p>
        </p:txBody>
      </p:sp>
      <p:sp>
        <p:nvSpPr>
          <p:cNvPr id="2083" name="Google Shape;2083;p72"/>
          <p:cNvSpPr txBox="1"/>
          <p:nvPr/>
        </p:nvSpPr>
        <p:spPr>
          <a:xfrm>
            <a:off x="5532345" y="3388975"/>
            <a:ext cx="20637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084" name="Google Shape;2084;p72"/>
          <p:cNvCxnSpPr>
            <a:stCxn id="2085" idx="1"/>
            <a:endCxn id="2083" idx="2"/>
          </p:cNvCxnSpPr>
          <p:nvPr/>
        </p:nvCxnSpPr>
        <p:spPr>
          <a:xfrm rot="10800000">
            <a:off x="6564275" y="3696650"/>
            <a:ext cx="4768800" cy="1740900"/>
          </a:xfrm>
          <a:prstGeom prst="straightConnector1">
            <a:avLst/>
          </a:prstGeom>
          <a:noFill/>
          <a:ln w="9525" cap="flat" cmpd="sng">
            <a:solidFill>
              <a:srgbClr val="5597D3"/>
            </a:solidFill>
            <a:prstDash val="solid"/>
            <a:round/>
            <a:headEnd type="none" w="sm" len="sm"/>
            <a:tailEnd type="triangle" w="med" len="med"/>
          </a:ln>
        </p:spPr>
      </p:cxnSp>
      <p:sp>
        <p:nvSpPr>
          <p:cNvPr id="2085" name="Google Shape;2085;p72"/>
          <p:cNvSpPr/>
          <p:nvPr/>
        </p:nvSpPr>
        <p:spPr>
          <a:xfrm>
            <a:off x="11333075" y="517055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Repository</a:t>
            </a:r>
            <a:endParaRPr sz="2200" b="0" i="0" u="none" strike="noStrike" cap="none">
              <a:solidFill>
                <a:srgbClr val="434343"/>
              </a:solidFill>
              <a:latin typeface="Open Sans"/>
              <a:ea typeface="Open Sans"/>
              <a:cs typeface="Open Sans"/>
              <a:sym typeface="Open Sans"/>
            </a:endParaRPr>
          </a:p>
        </p:txBody>
      </p:sp>
      <p:sp>
        <p:nvSpPr>
          <p:cNvPr id="2086" name="Google Shape;2086;p72"/>
          <p:cNvSpPr txBox="1"/>
          <p:nvPr/>
        </p:nvSpPr>
        <p:spPr>
          <a:xfrm>
            <a:off x="3784825" y="3388975"/>
            <a:ext cx="16221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087" name="Google Shape;2087;p72"/>
          <p:cNvCxnSpPr>
            <a:stCxn id="2088" idx="1"/>
            <a:endCxn id="2086" idx="2"/>
          </p:cNvCxnSpPr>
          <p:nvPr/>
        </p:nvCxnSpPr>
        <p:spPr>
          <a:xfrm rot="10800000">
            <a:off x="4595975" y="3696800"/>
            <a:ext cx="6737100" cy="2527800"/>
          </a:xfrm>
          <a:prstGeom prst="straightConnector1">
            <a:avLst/>
          </a:prstGeom>
          <a:noFill/>
          <a:ln w="9525" cap="flat" cmpd="sng">
            <a:solidFill>
              <a:srgbClr val="5597D3"/>
            </a:solidFill>
            <a:prstDash val="solid"/>
            <a:round/>
            <a:headEnd type="none" w="sm" len="sm"/>
            <a:tailEnd type="triangle" w="med" len="med"/>
          </a:ln>
        </p:spPr>
      </p:cxnSp>
      <p:sp>
        <p:nvSpPr>
          <p:cNvPr id="2088" name="Google Shape;2088;p72"/>
          <p:cNvSpPr/>
          <p:nvPr/>
        </p:nvSpPr>
        <p:spPr>
          <a:xfrm>
            <a:off x="11333075" y="595760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 name</a:t>
            </a:r>
            <a:endParaRPr sz="2200" b="0" i="0" u="none" strike="noStrike" cap="none">
              <a:solidFill>
                <a:srgbClr val="434343"/>
              </a:solidFill>
              <a:latin typeface="Open Sans"/>
              <a:ea typeface="Open Sans"/>
              <a:cs typeface="Open Sans"/>
              <a:sym typeface="Open Sans"/>
            </a:endParaRPr>
          </a:p>
        </p:txBody>
      </p:sp>
      <p:sp>
        <p:nvSpPr>
          <p:cNvPr id="2089" name="Google Shape;2089;p72"/>
          <p:cNvSpPr txBox="1"/>
          <p:nvPr/>
        </p:nvSpPr>
        <p:spPr>
          <a:xfrm>
            <a:off x="3307750" y="3388975"/>
            <a:ext cx="4770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090" name="Google Shape;2090;p72"/>
          <p:cNvCxnSpPr>
            <a:stCxn id="2091" idx="1"/>
            <a:endCxn id="2089" idx="2"/>
          </p:cNvCxnSpPr>
          <p:nvPr/>
        </p:nvCxnSpPr>
        <p:spPr>
          <a:xfrm rot="10800000">
            <a:off x="3546225" y="3696850"/>
            <a:ext cx="7786800" cy="3259500"/>
          </a:xfrm>
          <a:prstGeom prst="straightConnector1">
            <a:avLst/>
          </a:prstGeom>
          <a:noFill/>
          <a:ln w="9525" cap="flat" cmpd="sng">
            <a:solidFill>
              <a:srgbClr val="5597D3"/>
            </a:solidFill>
            <a:prstDash val="solid"/>
            <a:round/>
            <a:headEnd type="none" w="sm" len="sm"/>
            <a:tailEnd type="triangle" w="med" len="med"/>
          </a:ln>
        </p:spPr>
      </p:cxnSp>
      <p:sp>
        <p:nvSpPr>
          <p:cNvPr id="2091" name="Google Shape;2091;p72"/>
          <p:cNvSpPr/>
          <p:nvPr/>
        </p:nvSpPr>
        <p:spPr>
          <a:xfrm>
            <a:off x="11333025" y="668935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 syntax</a:t>
            </a:r>
            <a:endParaRPr sz="2200" b="0" i="0" u="none" strike="noStrike" cap="none">
              <a:solidFill>
                <a:srgbClr val="434343"/>
              </a:solidFill>
              <a:latin typeface="Open Sans"/>
              <a:ea typeface="Open Sans"/>
              <a:cs typeface="Open Sans"/>
              <a:sym typeface="Open Sans"/>
            </a:endParaRPr>
          </a:p>
        </p:txBody>
      </p:sp>
      <p:pic>
        <p:nvPicPr>
          <p:cNvPr id="2092" name="Google Shape;2092;p72"/>
          <p:cNvPicPr preferRelativeResize="0"/>
          <p:nvPr/>
        </p:nvPicPr>
        <p:blipFill rotWithShape="1">
          <a:blip r:embed="rId3">
            <a:alphaModFix/>
          </a:blip>
          <a:srcRect/>
          <a:stretch/>
        </p:blipFill>
        <p:spPr>
          <a:xfrm>
            <a:off x="6683125" y="720325"/>
            <a:ext cx="2910299" cy="307725"/>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2097"/>
        <p:cNvGrpSpPr/>
        <p:nvPr/>
      </p:nvGrpSpPr>
      <p:grpSpPr>
        <a:xfrm>
          <a:off x="0" y="0"/>
          <a:ext cx="0" cy="0"/>
          <a:chOff x="0" y="0"/>
          <a:chExt cx="0" cy="0"/>
        </a:xfrm>
      </p:grpSpPr>
      <p:sp>
        <p:nvSpPr>
          <p:cNvPr id="2098" name="Google Shape;2098;p7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Tagging</a:t>
            </a:r>
            <a:endParaRPr/>
          </a:p>
        </p:txBody>
      </p:sp>
      <p:sp>
        <p:nvSpPr>
          <p:cNvPr id="2099" name="Google Shape;2099;p73"/>
          <p:cNvSpPr/>
          <p:nvPr/>
        </p:nvSpPr>
        <p:spPr>
          <a:xfrm>
            <a:off x="1516175" y="1655250"/>
            <a:ext cx="64032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Tagging an image referenced by name and tag:</a:t>
            </a:r>
            <a:endParaRPr sz="2200" b="0" i="0" u="none" strike="noStrike" cap="none">
              <a:solidFill>
                <a:srgbClr val="FFFFFF"/>
              </a:solidFill>
              <a:latin typeface="Open Sans"/>
              <a:ea typeface="Open Sans"/>
              <a:cs typeface="Open Sans"/>
              <a:sym typeface="Open Sans"/>
            </a:endParaRPr>
          </a:p>
        </p:txBody>
      </p:sp>
      <p:sp>
        <p:nvSpPr>
          <p:cNvPr id="2100" name="Google Shape;2100;p73"/>
          <p:cNvSpPr/>
          <p:nvPr/>
        </p:nvSpPr>
        <p:spPr>
          <a:xfrm>
            <a:off x="1516175" y="2578850"/>
            <a:ext cx="13357201" cy="16416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Command:</a:t>
            </a:r>
            <a:endParaRPr sz="2200" b="0" i="0" u="none" strike="noStrike" cap="none">
              <a:solidFill>
                <a:srgbClr val="434343"/>
              </a:solidFill>
              <a:latin typeface="Open Sans"/>
              <a:ea typeface="Open Sans"/>
              <a:cs typeface="Open Sans"/>
              <a:sym typeface="Open Sans"/>
            </a:endParaRPr>
          </a:p>
          <a:p>
            <a:pPr marL="0" marR="190500" lvl="0" indent="0" algn="l" rtl="0">
              <a:lnSpc>
                <a:spcPct val="100000"/>
              </a:lnSpc>
              <a:spcBef>
                <a:spcPts val="1700"/>
              </a:spcBef>
              <a:spcAft>
                <a:spcPts val="33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docker image tag image_name:image_tag repository_name:version_0.1 </a:t>
            </a:r>
            <a:endParaRPr sz="2200" b="0" i="0" u="none" strike="noStrike" cap="none">
              <a:solidFill>
                <a:srgbClr val="434343"/>
              </a:solidFill>
              <a:latin typeface="Open Sans"/>
              <a:ea typeface="Open Sans"/>
              <a:cs typeface="Open Sans"/>
              <a:sym typeface="Open Sans"/>
            </a:endParaRPr>
          </a:p>
        </p:txBody>
      </p:sp>
      <p:sp>
        <p:nvSpPr>
          <p:cNvPr id="2101" name="Google Shape;2101;p73"/>
          <p:cNvSpPr txBox="1"/>
          <p:nvPr/>
        </p:nvSpPr>
        <p:spPr>
          <a:xfrm>
            <a:off x="8790373" y="3388975"/>
            <a:ext cx="15147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102" name="Google Shape;2102;p73"/>
          <p:cNvCxnSpPr>
            <a:stCxn id="2103" idx="1"/>
            <a:endCxn id="2101" idx="2"/>
          </p:cNvCxnSpPr>
          <p:nvPr/>
        </p:nvCxnSpPr>
        <p:spPr>
          <a:xfrm rot="10800000">
            <a:off x="9547775" y="3696800"/>
            <a:ext cx="1785300" cy="960600"/>
          </a:xfrm>
          <a:prstGeom prst="straightConnector1">
            <a:avLst/>
          </a:prstGeom>
          <a:noFill/>
          <a:ln w="9525" cap="flat" cmpd="sng">
            <a:solidFill>
              <a:srgbClr val="5597D3"/>
            </a:solidFill>
            <a:prstDash val="solid"/>
            <a:round/>
            <a:headEnd type="none" w="sm" len="sm"/>
            <a:tailEnd type="triangle" w="med" len="med"/>
          </a:ln>
        </p:spPr>
      </p:cxnSp>
      <p:sp>
        <p:nvSpPr>
          <p:cNvPr id="2103" name="Google Shape;2103;p73"/>
          <p:cNvSpPr/>
          <p:nvPr/>
        </p:nvSpPr>
        <p:spPr>
          <a:xfrm>
            <a:off x="11333075" y="4397300"/>
            <a:ext cx="2866500" cy="5202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a:t>
            </a:r>
            <a:endParaRPr sz="2200" b="0" i="0" u="none" strike="noStrike" cap="none">
              <a:solidFill>
                <a:srgbClr val="434343"/>
              </a:solidFill>
              <a:latin typeface="Open Sans"/>
              <a:ea typeface="Open Sans"/>
              <a:cs typeface="Open Sans"/>
              <a:sym typeface="Open Sans"/>
            </a:endParaRPr>
          </a:p>
        </p:txBody>
      </p:sp>
      <p:sp>
        <p:nvSpPr>
          <p:cNvPr id="2104" name="Google Shape;2104;p73"/>
          <p:cNvSpPr txBox="1"/>
          <p:nvPr/>
        </p:nvSpPr>
        <p:spPr>
          <a:xfrm>
            <a:off x="6751545" y="3388975"/>
            <a:ext cx="20637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105" name="Google Shape;2105;p73"/>
          <p:cNvCxnSpPr>
            <a:stCxn id="2106" idx="1"/>
            <a:endCxn id="2104" idx="2"/>
          </p:cNvCxnSpPr>
          <p:nvPr/>
        </p:nvCxnSpPr>
        <p:spPr>
          <a:xfrm rot="10800000">
            <a:off x="7783475" y="3696650"/>
            <a:ext cx="3549600" cy="1893300"/>
          </a:xfrm>
          <a:prstGeom prst="straightConnector1">
            <a:avLst/>
          </a:prstGeom>
          <a:noFill/>
          <a:ln w="9525" cap="flat" cmpd="sng">
            <a:solidFill>
              <a:srgbClr val="5597D3"/>
            </a:solidFill>
            <a:prstDash val="solid"/>
            <a:round/>
            <a:headEnd type="none" w="sm" len="sm"/>
            <a:tailEnd type="triangle" w="med" len="med"/>
          </a:ln>
        </p:spPr>
      </p:cxnSp>
      <p:sp>
        <p:nvSpPr>
          <p:cNvPr id="2106" name="Google Shape;2106;p73"/>
          <p:cNvSpPr/>
          <p:nvPr/>
        </p:nvSpPr>
        <p:spPr>
          <a:xfrm>
            <a:off x="11333075" y="532295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Repository</a:t>
            </a:r>
            <a:endParaRPr sz="2200" b="0" i="0" u="none" strike="noStrike" cap="none">
              <a:solidFill>
                <a:srgbClr val="434343"/>
              </a:solidFill>
              <a:latin typeface="Open Sans"/>
              <a:ea typeface="Open Sans"/>
              <a:cs typeface="Open Sans"/>
              <a:sym typeface="Open Sans"/>
            </a:endParaRPr>
          </a:p>
        </p:txBody>
      </p:sp>
      <p:sp>
        <p:nvSpPr>
          <p:cNvPr id="2107" name="Google Shape;2107;p73"/>
          <p:cNvSpPr txBox="1"/>
          <p:nvPr/>
        </p:nvSpPr>
        <p:spPr>
          <a:xfrm>
            <a:off x="5406925" y="3388975"/>
            <a:ext cx="12933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108" name="Google Shape;2108;p73"/>
          <p:cNvCxnSpPr>
            <a:stCxn id="2109" idx="1"/>
            <a:endCxn id="2107" idx="2"/>
          </p:cNvCxnSpPr>
          <p:nvPr/>
        </p:nvCxnSpPr>
        <p:spPr>
          <a:xfrm rot="10800000">
            <a:off x="6053675" y="3696800"/>
            <a:ext cx="5279400" cy="2832600"/>
          </a:xfrm>
          <a:prstGeom prst="straightConnector1">
            <a:avLst/>
          </a:prstGeom>
          <a:noFill/>
          <a:ln w="9525" cap="flat" cmpd="sng">
            <a:solidFill>
              <a:srgbClr val="5597D3"/>
            </a:solidFill>
            <a:prstDash val="solid"/>
            <a:round/>
            <a:headEnd type="none" w="sm" len="sm"/>
            <a:tailEnd type="triangle" w="med" len="med"/>
          </a:ln>
        </p:spPr>
      </p:cxnSp>
      <p:sp>
        <p:nvSpPr>
          <p:cNvPr id="2109" name="Google Shape;2109;p73"/>
          <p:cNvSpPr/>
          <p:nvPr/>
        </p:nvSpPr>
        <p:spPr>
          <a:xfrm>
            <a:off x="11333075" y="626240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 tag</a:t>
            </a:r>
            <a:endParaRPr sz="2200" b="0" i="0" u="none" strike="noStrike" cap="none">
              <a:solidFill>
                <a:srgbClr val="434343"/>
              </a:solidFill>
              <a:latin typeface="Open Sans"/>
              <a:ea typeface="Open Sans"/>
              <a:cs typeface="Open Sans"/>
              <a:sym typeface="Open Sans"/>
            </a:endParaRPr>
          </a:p>
        </p:txBody>
      </p:sp>
      <p:sp>
        <p:nvSpPr>
          <p:cNvPr id="2110" name="Google Shape;2110;p73"/>
          <p:cNvSpPr txBox="1"/>
          <p:nvPr/>
        </p:nvSpPr>
        <p:spPr>
          <a:xfrm>
            <a:off x="3784825" y="3388975"/>
            <a:ext cx="16221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111" name="Google Shape;2111;p73"/>
          <p:cNvCxnSpPr>
            <a:stCxn id="2112" idx="1"/>
            <a:endCxn id="2110" idx="2"/>
          </p:cNvCxnSpPr>
          <p:nvPr/>
        </p:nvCxnSpPr>
        <p:spPr>
          <a:xfrm rot="10800000">
            <a:off x="4595975" y="3696650"/>
            <a:ext cx="6737100" cy="3786000"/>
          </a:xfrm>
          <a:prstGeom prst="straightConnector1">
            <a:avLst/>
          </a:prstGeom>
          <a:noFill/>
          <a:ln w="9525" cap="flat" cmpd="sng">
            <a:solidFill>
              <a:srgbClr val="5597D3"/>
            </a:solidFill>
            <a:prstDash val="solid"/>
            <a:round/>
            <a:headEnd type="none" w="sm" len="sm"/>
            <a:tailEnd type="triangle" w="med" len="med"/>
          </a:ln>
        </p:spPr>
      </p:cxnSp>
      <p:sp>
        <p:nvSpPr>
          <p:cNvPr id="2112" name="Google Shape;2112;p73"/>
          <p:cNvSpPr/>
          <p:nvPr/>
        </p:nvSpPr>
        <p:spPr>
          <a:xfrm>
            <a:off x="11333075" y="721565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 name</a:t>
            </a:r>
            <a:endParaRPr sz="2200" b="0" i="0" u="none" strike="noStrike" cap="none">
              <a:solidFill>
                <a:srgbClr val="434343"/>
              </a:solidFill>
              <a:latin typeface="Open Sans"/>
              <a:ea typeface="Open Sans"/>
              <a:cs typeface="Open Sans"/>
              <a:sym typeface="Open Sans"/>
            </a:endParaRPr>
          </a:p>
        </p:txBody>
      </p:sp>
      <p:sp>
        <p:nvSpPr>
          <p:cNvPr id="2113" name="Google Shape;2113;p73"/>
          <p:cNvSpPr txBox="1"/>
          <p:nvPr/>
        </p:nvSpPr>
        <p:spPr>
          <a:xfrm>
            <a:off x="3307750" y="3388975"/>
            <a:ext cx="477000" cy="307800"/>
          </a:xfrm>
          <a:prstGeom prst="rect">
            <a:avLst/>
          </a:prstGeom>
          <a:noFill/>
          <a:ln w="19050" cap="flat" cmpd="sng">
            <a:solidFill>
              <a:srgbClr val="FFC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340"/>
              <a:buFont typeface="Arial"/>
              <a:buNone/>
            </a:pPr>
            <a:endParaRPr sz="2340" b="0" i="0" u="none" strike="noStrike" cap="none">
              <a:solidFill>
                <a:srgbClr val="3F3F3F"/>
              </a:solidFill>
              <a:latin typeface="Arial"/>
              <a:ea typeface="Arial"/>
              <a:cs typeface="Arial"/>
              <a:sym typeface="Arial"/>
            </a:endParaRPr>
          </a:p>
        </p:txBody>
      </p:sp>
      <p:cxnSp>
        <p:nvCxnSpPr>
          <p:cNvPr id="2114" name="Google Shape;2114;p73"/>
          <p:cNvCxnSpPr>
            <a:stCxn id="2115" idx="1"/>
            <a:endCxn id="2113" idx="2"/>
          </p:cNvCxnSpPr>
          <p:nvPr/>
        </p:nvCxnSpPr>
        <p:spPr>
          <a:xfrm rot="10800000">
            <a:off x="3546225" y="3696800"/>
            <a:ext cx="7866000" cy="4739100"/>
          </a:xfrm>
          <a:prstGeom prst="straightConnector1">
            <a:avLst/>
          </a:prstGeom>
          <a:noFill/>
          <a:ln w="9525" cap="flat" cmpd="sng">
            <a:solidFill>
              <a:srgbClr val="5597D3"/>
            </a:solidFill>
            <a:prstDash val="solid"/>
            <a:round/>
            <a:headEnd type="none" w="sm" len="sm"/>
            <a:tailEnd type="triangle" w="med" len="med"/>
          </a:ln>
        </p:spPr>
      </p:cxnSp>
      <p:sp>
        <p:nvSpPr>
          <p:cNvPr id="2115" name="Google Shape;2115;p73"/>
          <p:cNvSpPr/>
          <p:nvPr/>
        </p:nvSpPr>
        <p:spPr>
          <a:xfrm>
            <a:off x="11412225" y="8168900"/>
            <a:ext cx="2866500" cy="534000"/>
          </a:xfrm>
          <a:prstGeom prst="roundRect">
            <a:avLst>
              <a:gd name="adj" fmla="val 22894"/>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 syntax</a:t>
            </a:r>
            <a:endParaRPr sz="2200" b="0" i="0" u="none" strike="noStrike" cap="none">
              <a:solidFill>
                <a:srgbClr val="434343"/>
              </a:solidFill>
              <a:latin typeface="Open Sans"/>
              <a:ea typeface="Open Sans"/>
              <a:cs typeface="Open Sans"/>
              <a:sym typeface="Open Sans"/>
            </a:endParaRPr>
          </a:p>
        </p:txBody>
      </p:sp>
      <p:pic>
        <p:nvPicPr>
          <p:cNvPr id="2116" name="Google Shape;2116;p73"/>
          <p:cNvPicPr preferRelativeResize="0"/>
          <p:nvPr/>
        </p:nvPicPr>
        <p:blipFill rotWithShape="1">
          <a:blip r:embed="rId3">
            <a:alphaModFix/>
          </a:blip>
          <a:srcRect/>
          <a:stretch/>
        </p:blipFill>
        <p:spPr>
          <a:xfrm>
            <a:off x="6683125" y="720325"/>
            <a:ext cx="2910299" cy="307725"/>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2121"/>
        <p:cNvGrpSpPr/>
        <p:nvPr/>
      </p:nvGrpSpPr>
      <p:grpSpPr>
        <a:xfrm>
          <a:off x="0" y="0"/>
          <a:ext cx="0" cy="0"/>
          <a:chOff x="0" y="0"/>
          <a:chExt cx="0" cy="0"/>
        </a:xfrm>
      </p:grpSpPr>
      <p:sp>
        <p:nvSpPr>
          <p:cNvPr id="2122" name="Google Shape;2122;p74"/>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Image Tagging</a:t>
            </a:r>
            <a:endParaRPr sz="2800"/>
          </a:p>
        </p:txBody>
      </p:sp>
      <p:sp>
        <p:nvSpPr>
          <p:cNvPr id="2123" name="Google Shape;2123;p74"/>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50000"/>
              </a:lnSpc>
              <a:spcBef>
                <a:spcPts val="1000"/>
              </a:spcBef>
              <a:spcAft>
                <a:spcPts val="0"/>
              </a:spcAft>
              <a:buClr>
                <a:schemeClr val="dk1"/>
              </a:buClr>
              <a:buSzPts val="1100"/>
              <a:buFont typeface="Arial"/>
              <a:buNone/>
            </a:pPr>
            <a:r>
              <a:rPr lang="en-US" sz="2200" b="1"/>
              <a:t>Problem Statement:</a:t>
            </a:r>
            <a:r>
              <a:rPr lang="en-US" sz="2200"/>
              <a:t> You have been asked to tag an image and push it to a local registry or Docker Hub so that the images can be easily identified.</a:t>
            </a:r>
            <a:endParaRPr sz="2200"/>
          </a:p>
          <a:p>
            <a:pPr marL="0" lvl="0" indent="0" algn="l" rtl="0">
              <a:lnSpc>
                <a:spcPct val="90000"/>
              </a:lnSpc>
              <a:spcBef>
                <a:spcPts val="1000"/>
              </a:spcBef>
              <a:spcAft>
                <a:spcPts val="0"/>
              </a:spcAft>
              <a:buClr>
                <a:schemeClr val="dk1"/>
              </a:buClr>
              <a:buSzPts val="1100"/>
              <a:buFont typeface="Arial"/>
              <a:buNone/>
            </a:pPr>
            <a:endParaRPr sz="2200"/>
          </a:p>
          <a:p>
            <a:pPr marL="0" lvl="0" indent="0" algn="l" rtl="0">
              <a:lnSpc>
                <a:spcPct val="150000"/>
              </a:lnSpc>
              <a:spcBef>
                <a:spcPts val="1000"/>
              </a:spcBef>
              <a:spcAft>
                <a:spcPts val="0"/>
              </a:spcAft>
              <a:buClr>
                <a:schemeClr val="dk1"/>
              </a:buClr>
              <a:buSzPts val="1100"/>
              <a:buFont typeface="Arial"/>
              <a:buNone/>
            </a:pPr>
            <a:r>
              <a:rPr lang="en-US" sz="2200" b="1"/>
              <a:t>Steps to Perform:</a:t>
            </a:r>
            <a:endParaRPr sz="2200" b="1"/>
          </a:p>
          <a:p>
            <a:pPr marL="457200" lvl="0" indent="-368300" algn="l" rtl="0">
              <a:lnSpc>
                <a:spcPct val="150000"/>
              </a:lnSpc>
              <a:spcBef>
                <a:spcPts val="1000"/>
              </a:spcBef>
              <a:spcAft>
                <a:spcPts val="0"/>
              </a:spcAft>
              <a:buSzPts val="2200"/>
              <a:buFont typeface="Open Sans"/>
              <a:buAutoNum type="arabicPeriod"/>
            </a:pPr>
            <a:r>
              <a:rPr lang="en-US" sz="2200"/>
              <a:t>Tag an image using image ID.</a:t>
            </a:r>
            <a:endParaRPr sz="2200"/>
          </a:p>
          <a:p>
            <a:pPr marL="457200" lvl="0" indent="-368300" algn="l" rtl="0">
              <a:lnSpc>
                <a:spcPct val="150000"/>
              </a:lnSpc>
              <a:spcBef>
                <a:spcPts val="0"/>
              </a:spcBef>
              <a:spcAft>
                <a:spcPts val="0"/>
              </a:spcAft>
              <a:buSzPts val="2200"/>
              <a:buFont typeface="Open Sans"/>
              <a:buAutoNum type="arabicPeriod"/>
            </a:pPr>
            <a:r>
              <a:rPr lang="en-US" sz="2200"/>
              <a:t>Tag an image using image name.</a:t>
            </a:r>
            <a:endParaRPr sz="2200"/>
          </a:p>
          <a:p>
            <a:pPr marL="457200" lvl="0" indent="-368300" algn="l" rtl="0">
              <a:lnSpc>
                <a:spcPct val="150000"/>
              </a:lnSpc>
              <a:spcBef>
                <a:spcPts val="0"/>
              </a:spcBef>
              <a:spcAft>
                <a:spcPts val="0"/>
              </a:spcAft>
              <a:buSzPts val="2200"/>
              <a:buFont typeface="Open Sans"/>
              <a:buAutoNum type="arabicPeriod"/>
            </a:pPr>
            <a:r>
              <a:rPr lang="en-US" sz="2200"/>
              <a:t>Tag an image using image name and tag.</a:t>
            </a:r>
            <a:endParaRPr sz="2200"/>
          </a:p>
          <a:p>
            <a:pPr marL="457200" lvl="0" indent="-368300" algn="l" rtl="0">
              <a:lnSpc>
                <a:spcPct val="150000"/>
              </a:lnSpc>
              <a:spcBef>
                <a:spcPts val="0"/>
              </a:spcBef>
              <a:spcAft>
                <a:spcPts val="0"/>
              </a:spcAft>
              <a:buSzPts val="2200"/>
              <a:buFont typeface="Open Sans"/>
              <a:buAutoNum type="arabicPeriod"/>
            </a:pPr>
            <a:r>
              <a:rPr lang="en-US" sz="2200"/>
              <a:t>Tag an image for a private repository.</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2128"/>
        <p:cNvGrpSpPr/>
        <p:nvPr/>
      </p:nvGrpSpPr>
      <p:grpSpPr>
        <a:xfrm>
          <a:off x="0" y="0"/>
          <a:ext cx="0" cy="0"/>
          <a:chOff x="0" y="0"/>
          <a:chExt cx="0" cy="0"/>
        </a:xfrm>
      </p:grpSpPr>
      <p:sp>
        <p:nvSpPr>
          <p:cNvPr id="2129" name="Google Shape;2129;p75"/>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Filter and Format</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2134"/>
        <p:cNvGrpSpPr/>
        <p:nvPr/>
      </p:nvGrpSpPr>
      <p:grpSpPr>
        <a:xfrm>
          <a:off x="0" y="0"/>
          <a:ext cx="0" cy="0"/>
          <a:chOff x="0" y="0"/>
          <a:chExt cx="0" cy="0"/>
        </a:xfrm>
      </p:grpSpPr>
      <p:sp>
        <p:nvSpPr>
          <p:cNvPr id="2135" name="Google Shape;2135;p7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Filter</a:t>
            </a:r>
            <a:endParaRPr/>
          </a:p>
        </p:txBody>
      </p:sp>
      <p:sp>
        <p:nvSpPr>
          <p:cNvPr id="2136" name="Google Shape;2136;p76"/>
          <p:cNvSpPr/>
          <p:nvPr/>
        </p:nvSpPr>
        <p:spPr>
          <a:xfrm>
            <a:off x="1516175" y="4436200"/>
            <a:ext cx="13357201" cy="2413500"/>
          </a:xfrm>
          <a:prstGeom prst="roundRect">
            <a:avLst>
              <a:gd name="adj" fmla="val 451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457200" marR="0" lvl="0" indent="-368300" algn="l" rtl="0">
              <a:lnSpc>
                <a:spcPct val="150000"/>
              </a:lnSpc>
              <a:spcBef>
                <a:spcPts val="80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Images that are not tagged</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Images that are labelled</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Images by time</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Images by reference</a:t>
            </a:r>
            <a:endParaRPr sz="2200" b="0" i="0" u="none" strike="noStrike" cap="none">
              <a:solidFill>
                <a:srgbClr val="434343"/>
              </a:solidFill>
              <a:latin typeface="Open Sans"/>
              <a:ea typeface="Open Sans"/>
              <a:cs typeface="Open Sans"/>
              <a:sym typeface="Open Sans"/>
            </a:endParaRPr>
          </a:p>
        </p:txBody>
      </p:sp>
      <p:sp>
        <p:nvSpPr>
          <p:cNvPr id="2137" name="Google Shape;2137;p76"/>
          <p:cNvSpPr/>
          <p:nvPr/>
        </p:nvSpPr>
        <p:spPr>
          <a:xfrm>
            <a:off x="1516175" y="3484050"/>
            <a:ext cx="61512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Filter option is used in </a:t>
            </a:r>
            <a:r>
              <a:rPr lang="en-US" sz="2200" b="0" i="1" u="none" strike="noStrike" cap="none">
                <a:solidFill>
                  <a:srgbClr val="FFFFFF"/>
                </a:solidFill>
                <a:latin typeface="Open Sans"/>
                <a:ea typeface="Open Sans"/>
                <a:cs typeface="Open Sans"/>
                <a:sym typeface="Open Sans"/>
              </a:rPr>
              <a:t>docker images</a:t>
            </a:r>
            <a:r>
              <a:rPr lang="en-US" sz="2200" b="0" i="0" u="none" strike="noStrike" cap="none">
                <a:solidFill>
                  <a:srgbClr val="FFFFFF"/>
                </a:solidFill>
                <a:latin typeface="Open Sans"/>
                <a:ea typeface="Open Sans"/>
                <a:cs typeface="Open Sans"/>
                <a:sym typeface="Open Sans"/>
              </a:rPr>
              <a:t> to filter:</a:t>
            </a:r>
            <a:endParaRPr sz="2200" b="0" i="0" u="none" strike="noStrike" cap="none">
              <a:solidFill>
                <a:srgbClr val="FFFFFF"/>
              </a:solidFill>
              <a:latin typeface="Open Sans"/>
              <a:ea typeface="Open Sans"/>
              <a:cs typeface="Open Sans"/>
              <a:sym typeface="Open Sans"/>
            </a:endParaRPr>
          </a:p>
        </p:txBody>
      </p:sp>
      <p:sp>
        <p:nvSpPr>
          <p:cNvPr id="2138" name="Google Shape;2138;p76"/>
          <p:cNvSpPr/>
          <p:nvPr/>
        </p:nvSpPr>
        <p:spPr>
          <a:xfrm>
            <a:off x="4531750" y="1908900"/>
            <a:ext cx="7192500" cy="815700"/>
          </a:xfrm>
          <a:prstGeom prst="roundRect">
            <a:avLst>
              <a:gd name="adj" fmla="val 11722"/>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190500" lvl="0" indent="0" algn="ctr" rtl="0">
              <a:lnSpc>
                <a:spcPct val="100000"/>
              </a:lnSpc>
              <a:spcBef>
                <a:spcPts val="1700"/>
              </a:spcBef>
              <a:spcAft>
                <a:spcPts val="3300"/>
              </a:spcAft>
              <a:buClr>
                <a:schemeClr val="dk1"/>
              </a:buClr>
              <a:buSzPts val="1100"/>
              <a:buFont typeface="Arial"/>
              <a:buNone/>
            </a:pPr>
            <a:r>
              <a:rPr lang="en-US" sz="2200" b="0" i="0" u="none" strike="noStrike" cap="none">
                <a:solidFill>
                  <a:srgbClr val="434343"/>
                </a:solidFill>
                <a:latin typeface="Open Sans"/>
                <a:ea typeface="Open Sans"/>
                <a:cs typeface="Open Sans"/>
                <a:sym typeface="Open Sans"/>
              </a:rPr>
              <a:t>The format of filter flag is a key-value pair.</a:t>
            </a:r>
            <a:endParaRPr sz="2200" b="0" i="0" u="none" strike="noStrike" cap="none">
              <a:solidFill>
                <a:srgbClr val="434343"/>
              </a:solidFill>
              <a:latin typeface="Open Sans"/>
              <a:ea typeface="Open Sans"/>
              <a:cs typeface="Open Sans"/>
              <a:sym typeface="Open Sans"/>
            </a:endParaRPr>
          </a:p>
        </p:txBody>
      </p:sp>
      <p:pic>
        <p:nvPicPr>
          <p:cNvPr id="2139" name="Google Shape;2139;p76"/>
          <p:cNvPicPr preferRelativeResize="0"/>
          <p:nvPr/>
        </p:nvPicPr>
        <p:blipFill rotWithShape="1">
          <a:blip r:embed="rId3">
            <a:alphaModFix/>
          </a:blip>
          <a:srcRect/>
          <a:stretch/>
        </p:blipFill>
        <p:spPr>
          <a:xfrm>
            <a:off x="6911725" y="706525"/>
            <a:ext cx="2430250" cy="307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Image: Overview</a:t>
            </a:r>
            <a:endParaRPr/>
          </a:p>
        </p:txBody>
      </p:sp>
      <p:cxnSp>
        <p:nvCxnSpPr>
          <p:cNvPr id="672" name="Google Shape;672;p9"/>
          <p:cNvCxnSpPr/>
          <p:nvPr/>
        </p:nvCxnSpPr>
        <p:spPr>
          <a:xfrm>
            <a:off x="8794480" y="3998122"/>
            <a:ext cx="3173400" cy="0"/>
          </a:xfrm>
          <a:prstGeom prst="straightConnector1">
            <a:avLst/>
          </a:prstGeom>
          <a:noFill/>
          <a:ln w="9525" cap="flat" cmpd="sng">
            <a:solidFill>
              <a:srgbClr val="0FCFE8"/>
            </a:solidFill>
            <a:prstDash val="solid"/>
            <a:round/>
            <a:headEnd type="none" w="sm" len="sm"/>
            <a:tailEnd type="triangle" w="med" len="med"/>
          </a:ln>
        </p:spPr>
      </p:cxnSp>
      <p:sp>
        <p:nvSpPr>
          <p:cNvPr id="673" name="Google Shape;673;p9"/>
          <p:cNvSpPr/>
          <p:nvPr/>
        </p:nvSpPr>
        <p:spPr>
          <a:xfrm>
            <a:off x="12279850" y="3560975"/>
            <a:ext cx="2471400" cy="7410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Desired Docker container </a:t>
            </a:r>
            <a:endParaRPr sz="2200" b="0" i="0" u="none" strike="noStrike" cap="none">
              <a:solidFill>
                <a:srgbClr val="434343"/>
              </a:solidFill>
              <a:latin typeface="Open Sans"/>
              <a:ea typeface="Open Sans"/>
              <a:cs typeface="Open Sans"/>
              <a:sym typeface="Open Sans"/>
            </a:endParaRPr>
          </a:p>
        </p:txBody>
      </p:sp>
      <p:sp>
        <p:nvSpPr>
          <p:cNvPr id="674" name="Google Shape;674;p9"/>
          <p:cNvSpPr txBox="1"/>
          <p:nvPr/>
        </p:nvSpPr>
        <p:spPr>
          <a:xfrm>
            <a:off x="9519441" y="3616462"/>
            <a:ext cx="1232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Creates</a:t>
            </a:r>
            <a:endParaRPr sz="2200" b="0" i="0" u="none" strike="noStrike" cap="none">
              <a:solidFill>
                <a:srgbClr val="434343"/>
              </a:solidFill>
              <a:latin typeface="Open Sans"/>
              <a:ea typeface="Open Sans"/>
              <a:cs typeface="Open Sans"/>
              <a:sym typeface="Open Sans"/>
            </a:endParaRPr>
          </a:p>
        </p:txBody>
      </p:sp>
      <p:grpSp>
        <p:nvGrpSpPr>
          <p:cNvPr id="675" name="Google Shape;675;p9"/>
          <p:cNvGrpSpPr/>
          <p:nvPr/>
        </p:nvGrpSpPr>
        <p:grpSpPr>
          <a:xfrm>
            <a:off x="992250" y="3051825"/>
            <a:ext cx="1993800" cy="1814792"/>
            <a:chOff x="2565700" y="2921631"/>
            <a:chExt cx="2200905" cy="2253000"/>
          </a:xfrm>
        </p:grpSpPr>
        <p:sp>
          <p:nvSpPr>
            <p:cNvPr id="676" name="Google Shape;676;p9"/>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Ubuntu</a:t>
              </a:r>
              <a:endParaRPr sz="1400" b="0" i="0" u="none" strike="noStrike" cap="none">
                <a:solidFill>
                  <a:srgbClr val="000000"/>
                </a:solidFill>
                <a:latin typeface="Open Sans"/>
                <a:ea typeface="Open Sans"/>
                <a:cs typeface="Open Sans"/>
                <a:sym typeface="Open Sans"/>
              </a:endParaRPr>
            </a:p>
          </p:txBody>
        </p:sp>
        <p:cxnSp>
          <p:nvCxnSpPr>
            <p:cNvPr id="677" name="Google Shape;677;p9"/>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678" name="Google Shape;678;p9"/>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79" name="Google Shape;679;p9"/>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80" name="Google Shape;680;p9"/>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81" name="Google Shape;681;p9"/>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82" name="Google Shape;682;p9"/>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83" name="Google Shape;683;p9"/>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84" name="Google Shape;684;p9"/>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85" name="Google Shape;685;p9"/>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86" name="Google Shape;686;p9"/>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87" name="Google Shape;687;p9"/>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688" name="Google Shape;688;p9"/>
          <p:cNvSpPr txBox="1"/>
          <p:nvPr/>
        </p:nvSpPr>
        <p:spPr>
          <a:xfrm>
            <a:off x="1406375" y="4961628"/>
            <a:ext cx="1019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a:t>
            </a:r>
            <a:endParaRPr sz="2200" b="0" i="0" u="none" strike="noStrike" cap="none">
              <a:solidFill>
                <a:srgbClr val="434343"/>
              </a:solidFill>
              <a:latin typeface="Open Sans"/>
              <a:ea typeface="Open Sans"/>
              <a:cs typeface="Open Sans"/>
              <a:sym typeface="Open Sans"/>
            </a:endParaRPr>
          </a:p>
        </p:txBody>
      </p:sp>
      <p:cxnSp>
        <p:nvCxnSpPr>
          <p:cNvPr id="689" name="Google Shape;689;p9"/>
          <p:cNvCxnSpPr/>
          <p:nvPr/>
        </p:nvCxnSpPr>
        <p:spPr>
          <a:xfrm>
            <a:off x="3158905" y="3998122"/>
            <a:ext cx="3173400" cy="0"/>
          </a:xfrm>
          <a:prstGeom prst="straightConnector1">
            <a:avLst/>
          </a:prstGeom>
          <a:noFill/>
          <a:ln w="9525" cap="flat" cmpd="sng">
            <a:solidFill>
              <a:srgbClr val="0FCFE8"/>
            </a:solidFill>
            <a:prstDash val="solid"/>
            <a:round/>
            <a:headEnd type="none" w="sm" len="sm"/>
            <a:tailEnd type="triangle" w="med" len="med"/>
          </a:ln>
        </p:spPr>
      </p:cxnSp>
      <p:sp>
        <p:nvSpPr>
          <p:cNvPr id="690" name="Google Shape;690;p9"/>
          <p:cNvSpPr txBox="1"/>
          <p:nvPr/>
        </p:nvSpPr>
        <p:spPr>
          <a:xfrm>
            <a:off x="3377200" y="3616450"/>
            <a:ext cx="2601900" cy="331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After modification</a:t>
            </a:r>
            <a:endParaRPr sz="2200" b="0" i="0" u="none" strike="noStrike" cap="none">
              <a:solidFill>
                <a:srgbClr val="434343"/>
              </a:solidFill>
              <a:latin typeface="Open Sans"/>
              <a:ea typeface="Open Sans"/>
              <a:cs typeface="Open Sans"/>
              <a:sym typeface="Open Sans"/>
            </a:endParaRPr>
          </a:p>
        </p:txBody>
      </p:sp>
      <p:grpSp>
        <p:nvGrpSpPr>
          <p:cNvPr id="691" name="Google Shape;691;p9"/>
          <p:cNvGrpSpPr/>
          <p:nvPr/>
        </p:nvGrpSpPr>
        <p:grpSpPr>
          <a:xfrm>
            <a:off x="6636050" y="3051825"/>
            <a:ext cx="1993800" cy="1814792"/>
            <a:chOff x="2565700" y="2921631"/>
            <a:chExt cx="2200905" cy="2253000"/>
          </a:xfrm>
        </p:grpSpPr>
        <p:sp>
          <p:nvSpPr>
            <p:cNvPr id="692" name="Google Shape;692;p9"/>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Ubuntu</a:t>
              </a:r>
              <a:endParaRPr sz="1400" b="0" i="0" u="none" strike="noStrike" cap="none">
                <a:solidFill>
                  <a:srgbClr val="000000"/>
                </a:solidFill>
                <a:latin typeface="Open Sans"/>
                <a:ea typeface="Open Sans"/>
                <a:cs typeface="Open Sans"/>
                <a:sym typeface="Open Sans"/>
              </a:endParaRPr>
            </a:p>
          </p:txBody>
        </p:sp>
        <p:cxnSp>
          <p:nvCxnSpPr>
            <p:cNvPr id="693" name="Google Shape;693;p9"/>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694" name="Google Shape;694;p9"/>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95" name="Google Shape;695;p9"/>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96" name="Google Shape;696;p9"/>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97" name="Google Shape;697;p9"/>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98" name="Google Shape;698;p9"/>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699" name="Google Shape;699;p9"/>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00" name="Google Shape;700;p9"/>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01" name="Google Shape;701;p9"/>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02" name="Google Shape;702;p9"/>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03" name="Google Shape;703;p9"/>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704" name="Google Shape;704;p9"/>
          <p:cNvSpPr txBox="1"/>
          <p:nvPr/>
        </p:nvSpPr>
        <p:spPr>
          <a:xfrm>
            <a:off x="6732475" y="4961625"/>
            <a:ext cx="1993800" cy="666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Customized image</a:t>
            </a:r>
            <a:endParaRPr sz="2200" b="0" i="0" u="none" strike="noStrike" cap="none">
              <a:solidFill>
                <a:srgbClr val="434343"/>
              </a:solidFill>
              <a:latin typeface="Open Sans"/>
              <a:ea typeface="Open Sans"/>
              <a:cs typeface="Open Sans"/>
              <a:sym typeface="Open Sans"/>
            </a:endParaRPr>
          </a:p>
        </p:txBody>
      </p:sp>
      <p:pic>
        <p:nvPicPr>
          <p:cNvPr id="705" name="Google Shape;705;p9"/>
          <p:cNvPicPr preferRelativeResize="0"/>
          <p:nvPr/>
        </p:nvPicPr>
        <p:blipFill rotWithShape="1">
          <a:blip r:embed="rId3">
            <a:alphaModFix/>
          </a:blip>
          <a:srcRect/>
          <a:stretch/>
        </p:blipFill>
        <p:spPr>
          <a:xfrm>
            <a:off x="5807190" y="685975"/>
            <a:ext cx="4641626" cy="53080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2144"/>
        <p:cNvGrpSpPr/>
        <p:nvPr/>
      </p:nvGrpSpPr>
      <p:grpSpPr>
        <a:xfrm>
          <a:off x="0" y="0"/>
          <a:ext cx="0" cy="0"/>
          <a:chOff x="0" y="0"/>
          <a:chExt cx="0" cy="0"/>
        </a:xfrm>
      </p:grpSpPr>
      <p:sp>
        <p:nvSpPr>
          <p:cNvPr id="2145" name="Google Shape;2145;p7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Filter</a:t>
            </a:r>
            <a:endParaRPr/>
          </a:p>
        </p:txBody>
      </p:sp>
      <p:sp>
        <p:nvSpPr>
          <p:cNvPr id="2146" name="Google Shape;2146;p77"/>
          <p:cNvSpPr/>
          <p:nvPr/>
        </p:nvSpPr>
        <p:spPr>
          <a:xfrm>
            <a:off x="1516175" y="3217000"/>
            <a:ext cx="13357201" cy="19860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457200" marR="0" lvl="0" indent="-368300" algn="l" rtl="0">
              <a:lnSpc>
                <a:spcPct val="150000"/>
              </a:lnSpc>
              <a:spcBef>
                <a:spcPts val="80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Images according to the stars scored</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Images according to their automation status</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Images according to their official status</a:t>
            </a:r>
            <a:endParaRPr sz="2200" b="0" i="0" u="none" strike="noStrike" cap="none">
              <a:solidFill>
                <a:srgbClr val="434343"/>
              </a:solidFill>
              <a:latin typeface="Open Sans"/>
              <a:ea typeface="Open Sans"/>
              <a:cs typeface="Open Sans"/>
              <a:sym typeface="Open Sans"/>
            </a:endParaRPr>
          </a:p>
        </p:txBody>
      </p:sp>
      <p:sp>
        <p:nvSpPr>
          <p:cNvPr id="2147" name="Google Shape;2147;p77"/>
          <p:cNvSpPr/>
          <p:nvPr/>
        </p:nvSpPr>
        <p:spPr>
          <a:xfrm>
            <a:off x="1516175" y="2264850"/>
            <a:ext cx="61512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Filter option is used in </a:t>
            </a:r>
            <a:r>
              <a:rPr lang="en-US" sz="2200" b="0" i="1" u="none" strike="noStrike" cap="none">
                <a:solidFill>
                  <a:srgbClr val="FFFFFF"/>
                </a:solidFill>
                <a:latin typeface="Open Sans"/>
                <a:ea typeface="Open Sans"/>
                <a:cs typeface="Open Sans"/>
                <a:sym typeface="Open Sans"/>
              </a:rPr>
              <a:t>docker search </a:t>
            </a:r>
            <a:r>
              <a:rPr lang="en-US" sz="2200" b="0" i="0" u="none" strike="noStrike" cap="none">
                <a:solidFill>
                  <a:srgbClr val="FFFFFF"/>
                </a:solidFill>
                <a:latin typeface="Open Sans"/>
                <a:ea typeface="Open Sans"/>
                <a:cs typeface="Open Sans"/>
                <a:sym typeface="Open Sans"/>
              </a:rPr>
              <a:t>to filter:</a:t>
            </a:r>
            <a:endParaRPr sz="2200" b="0" i="0" u="none" strike="noStrike" cap="none">
              <a:solidFill>
                <a:srgbClr val="FFFFFF"/>
              </a:solidFill>
              <a:latin typeface="Open Sans"/>
              <a:ea typeface="Open Sans"/>
              <a:cs typeface="Open Sans"/>
              <a:sym typeface="Open Sans"/>
            </a:endParaRPr>
          </a:p>
        </p:txBody>
      </p:sp>
      <p:pic>
        <p:nvPicPr>
          <p:cNvPr id="2148" name="Google Shape;2148;p77"/>
          <p:cNvPicPr preferRelativeResize="0"/>
          <p:nvPr/>
        </p:nvPicPr>
        <p:blipFill rotWithShape="1">
          <a:blip r:embed="rId3">
            <a:alphaModFix/>
          </a:blip>
          <a:srcRect/>
          <a:stretch/>
        </p:blipFill>
        <p:spPr>
          <a:xfrm>
            <a:off x="6835525" y="706525"/>
            <a:ext cx="2430250" cy="307725"/>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2153"/>
        <p:cNvGrpSpPr/>
        <p:nvPr/>
      </p:nvGrpSpPr>
      <p:grpSpPr>
        <a:xfrm>
          <a:off x="0" y="0"/>
          <a:ext cx="0" cy="0"/>
          <a:chOff x="0" y="0"/>
          <a:chExt cx="0" cy="0"/>
        </a:xfrm>
      </p:grpSpPr>
      <p:sp>
        <p:nvSpPr>
          <p:cNvPr id="2154" name="Google Shape;2154;p78"/>
          <p:cNvSpPr txBox="1">
            <a:spLocks noGrp="1"/>
          </p:cNvSpPr>
          <p:nvPr>
            <p:ph type="title"/>
          </p:nvPr>
        </p:nvSpPr>
        <p:spPr>
          <a:xfrm>
            <a:off x="36023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Format</a:t>
            </a:r>
            <a:endParaRPr/>
          </a:p>
        </p:txBody>
      </p:sp>
      <p:sp>
        <p:nvSpPr>
          <p:cNvPr id="2155" name="Google Shape;2155;p78"/>
          <p:cNvSpPr/>
          <p:nvPr/>
        </p:nvSpPr>
        <p:spPr>
          <a:xfrm>
            <a:off x="1516175" y="3217000"/>
            <a:ext cx="13357201" cy="46338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The format option </a:t>
            </a:r>
            <a:r>
              <a:rPr lang="en-US" sz="2200" b="0" i="1" u="none" strike="noStrike" cap="none">
                <a:solidFill>
                  <a:srgbClr val="434343"/>
                </a:solidFill>
                <a:latin typeface="Open Sans"/>
                <a:ea typeface="Open Sans"/>
                <a:cs typeface="Open Sans"/>
                <a:sym typeface="Open Sans"/>
              </a:rPr>
              <a:t>--format</a:t>
            </a:r>
            <a:r>
              <a:rPr lang="en-US" sz="2200" b="0" i="0" u="none" strike="noStrike" cap="none">
                <a:solidFill>
                  <a:srgbClr val="434343"/>
                </a:solidFill>
                <a:latin typeface="Open Sans"/>
                <a:ea typeface="Open Sans"/>
                <a:cs typeface="Open Sans"/>
                <a:sym typeface="Open Sans"/>
              </a:rPr>
              <a:t> helps in identifying:</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80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 ID</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 repository</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 tag</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 digest</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 disk size</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Time at which the image was created</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Time elapsed since the creation of the image </a:t>
            </a:r>
            <a:endParaRPr sz="2200" b="0" i="0" u="none" strike="noStrike" cap="none">
              <a:solidFill>
                <a:srgbClr val="434343"/>
              </a:solidFill>
              <a:latin typeface="Open Sans"/>
              <a:ea typeface="Open Sans"/>
              <a:cs typeface="Open Sans"/>
              <a:sym typeface="Open Sans"/>
            </a:endParaRPr>
          </a:p>
        </p:txBody>
      </p:sp>
      <p:sp>
        <p:nvSpPr>
          <p:cNvPr id="2156" name="Google Shape;2156;p78"/>
          <p:cNvSpPr/>
          <p:nvPr/>
        </p:nvSpPr>
        <p:spPr>
          <a:xfrm>
            <a:off x="1516175" y="2264850"/>
            <a:ext cx="65154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Format option is used in </a:t>
            </a:r>
            <a:r>
              <a:rPr lang="en-US" sz="2200" b="0" i="1" u="none" strike="noStrike" cap="none">
                <a:solidFill>
                  <a:srgbClr val="FFFFFF"/>
                </a:solidFill>
                <a:latin typeface="Open Sans"/>
                <a:ea typeface="Open Sans"/>
                <a:cs typeface="Open Sans"/>
                <a:sym typeface="Open Sans"/>
              </a:rPr>
              <a:t>docker image </a:t>
            </a:r>
            <a:r>
              <a:rPr lang="en-US" sz="2200" b="0" i="0" u="none" strike="noStrike" cap="none">
                <a:solidFill>
                  <a:srgbClr val="FFFFFF"/>
                </a:solidFill>
                <a:latin typeface="Open Sans"/>
                <a:ea typeface="Open Sans"/>
                <a:cs typeface="Open Sans"/>
                <a:sym typeface="Open Sans"/>
              </a:rPr>
              <a:t>to filter:</a:t>
            </a:r>
            <a:endParaRPr sz="2200" b="0" i="0" u="none" strike="noStrike" cap="none">
              <a:solidFill>
                <a:srgbClr val="FFFFFF"/>
              </a:solidFill>
              <a:latin typeface="Open Sans"/>
              <a:ea typeface="Open Sans"/>
              <a:cs typeface="Open Sans"/>
              <a:sym typeface="Open Sans"/>
            </a:endParaRPr>
          </a:p>
        </p:txBody>
      </p:sp>
      <p:pic>
        <p:nvPicPr>
          <p:cNvPr id="2157" name="Google Shape;2157;p78"/>
          <p:cNvPicPr preferRelativeResize="0"/>
          <p:nvPr/>
        </p:nvPicPr>
        <p:blipFill rotWithShape="1">
          <a:blip r:embed="rId3">
            <a:alphaModFix/>
          </a:blip>
          <a:srcRect/>
          <a:stretch/>
        </p:blipFill>
        <p:spPr>
          <a:xfrm>
            <a:off x="6987925" y="706525"/>
            <a:ext cx="2430250" cy="307725"/>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2162"/>
        <p:cNvGrpSpPr/>
        <p:nvPr/>
      </p:nvGrpSpPr>
      <p:grpSpPr>
        <a:xfrm>
          <a:off x="0" y="0"/>
          <a:ext cx="0" cy="0"/>
          <a:chOff x="0" y="0"/>
          <a:chExt cx="0" cy="0"/>
        </a:xfrm>
      </p:grpSpPr>
      <p:sp>
        <p:nvSpPr>
          <p:cNvPr id="2163" name="Google Shape;2163;p79"/>
          <p:cNvSpPr txBox="1">
            <a:spLocks noGrp="1"/>
          </p:cNvSpPr>
          <p:nvPr>
            <p:ph type="title"/>
          </p:nvPr>
        </p:nvSpPr>
        <p:spPr>
          <a:xfrm>
            <a:off x="36023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Format</a:t>
            </a:r>
            <a:endParaRPr/>
          </a:p>
        </p:txBody>
      </p:sp>
      <p:sp>
        <p:nvSpPr>
          <p:cNvPr id="2164" name="Google Shape;2164;p79"/>
          <p:cNvSpPr/>
          <p:nvPr/>
        </p:nvSpPr>
        <p:spPr>
          <a:xfrm>
            <a:off x="1516175" y="3217000"/>
            <a:ext cx="13357201" cy="38247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The format option </a:t>
            </a:r>
            <a:r>
              <a:rPr lang="en-US" sz="2200" b="0" i="1" u="none" strike="noStrike" cap="none">
                <a:solidFill>
                  <a:srgbClr val="434343"/>
                </a:solidFill>
                <a:latin typeface="Open Sans"/>
                <a:ea typeface="Open Sans"/>
                <a:cs typeface="Open Sans"/>
                <a:sym typeface="Open Sans"/>
              </a:rPr>
              <a:t>--format</a:t>
            </a:r>
            <a:r>
              <a:rPr lang="en-US" sz="2200" b="0" i="0" u="none" strike="noStrike" cap="none">
                <a:solidFill>
                  <a:srgbClr val="434343"/>
                </a:solidFill>
                <a:latin typeface="Open Sans"/>
                <a:ea typeface="Open Sans"/>
                <a:cs typeface="Open Sans"/>
                <a:sym typeface="Open Sans"/>
              </a:rPr>
              <a:t> helps in identifying:</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80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 name</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 description</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Image stars</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Official image</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Automated image </a:t>
            </a:r>
            <a:endParaRPr sz="2200" b="0" i="0" u="none" strike="noStrike" cap="none">
              <a:solidFill>
                <a:srgbClr val="434343"/>
              </a:solidFill>
              <a:latin typeface="Open Sans"/>
              <a:ea typeface="Open Sans"/>
              <a:cs typeface="Open Sans"/>
              <a:sym typeface="Open Sans"/>
            </a:endParaRPr>
          </a:p>
        </p:txBody>
      </p:sp>
      <p:sp>
        <p:nvSpPr>
          <p:cNvPr id="2165" name="Google Shape;2165;p79"/>
          <p:cNvSpPr/>
          <p:nvPr/>
        </p:nvSpPr>
        <p:spPr>
          <a:xfrm>
            <a:off x="1516175" y="2264850"/>
            <a:ext cx="65154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Format option is used in </a:t>
            </a:r>
            <a:r>
              <a:rPr lang="en-US" sz="2200" b="0" i="1" u="none" strike="noStrike" cap="none">
                <a:solidFill>
                  <a:srgbClr val="FFFFFF"/>
                </a:solidFill>
                <a:latin typeface="Open Sans"/>
                <a:ea typeface="Open Sans"/>
                <a:cs typeface="Open Sans"/>
                <a:sym typeface="Open Sans"/>
              </a:rPr>
              <a:t>docker search </a:t>
            </a:r>
            <a:r>
              <a:rPr lang="en-US" sz="2200" b="0" i="0" u="none" strike="noStrike" cap="none">
                <a:solidFill>
                  <a:srgbClr val="FFFFFF"/>
                </a:solidFill>
                <a:latin typeface="Open Sans"/>
                <a:ea typeface="Open Sans"/>
                <a:cs typeface="Open Sans"/>
                <a:sym typeface="Open Sans"/>
              </a:rPr>
              <a:t>to filter:</a:t>
            </a:r>
            <a:endParaRPr sz="2200" b="0" i="0" u="none" strike="noStrike" cap="none">
              <a:solidFill>
                <a:srgbClr val="FFFFFF"/>
              </a:solidFill>
              <a:latin typeface="Open Sans"/>
              <a:ea typeface="Open Sans"/>
              <a:cs typeface="Open Sans"/>
              <a:sym typeface="Open Sans"/>
            </a:endParaRPr>
          </a:p>
        </p:txBody>
      </p:sp>
      <p:pic>
        <p:nvPicPr>
          <p:cNvPr id="2166" name="Google Shape;2166;p79"/>
          <p:cNvPicPr preferRelativeResize="0"/>
          <p:nvPr/>
        </p:nvPicPr>
        <p:blipFill rotWithShape="1">
          <a:blip r:embed="rId3">
            <a:alphaModFix/>
          </a:blip>
          <a:srcRect/>
          <a:stretch/>
        </p:blipFill>
        <p:spPr>
          <a:xfrm>
            <a:off x="6987925" y="706525"/>
            <a:ext cx="2430250" cy="307725"/>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2171"/>
        <p:cNvGrpSpPr/>
        <p:nvPr/>
      </p:nvGrpSpPr>
      <p:grpSpPr>
        <a:xfrm>
          <a:off x="0" y="0"/>
          <a:ext cx="0" cy="0"/>
          <a:chOff x="0" y="0"/>
          <a:chExt cx="0" cy="0"/>
        </a:xfrm>
      </p:grpSpPr>
      <p:sp>
        <p:nvSpPr>
          <p:cNvPr id="2172" name="Google Shape;2172;p80"/>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Basic Commands</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2177"/>
        <p:cNvGrpSpPr/>
        <p:nvPr/>
      </p:nvGrpSpPr>
      <p:grpSpPr>
        <a:xfrm>
          <a:off x="0" y="0"/>
          <a:ext cx="0" cy="0"/>
          <a:chOff x="0" y="0"/>
          <a:chExt cx="0" cy="0"/>
        </a:xfrm>
      </p:grpSpPr>
      <p:sp>
        <p:nvSpPr>
          <p:cNvPr id="2178" name="Google Shape;2178;p8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Basic Commands</a:t>
            </a:r>
            <a:endParaRPr/>
          </a:p>
        </p:txBody>
      </p:sp>
      <p:sp>
        <p:nvSpPr>
          <p:cNvPr id="2179" name="Google Shape;2179;p81"/>
          <p:cNvSpPr/>
          <p:nvPr/>
        </p:nvSpPr>
        <p:spPr>
          <a:xfrm>
            <a:off x="1002275" y="3076200"/>
            <a:ext cx="3318000" cy="6336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2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Listing the images</a:t>
            </a:r>
            <a:endParaRPr sz="2200" b="0" i="0" u="none" strike="noStrike" cap="none">
              <a:solidFill>
                <a:srgbClr val="434343"/>
              </a:solidFill>
              <a:latin typeface="Open Sans"/>
              <a:ea typeface="Open Sans"/>
              <a:cs typeface="Open Sans"/>
              <a:sym typeface="Open Sans"/>
            </a:endParaRPr>
          </a:p>
        </p:txBody>
      </p:sp>
      <p:cxnSp>
        <p:nvCxnSpPr>
          <p:cNvPr id="2180" name="Google Shape;2180;p81"/>
          <p:cNvCxnSpPr/>
          <p:nvPr/>
        </p:nvCxnSpPr>
        <p:spPr>
          <a:xfrm>
            <a:off x="4472625" y="3383450"/>
            <a:ext cx="1966800" cy="0"/>
          </a:xfrm>
          <a:prstGeom prst="straightConnector1">
            <a:avLst/>
          </a:prstGeom>
          <a:noFill/>
          <a:ln w="9525" cap="flat" cmpd="sng">
            <a:solidFill>
              <a:srgbClr val="0FCFE8"/>
            </a:solidFill>
            <a:prstDash val="solid"/>
            <a:round/>
            <a:headEnd type="none" w="sm" len="sm"/>
            <a:tailEnd type="triangle" w="med" len="med"/>
          </a:ln>
        </p:spPr>
      </p:cxnSp>
      <p:sp>
        <p:nvSpPr>
          <p:cNvPr id="2181" name="Google Shape;2181;p81"/>
          <p:cNvSpPr/>
          <p:nvPr/>
        </p:nvSpPr>
        <p:spPr>
          <a:xfrm>
            <a:off x="6662600" y="3022500"/>
            <a:ext cx="3173400" cy="7410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docker image ls -a</a:t>
            </a:r>
            <a:endParaRPr sz="2200" b="0" i="1" u="none" strike="noStrike" cap="none">
              <a:solidFill>
                <a:srgbClr val="434343"/>
              </a:solidFill>
              <a:latin typeface="Open Sans"/>
              <a:ea typeface="Open Sans"/>
              <a:cs typeface="Open Sans"/>
              <a:sym typeface="Open Sans"/>
            </a:endParaRPr>
          </a:p>
        </p:txBody>
      </p:sp>
      <p:sp>
        <p:nvSpPr>
          <p:cNvPr id="2182" name="Google Shape;2182;p81"/>
          <p:cNvSpPr/>
          <p:nvPr/>
        </p:nvSpPr>
        <p:spPr>
          <a:xfrm>
            <a:off x="1002100" y="4586725"/>
            <a:ext cx="3318000" cy="6336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2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Remove images</a:t>
            </a:r>
            <a:endParaRPr sz="2200" b="0" i="0" u="none" strike="noStrike" cap="none">
              <a:solidFill>
                <a:srgbClr val="434343"/>
              </a:solidFill>
              <a:latin typeface="Open Sans"/>
              <a:ea typeface="Open Sans"/>
              <a:cs typeface="Open Sans"/>
              <a:sym typeface="Open Sans"/>
            </a:endParaRPr>
          </a:p>
        </p:txBody>
      </p:sp>
      <p:cxnSp>
        <p:nvCxnSpPr>
          <p:cNvPr id="2183" name="Google Shape;2183;p81"/>
          <p:cNvCxnSpPr/>
          <p:nvPr/>
        </p:nvCxnSpPr>
        <p:spPr>
          <a:xfrm>
            <a:off x="4472625" y="4893975"/>
            <a:ext cx="1966800" cy="0"/>
          </a:xfrm>
          <a:prstGeom prst="straightConnector1">
            <a:avLst/>
          </a:prstGeom>
          <a:noFill/>
          <a:ln w="9525" cap="flat" cmpd="sng">
            <a:solidFill>
              <a:srgbClr val="0FCFE8"/>
            </a:solidFill>
            <a:prstDash val="solid"/>
            <a:round/>
            <a:headEnd type="none" w="sm" len="sm"/>
            <a:tailEnd type="triangle" w="med" len="med"/>
          </a:ln>
        </p:spPr>
      </p:cxnSp>
      <p:sp>
        <p:nvSpPr>
          <p:cNvPr id="2184" name="Google Shape;2184;p81"/>
          <p:cNvSpPr/>
          <p:nvPr/>
        </p:nvSpPr>
        <p:spPr>
          <a:xfrm>
            <a:off x="6662600" y="4533025"/>
            <a:ext cx="3173400" cy="7410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docker image rm -f</a:t>
            </a:r>
            <a:endParaRPr sz="2200" b="0" i="1" u="none" strike="noStrike" cap="none">
              <a:solidFill>
                <a:srgbClr val="434343"/>
              </a:solidFill>
              <a:latin typeface="Open Sans"/>
              <a:ea typeface="Open Sans"/>
              <a:cs typeface="Open Sans"/>
              <a:sym typeface="Open Sans"/>
            </a:endParaRPr>
          </a:p>
        </p:txBody>
      </p:sp>
      <p:sp>
        <p:nvSpPr>
          <p:cNvPr id="2185" name="Google Shape;2185;p81"/>
          <p:cNvSpPr txBox="1"/>
          <p:nvPr/>
        </p:nvSpPr>
        <p:spPr>
          <a:xfrm>
            <a:off x="9995575" y="3127650"/>
            <a:ext cx="48543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Option </a:t>
            </a:r>
            <a:r>
              <a:rPr lang="en-US" sz="2200" b="0" i="1" u="none" strike="noStrike" cap="none">
                <a:solidFill>
                  <a:srgbClr val="434343"/>
                </a:solidFill>
                <a:latin typeface="Open Sans"/>
                <a:ea typeface="Open Sans"/>
                <a:cs typeface="Open Sans"/>
                <a:sym typeface="Open Sans"/>
              </a:rPr>
              <a:t>-a </a:t>
            </a:r>
            <a:r>
              <a:rPr lang="en-US" sz="2200" b="0" i="0" u="none" strike="noStrike" cap="none">
                <a:solidFill>
                  <a:srgbClr val="434343"/>
                </a:solidFill>
                <a:latin typeface="Open Sans"/>
                <a:ea typeface="Open Sans"/>
                <a:cs typeface="Open Sans"/>
                <a:sym typeface="Open Sans"/>
              </a:rPr>
              <a:t>denotes list all the images</a:t>
            </a:r>
            <a:endParaRPr sz="2200" b="0" i="0" u="none" strike="noStrike" cap="none">
              <a:solidFill>
                <a:srgbClr val="434343"/>
              </a:solidFill>
              <a:latin typeface="Open Sans"/>
              <a:ea typeface="Open Sans"/>
              <a:cs typeface="Open Sans"/>
              <a:sym typeface="Open Sans"/>
            </a:endParaRPr>
          </a:p>
        </p:txBody>
      </p:sp>
      <p:sp>
        <p:nvSpPr>
          <p:cNvPr id="2186" name="Google Shape;2186;p81"/>
          <p:cNvSpPr txBox="1"/>
          <p:nvPr/>
        </p:nvSpPr>
        <p:spPr>
          <a:xfrm>
            <a:off x="9995575" y="4628625"/>
            <a:ext cx="45921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Option </a:t>
            </a:r>
            <a:r>
              <a:rPr lang="en-US" sz="2200" b="0" i="1" u="none" strike="noStrike" cap="none">
                <a:solidFill>
                  <a:srgbClr val="434343"/>
                </a:solidFill>
                <a:latin typeface="Open Sans"/>
                <a:ea typeface="Open Sans"/>
                <a:cs typeface="Open Sans"/>
                <a:sym typeface="Open Sans"/>
              </a:rPr>
              <a:t>-f </a:t>
            </a:r>
            <a:r>
              <a:rPr lang="en-US" sz="2200" b="0" i="0" u="none" strike="noStrike" cap="none">
                <a:solidFill>
                  <a:srgbClr val="434343"/>
                </a:solidFill>
                <a:latin typeface="Open Sans"/>
                <a:ea typeface="Open Sans"/>
                <a:cs typeface="Open Sans"/>
                <a:sym typeface="Open Sans"/>
              </a:rPr>
              <a:t>denotes force removal</a:t>
            </a:r>
            <a:endParaRPr sz="2200" b="0" i="0" u="none" strike="noStrike" cap="none">
              <a:solidFill>
                <a:srgbClr val="434343"/>
              </a:solidFill>
              <a:latin typeface="Open Sans"/>
              <a:ea typeface="Open Sans"/>
              <a:cs typeface="Open Sans"/>
              <a:sym typeface="Open Sans"/>
            </a:endParaRPr>
          </a:p>
        </p:txBody>
      </p:sp>
      <p:sp>
        <p:nvSpPr>
          <p:cNvPr id="2187" name="Google Shape;2187;p81"/>
          <p:cNvSpPr/>
          <p:nvPr/>
        </p:nvSpPr>
        <p:spPr>
          <a:xfrm>
            <a:off x="1002375" y="6021050"/>
            <a:ext cx="3318000" cy="633600"/>
          </a:xfrm>
          <a:prstGeom prst="roundRect">
            <a:avLst>
              <a:gd name="adj" fmla="val 26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2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Remove unused images</a:t>
            </a:r>
            <a:endParaRPr sz="2200" b="0" i="0" u="none" strike="noStrike" cap="none">
              <a:solidFill>
                <a:srgbClr val="434343"/>
              </a:solidFill>
              <a:latin typeface="Open Sans"/>
              <a:ea typeface="Open Sans"/>
              <a:cs typeface="Open Sans"/>
              <a:sym typeface="Open Sans"/>
            </a:endParaRPr>
          </a:p>
        </p:txBody>
      </p:sp>
      <p:cxnSp>
        <p:nvCxnSpPr>
          <p:cNvPr id="2188" name="Google Shape;2188;p81"/>
          <p:cNvCxnSpPr/>
          <p:nvPr/>
        </p:nvCxnSpPr>
        <p:spPr>
          <a:xfrm>
            <a:off x="4472734" y="6328300"/>
            <a:ext cx="1966800" cy="0"/>
          </a:xfrm>
          <a:prstGeom prst="straightConnector1">
            <a:avLst/>
          </a:prstGeom>
          <a:noFill/>
          <a:ln w="9525" cap="flat" cmpd="sng">
            <a:solidFill>
              <a:srgbClr val="0FCFE8"/>
            </a:solidFill>
            <a:prstDash val="solid"/>
            <a:round/>
            <a:headEnd type="none" w="sm" len="sm"/>
            <a:tailEnd type="triangle" w="med" len="med"/>
          </a:ln>
        </p:spPr>
      </p:cxnSp>
      <p:sp>
        <p:nvSpPr>
          <p:cNvPr id="2189" name="Google Shape;2189;p81"/>
          <p:cNvSpPr/>
          <p:nvPr/>
        </p:nvSpPr>
        <p:spPr>
          <a:xfrm>
            <a:off x="6662775" y="5967350"/>
            <a:ext cx="3173400" cy="7410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1" u="none" strike="noStrike" cap="none">
                <a:solidFill>
                  <a:srgbClr val="434343"/>
                </a:solidFill>
                <a:latin typeface="Open Sans"/>
                <a:ea typeface="Open Sans"/>
                <a:cs typeface="Open Sans"/>
                <a:sym typeface="Open Sans"/>
              </a:rPr>
              <a:t>docker image prune -a</a:t>
            </a:r>
            <a:endParaRPr sz="2200" b="0" i="1" u="none" strike="noStrike" cap="none">
              <a:solidFill>
                <a:srgbClr val="434343"/>
              </a:solidFill>
              <a:latin typeface="Open Sans"/>
              <a:ea typeface="Open Sans"/>
              <a:cs typeface="Open Sans"/>
              <a:sym typeface="Open Sans"/>
            </a:endParaRPr>
          </a:p>
        </p:txBody>
      </p:sp>
      <p:sp>
        <p:nvSpPr>
          <p:cNvPr id="2190" name="Google Shape;2190;p81"/>
          <p:cNvSpPr txBox="1"/>
          <p:nvPr/>
        </p:nvSpPr>
        <p:spPr>
          <a:xfrm>
            <a:off x="9995750" y="6053400"/>
            <a:ext cx="56634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Option </a:t>
            </a:r>
            <a:r>
              <a:rPr lang="en-US" sz="2200" b="0" i="1" u="none" strike="noStrike" cap="none">
                <a:solidFill>
                  <a:srgbClr val="434343"/>
                </a:solidFill>
                <a:latin typeface="Open Sans"/>
                <a:ea typeface="Open Sans"/>
                <a:cs typeface="Open Sans"/>
                <a:sym typeface="Open Sans"/>
              </a:rPr>
              <a:t>-a </a:t>
            </a:r>
            <a:r>
              <a:rPr lang="en-US" sz="2200" b="0" i="0" u="none" strike="noStrike" cap="none">
                <a:solidFill>
                  <a:srgbClr val="434343"/>
                </a:solidFill>
                <a:latin typeface="Open Sans"/>
                <a:ea typeface="Open Sans"/>
                <a:cs typeface="Open Sans"/>
                <a:sym typeface="Open Sans"/>
              </a:rPr>
              <a:t>denotes remove all the images</a:t>
            </a:r>
            <a:endParaRPr sz="2200" b="0" i="0" u="none" strike="noStrike" cap="none">
              <a:solidFill>
                <a:srgbClr val="434343"/>
              </a:solidFill>
              <a:latin typeface="Open Sans"/>
              <a:ea typeface="Open Sans"/>
              <a:cs typeface="Open Sans"/>
              <a:sym typeface="Open Sans"/>
            </a:endParaRPr>
          </a:p>
        </p:txBody>
      </p:sp>
      <p:sp>
        <p:nvSpPr>
          <p:cNvPr id="2191" name="Google Shape;2191;p81"/>
          <p:cNvSpPr/>
          <p:nvPr/>
        </p:nvSpPr>
        <p:spPr>
          <a:xfrm>
            <a:off x="6735075" y="1786950"/>
            <a:ext cx="31008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Command usage:</a:t>
            </a:r>
            <a:endParaRPr sz="2200" b="0" i="0" u="none" strike="noStrike" cap="none">
              <a:solidFill>
                <a:srgbClr val="FFFFFF"/>
              </a:solidFill>
              <a:latin typeface="Open Sans"/>
              <a:ea typeface="Open Sans"/>
              <a:cs typeface="Open Sans"/>
              <a:sym typeface="Open Sans"/>
            </a:endParaRPr>
          </a:p>
        </p:txBody>
      </p:sp>
      <p:sp>
        <p:nvSpPr>
          <p:cNvPr id="2192" name="Google Shape;2192;p81"/>
          <p:cNvSpPr/>
          <p:nvPr/>
        </p:nvSpPr>
        <p:spPr>
          <a:xfrm>
            <a:off x="1002100" y="1786950"/>
            <a:ext cx="33180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Description:</a:t>
            </a:r>
            <a:endParaRPr sz="2200" b="0" i="0" u="none" strike="noStrike" cap="none">
              <a:solidFill>
                <a:srgbClr val="FFFFFF"/>
              </a:solidFill>
              <a:latin typeface="Open Sans"/>
              <a:ea typeface="Open Sans"/>
              <a:cs typeface="Open Sans"/>
              <a:sym typeface="Open Sans"/>
            </a:endParaRPr>
          </a:p>
        </p:txBody>
      </p:sp>
      <p:pic>
        <p:nvPicPr>
          <p:cNvPr id="2193" name="Google Shape;2193;p81"/>
          <p:cNvPicPr preferRelativeResize="0"/>
          <p:nvPr/>
        </p:nvPicPr>
        <p:blipFill rotWithShape="1">
          <a:blip r:embed="rId3">
            <a:alphaModFix/>
          </a:blip>
          <a:srcRect/>
          <a:stretch/>
        </p:blipFill>
        <p:spPr>
          <a:xfrm>
            <a:off x="5632375" y="720325"/>
            <a:ext cx="4803000" cy="307725"/>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2197"/>
        <p:cNvGrpSpPr/>
        <p:nvPr/>
      </p:nvGrpSpPr>
      <p:grpSpPr>
        <a:xfrm>
          <a:off x="0" y="0"/>
          <a:ext cx="0" cy="0"/>
          <a:chOff x="0" y="0"/>
          <a:chExt cx="0" cy="0"/>
        </a:xfrm>
      </p:grpSpPr>
      <p:sp>
        <p:nvSpPr>
          <p:cNvPr id="2198" name="Google Shape;2198;g77d18fd548_0_879"/>
          <p:cNvSpPr txBox="1">
            <a:spLocks noGrp="1"/>
          </p:cNvSpPr>
          <p:nvPr>
            <p:ph type="body" idx="1"/>
          </p:nvPr>
        </p:nvSpPr>
        <p:spPr>
          <a:xfrm>
            <a:off x="8"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Clr>
                <a:schemeClr val="dk1"/>
              </a:buClr>
              <a:buSzPts val="4400"/>
              <a:buFont typeface="Arial"/>
              <a:buNone/>
            </a:pPr>
            <a:r>
              <a:rPr lang="en-US">
                <a:solidFill>
                  <a:srgbClr val="FFFFFF"/>
                </a:solidFill>
              </a:rPr>
              <a:t>The Copy-on-Write (COW) Strategy</a:t>
            </a:r>
            <a:endParaRPr>
              <a:solidFill>
                <a:srgbClr val="FFFFFF"/>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2202"/>
        <p:cNvGrpSpPr/>
        <p:nvPr/>
      </p:nvGrpSpPr>
      <p:grpSpPr>
        <a:xfrm>
          <a:off x="0" y="0"/>
          <a:ext cx="0" cy="0"/>
          <a:chOff x="0" y="0"/>
          <a:chExt cx="0" cy="0"/>
        </a:xfrm>
      </p:grpSpPr>
      <p:sp>
        <p:nvSpPr>
          <p:cNvPr id="2203" name="Google Shape;2203;g77d18fd548_0_883"/>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The Copy-on-Write (COW) Strategy</a:t>
            </a:r>
            <a:endParaRPr/>
          </a:p>
        </p:txBody>
      </p:sp>
      <p:pic>
        <p:nvPicPr>
          <p:cNvPr id="2204" name="Google Shape;2204;g77d18fd548_0_883"/>
          <p:cNvPicPr preferRelativeResize="0"/>
          <p:nvPr/>
        </p:nvPicPr>
        <p:blipFill rotWithShape="1">
          <a:blip r:embed="rId3">
            <a:alphaModFix/>
          </a:blip>
          <a:srcRect/>
          <a:stretch/>
        </p:blipFill>
        <p:spPr>
          <a:xfrm>
            <a:off x="3685253" y="649718"/>
            <a:ext cx="8885500" cy="365760"/>
          </a:xfrm>
          <a:prstGeom prst="rect">
            <a:avLst/>
          </a:prstGeom>
          <a:noFill/>
          <a:ln>
            <a:noFill/>
          </a:ln>
        </p:spPr>
      </p:pic>
      <p:sp>
        <p:nvSpPr>
          <p:cNvPr id="2205" name="Google Shape;2205;g77d18fd548_0_883"/>
          <p:cNvSpPr/>
          <p:nvPr/>
        </p:nvSpPr>
        <p:spPr>
          <a:xfrm>
            <a:off x="2068859" y="1502918"/>
            <a:ext cx="12105900" cy="14742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Copy-on-write is a strategy of sharing and copying files for maximum efficiency. If there is a file or directory within the image in a lower layer and another layer (including the writable layer) needs read access to it, it just uses the existing file.</a:t>
            </a:r>
            <a:endParaRPr sz="1400" b="0" i="0" u="none" strike="noStrike" cap="none">
              <a:solidFill>
                <a:srgbClr val="000000"/>
              </a:solidFill>
              <a:latin typeface="Arial"/>
              <a:ea typeface="Arial"/>
              <a:cs typeface="Arial"/>
              <a:sym typeface="Arial"/>
            </a:endParaRPr>
          </a:p>
        </p:txBody>
      </p:sp>
      <p:sp>
        <p:nvSpPr>
          <p:cNvPr id="2206" name="Google Shape;2206;g77d18fd548_0_883"/>
          <p:cNvSpPr/>
          <p:nvPr/>
        </p:nvSpPr>
        <p:spPr>
          <a:xfrm>
            <a:off x="2068859" y="5125255"/>
            <a:ext cx="12257100" cy="19764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To pull down an image from a repository, or create a container from an image that does not exist locally</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To pull down each layer separately and store in Docker’s local storage area, which is usually </a:t>
            </a:r>
            <a:r>
              <a:rPr lang="en-US" sz="2200" b="1" i="0" u="none" strike="noStrike" cap="none">
                <a:solidFill>
                  <a:srgbClr val="3F3F3F"/>
                </a:solidFill>
                <a:latin typeface="Open Sans"/>
                <a:ea typeface="Open Sans"/>
                <a:cs typeface="Open Sans"/>
                <a:sym typeface="Open Sans"/>
              </a:rPr>
              <a:t>/var/lib/docker/ </a:t>
            </a:r>
            <a:r>
              <a:rPr lang="en-US" sz="2200" b="0" i="0" u="none" strike="noStrike" cap="none">
                <a:solidFill>
                  <a:srgbClr val="3F3F3F"/>
                </a:solidFill>
                <a:latin typeface="Open Sans"/>
                <a:ea typeface="Open Sans"/>
                <a:cs typeface="Open Sans"/>
                <a:sym typeface="Open Sans"/>
              </a:rPr>
              <a:t>on Linux hosts</a:t>
            </a:r>
            <a:endParaRPr sz="1400" b="0" i="0" u="none" strike="noStrike" cap="none">
              <a:solidFill>
                <a:srgbClr val="000000"/>
              </a:solidFill>
              <a:latin typeface="Arial"/>
              <a:ea typeface="Arial"/>
              <a:cs typeface="Arial"/>
              <a:sym typeface="Arial"/>
            </a:endParaRPr>
          </a:p>
        </p:txBody>
      </p:sp>
      <p:sp>
        <p:nvSpPr>
          <p:cNvPr id="2207" name="Google Shape;2207;g77d18fd548_0_883"/>
          <p:cNvSpPr/>
          <p:nvPr/>
        </p:nvSpPr>
        <p:spPr>
          <a:xfrm>
            <a:off x="2103224" y="4064700"/>
            <a:ext cx="5416800" cy="5643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When does a user use docker pull?</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2211"/>
        <p:cNvGrpSpPr/>
        <p:nvPr/>
      </p:nvGrpSpPr>
      <p:grpSpPr>
        <a:xfrm>
          <a:off x="0" y="0"/>
          <a:ext cx="0" cy="0"/>
          <a:chOff x="0" y="0"/>
          <a:chExt cx="0" cy="0"/>
        </a:xfrm>
      </p:grpSpPr>
      <p:sp>
        <p:nvSpPr>
          <p:cNvPr id="2212" name="Google Shape;2212;g77d18fd548_0_891"/>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The Copy-on-Write (COW) Strategy</a:t>
            </a:r>
            <a:endParaRPr/>
          </a:p>
        </p:txBody>
      </p:sp>
      <p:pic>
        <p:nvPicPr>
          <p:cNvPr id="2213" name="Google Shape;2213;g77d18fd548_0_891"/>
          <p:cNvPicPr preferRelativeResize="0"/>
          <p:nvPr/>
        </p:nvPicPr>
        <p:blipFill rotWithShape="1">
          <a:blip r:embed="rId3">
            <a:alphaModFix/>
          </a:blip>
          <a:srcRect/>
          <a:stretch/>
        </p:blipFill>
        <p:spPr>
          <a:xfrm>
            <a:off x="3685253" y="649718"/>
            <a:ext cx="8885500" cy="365760"/>
          </a:xfrm>
          <a:prstGeom prst="rect">
            <a:avLst/>
          </a:prstGeom>
          <a:noFill/>
          <a:ln>
            <a:noFill/>
          </a:ln>
        </p:spPr>
      </p:pic>
      <p:sp>
        <p:nvSpPr>
          <p:cNvPr id="2214" name="Google Shape;2214;g77d18fd548_0_891"/>
          <p:cNvSpPr/>
          <p:nvPr/>
        </p:nvSpPr>
        <p:spPr>
          <a:xfrm>
            <a:off x="2068859" y="1502917"/>
            <a:ext cx="12667800" cy="10065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If the user builds images from the two Docker files, the user can use </a:t>
            </a:r>
            <a:r>
              <a:rPr lang="en-US" sz="2200" b="1" i="0" u="none" strike="noStrike" cap="none">
                <a:solidFill>
                  <a:srgbClr val="3F3F3F"/>
                </a:solidFill>
                <a:latin typeface="Open Sans"/>
                <a:ea typeface="Open Sans"/>
                <a:cs typeface="Open Sans"/>
                <a:sym typeface="Open Sans"/>
              </a:rPr>
              <a:t>docker image</a:t>
            </a:r>
            <a:r>
              <a:rPr lang="en-US" sz="2200" b="0" i="0" u="none" strike="noStrike" cap="none">
                <a:solidFill>
                  <a:srgbClr val="3F3F3F"/>
                </a:solidFill>
                <a:latin typeface="Open Sans"/>
                <a:ea typeface="Open Sans"/>
                <a:cs typeface="Open Sans"/>
                <a:sym typeface="Open Sans"/>
              </a:rPr>
              <a:t> and </a:t>
            </a:r>
            <a:r>
              <a:rPr lang="en-US" sz="2200" b="1" i="0" u="none" strike="noStrike" cap="none">
                <a:solidFill>
                  <a:srgbClr val="3F3F3F"/>
                </a:solidFill>
                <a:latin typeface="Open Sans"/>
                <a:ea typeface="Open Sans"/>
                <a:cs typeface="Open Sans"/>
                <a:sym typeface="Open Sans"/>
              </a:rPr>
              <a:t>docker history </a:t>
            </a:r>
            <a:r>
              <a:rPr lang="en-US" sz="2200" b="0" i="0" u="none" strike="noStrike" cap="none">
                <a:solidFill>
                  <a:srgbClr val="3F3F3F"/>
                </a:solidFill>
                <a:latin typeface="Open Sans"/>
                <a:ea typeface="Open Sans"/>
                <a:cs typeface="Open Sans"/>
                <a:sym typeface="Open Sans"/>
              </a:rPr>
              <a:t>commands to verify that the cryptographic IDs of the shared layers are the same.</a:t>
            </a:r>
            <a:endParaRPr sz="1400" b="0" i="0" u="none" strike="noStrike" cap="none">
              <a:solidFill>
                <a:srgbClr val="000000"/>
              </a:solidFill>
              <a:latin typeface="Arial"/>
              <a:ea typeface="Arial"/>
              <a:cs typeface="Arial"/>
              <a:sym typeface="Arial"/>
            </a:endParaRPr>
          </a:p>
        </p:txBody>
      </p:sp>
      <p:sp>
        <p:nvSpPr>
          <p:cNvPr id="2215" name="Google Shape;2215;g77d18fd548_0_891"/>
          <p:cNvSpPr/>
          <p:nvPr/>
        </p:nvSpPr>
        <p:spPr>
          <a:xfrm>
            <a:off x="3050956" y="2843933"/>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216" name="Google Shape;2216;g77d18fd548_0_891"/>
          <p:cNvSpPr/>
          <p:nvPr/>
        </p:nvSpPr>
        <p:spPr>
          <a:xfrm>
            <a:off x="3050956" y="3619428"/>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217" name="Google Shape;2217;g77d18fd548_0_891"/>
          <p:cNvSpPr/>
          <p:nvPr/>
        </p:nvSpPr>
        <p:spPr>
          <a:xfrm>
            <a:off x="3050956" y="4394923"/>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sp>
        <p:nvSpPr>
          <p:cNvPr id="2218" name="Google Shape;2218;g77d18fd548_0_891"/>
          <p:cNvSpPr/>
          <p:nvPr/>
        </p:nvSpPr>
        <p:spPr>
          <a:xfrm>
            <a:off x="3050956" y="5170418"/>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sp>
        <p:nvSpPr>
          <p:cNvPr id="2219" name="Google Shape;2219;g77d18fd548_0_891"/>
          <p:cNvSpPr/>
          <p:nvPr/>
        </p:nvSpPr>
        <p:spPr>
          <a:xfrm>
            <a:off x="3050956" y="5945913"/>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sp>
        <p:nvSpPr>
          <p:cNvPr id="2220" name="Google Shape;2220;g77d18fd548_0_891"/>
          <p:cNvSpPr/>
          <p:nvPr/>
        </p:nvSpPr>
        <p:spPr>
          <a:xfrm>
            <a:off x="3050956" y="6721408"/>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000000"/>
              </a:solidFill>
              <a:latin typeface="Arial"/>
              <a:ea typeface="Arial"/>
              <a:cs typeface="Arial"/>
              <a:sym typeface="Arial"/>
            </a:endParaRPr>
          </a:p>
        </p:txBody>
      </p:sp>
      <p:cxnSp>
        <p:nvCxnSpPr>
          <p:cNvPr id="2221" name="Google Shape;2221;g77d18fd548_0_891"/>
          <p:cNvCxnSpPr>
            <a:stCxn id="2215" idx="4"/>
            <a:endCxn id="2216" idx="0"/>
          </p:cNvCxnSpPr>
          <p:nvPr/>
        </p:nvCxnSpPr>
        <p:spPr>
          <a:xfrm>
            <a:off x="3279556" y="3301133"/>
            <a:ext cx="0" cy="318300"/>
          </a:xfrm>
          <a:prstGeom prst="straightConnector1">
            <a:avLst/>
          </a:prstGeom>
          <a:noFill/>
          <a:ln w="19050" cap="flat" cmpd="sng">
            <a:solidFill>
              <a:srgbClr val="5B5B5B"/>
            </a:solidFill>
            <a:prstDash val="dot"/>
            <a:round/>
            <a:headEnd type="none" w="sm" len="sm"/>
            <a:tailEnd type="none" w="sm" len="sm"/>
          </a:ln>
        </p:spPr>
      </p:cxnSp>
      <p:cxnSp>
        <p:nvCxnSpPr>
          <p:cNvPr id="2222" name="Google Shape;2222;g77d18fd548_0_891"/>
          <p:cNvCxnSpPr>
            <a:stCxn id="2216" idx="4"/>
            <a:endCxn id="2217" idx="0"/>
          </p:cNvCxnSpPr>
          <p:nvPr/>
        </p:nvCxnSpPr>
        <p:spPr>
          <a:xfrm>
            <a:off x="3279556" y="4076628"/>
            <a:ext cx="0" cy="318300"/>
          </a:xfrm>
          <a:prstGeom prst="straightConnector1">
            <a:avLst/>
          </a:prstGeom>
          <a:noFill/>
          <a:ln w="19050" cap="flat" cmpd="sng">
            <a:solidFill>
              <a:srgbClr val="5B5B5B"/>
            </a:solidFill>
            <a:prstDash val="dot"/>
            <a:round/>
            <a:headEnd type="none" w="sm" len="sm"/>
            <a:tailEnd type="none" w="sm" len="sm"/>
          </a:ln>
        </p:spPr>
      </p:cxnSp>
      <p:cxnSp>
        <p:nvCxnSpPr>
          <p:cNvPr id="2223" name="Google Shape;2223;g77d18fd548_0_891"/>
          <p:cNvCxnSpPr>
            <a:stCxn id="2217" idx="4"/>
            <a:endCxn id="2218" idx="0"/>
          </p:cNvCxnSpPr>
          <p:nvPr/>
        </p:nvCxnSpPr>
        <p:spPr>
          <a:xfrm>
            <a:off x="3279556" y="4852123"/>
            <a:ext cx="0" cy="318300"/>
          </a:xfrm>
          <a:prstGeom prst="straightConnector1">
            <a:avLst/>
          </a:prstGeom>
          <a:noFill/>
          <a:ln w="19050" cap="flat" cmpd="sng">
            <a:solidFill>
              <a:srgbClr val="5B5B5B"/>
            </a:solidFill>
            <a:prstDash val="dot"/>
            <a:round/>
            <a:headEnd type="none" w="sm" len="sm"/>
            <a:tailEnd type="none" w="sm" len="sm"/>
          </a:ln>
        </p:spPr>
      </p:cxnSp>
      <p:cxnSp>
        <p:nvCxnSpPr>
          <p:cNvPr id="2224" name="Google Shape;2224;g77d18fd548_0_891"/>
          <p:cNvCxnSpPr>
            <a:stCxn id="2218" idx="4"/>
            <a:endCxn id="2219" idx="0"/>
          </p:cNvCxnSpPr>
          <p:nvPr/>
        </p:nvCxnSpPr>
        <p:spPr>
          <a:xfrm>
            <a:off x="3279556" y="5627618"/>
            <a:ext cx="0" cy="318300"/>
          </a:xfrm>
          <a:prstGeom prst="straightConnector1">
            <a:avLst/>
          </a:prstGeom>
          <a:noFill/>
          <a:ln w="19050" cap="flat" cmpd="sng">
            <a:solidFill>
              <a:srgbClr val="5B5B5B"/>
            </a:solidFill>
            <a:prstDash val="dot"/>
            <a:round/>
            <a:headEnd type="none" w="sm" len="sm"/>
            <a:tailEnd type="none" w="sm" len="sm"/>
          </a:ln>
        </p:spPr>
      </p:cxnSp>
      <p:cxnSp>
        <p:nvCxnSpPr>
          <p:cNvPr id="2225" name="Google Shape;2225;g77d18fd548_0_891"/>
          <p:cNvCxnSpPr>
            <a:stCxn id="2219" idx="4"/>
            <a:endCxn id="2220" idx="0"/>
          </p:cNvCxnSpPr>
          <p:nvPr/>
        </p:nvCxnSpPr>
        <p:spPr>
          <a:xfrm>
            <a:off x="3279556" y="6403113"/>
            <a:ext cx="0" cy="318300"/>
          </a:xfrm>
          <a:prstGeom prst="straightConnector1">
            <a:avLst/>
          </a:prstGeom>
          <a:noFill/>
          <a:ln w="19050" cap="flat" cmpd="sng">
            <a:solidFill>
              <a:srgbClr val="5B5B5B"/>
            </a:solidFill>
            <a:prstDash val="dot"/>
            <a:round/>
            <a:headEnd type="none" w="sm" len="sm"/>
            <a:tailEnd type="none" w="sm" len="sm"/>
          </a:ln>
        </p:spPr>
      </p:cxnSp>
      <p:sp>
        <p:nvSpPr>
          <p:cNvPr id="2226" name="Google Shape;2226;g77d18fd548_0_891"/>
          <p:cNvSpPr/>
          <p:nvPr/>
        </p:nvSpPr>
        <p:spPr>
          <a:xfrm>
            <a:off x="3050956" y="7496903"/>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7</a:t>
            </a:r>
            <a:endParaRPr sz="1400" b="0" i="0" u="none" strike="noStrike" cap="none">
              <a:solidFill>
                <a:srgbClr val="000000"/>
              </a:solidFill>
              <a:latin typeface="Arial"/>
              <a:ea typeface="Arial"/>
              <a:cs typeface="Arial"/>
              <a:sym typeface="Arial"/>
            </a:endParaRPr>
          </a:p>
        </p:txBody>
      </p:sp>
      <p:cxnSp>
        <p:nvCxnSpPr>
          <p:cNvPr id="2227" name="Google Shape;2227;g77d18fd548_0_891"/>
          <p:cNvCxnSpPr/>
          <p:nvPr/>
        </p:nvCxnSpPr>
        <p:spPr>
          <a:xfrm>
            <a:off x="3308386" y="7160563"/>
            <a:ext cx="0" cy="318300"/>
          </a:xfrm>
          <a:prstGeom prst="straightConnector1">
            <a:avLst/>
          </a:prstGeom>
          <a:noFill/>
          <a:ln w="19050" cap="flat" cmpd="sng">
            <a:solidFill>
              <a:srgbClr val="5B5B5B"/>
            </a:solidFill>
            <a:prstDash val="dot"/>
            <a:round/>
            <a:headEnd type="none" w="sm" len="sm"/>
            <a:tailEnd type="none" w="sm" len="sm"/>
          </a:ln>
        </p:spPr>
      </p:cxnSp>
      <p:cxnSp>
        <p:nvCxnSpPr>
          <p:cNvPr id="2228" name="Google Shape;2228;g77d18fd548_0_891"/>
          <p:cNvCxnSpPr/>
          <p:nvPr/>
        </p:nvCxnSpPr>
        <p:spPr>
          <a:xfrm>
            <a:off x="3287789" y="7980236"/>
            <a:ext cx="0" cy="318300"/>
          </a:xfrm>
          <a:prstGeom prst="straightConnector1">
            <a:avLst/>
          </a:prstGeom>
          <a:noFill/>
          <a:ln w="19050" cap="flat" cmpd="sng">
            <a:solidFill>
              <a:srgbClr val="5B5B5B"/>
            </a:solidFill>
            <a:prstDash val="dot"/>
            <a:round/>
            <a:headEnd type="none" w="sm" len="sm"/>
            <a:tailEnd type="none" w="sm" len="sm"/>
          </a:ln>
        </p:spPr>
      </p:cxnSp>
      <p:sp>
        <p:nvSpPr>
          <p:cNvPr id="2229" name="Google Shape;2229;g77d18fd548_0_891"/>
          <p:cNvSpPr/>
          <p:nvPr/>
        </p:nvSpPr>
        <p:spPr>
          <a:xfrm>
            <a:off x="3079786" y="8272398"/>
            <a:ext cx="457200" cy="457200"/>
          </a:xfrm>
          <a:prstGeom prst="ellipse">
            <a:avLst/>
          </a:prstGeom>
          <a:solidFill>
            <a:srgbClr val="0FCFE8"/>
          </a:solidFill>
          <a:ln w="25400" cap="flat" cmpd="sng">
            <a:solidFill>
              <a:srgbClr val="45D5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8</a:t>
            </a:r>
            <a:endParaRPr sz="1400" b="0" i="0" u="none" strike="noStrike" cap="none">
              <a:solidFill>
                <a:srgbClr val="000000"/>
              </a:solidFill>
              <a:latin typeface="Arial"/>
              <a:ea typeface="Arial"/>
              <a:cs typeface="Arial"/>
              <a:sym typeface="Arial"/>
            </a:endParaRPr>
          </a:p>
        </p:txBody>
      </p:sp>
      <p:sp>
        <p:nvSpPr>
          <p:cNvPr id="2230" name="Google Shape;2230;g77d18fd548_0_891"/>
          <p:cNvSpPr txBox="1"/>
          <p:nvPr/>
        </p:nvSpPr>
        <p:spPr>
          <a:xfrm>
            <a:off x="3979791" y="2815120"/>
            <a:ext cx="68295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Make a new directory </a:t>
            </a:r>
            <a:r>
              <a:rPr lang="en-US" sz="2200" b="1" i="0" u="none" strike="noStrike" cap="none">
                <a:solidFill>
                  <a:srgbClr val="434343"/>
                </a:solidFill>
                <a:latin typeface="Open Sans"/>
                <a:ea typeface="Open Sans"/>
                <a:cs typeface="Open Sans"/>
                <a:sym typeface="Open Sans"/>
              </a:rPr>
              <a:t>cow-test/</a:t>
            </a:r>
            <a:r>
              <a:rPr lang="en-US" sz="2200" b="0" i="0" u="none" strike="noStrike" cap="none">
                <a:solidFill>
                  <a:srgbClr val="434343"/>
                </a:solidFill>
                <a:latin typeface="Open Sans"/>
                <a:ea typeface="Open Sans"/>
                <a:cs typeface="Open Sans"/>
                <a:sym typeface="Open Sans"/>
              </a:rPr>
              <a:t>.</a:t>
            </a:r>
            <a:endParaRPr sz="1400" b="0" i="0" u="none" strike="noStrike" cap="none">
              <a:solidFill>
                <a:srgbClr val="000000"/>
              </a:solidFill>
              <a:latin typeface="Arial"/>
              <a:ea typeface="Arial"/>
              <a:cs typeface="Arial"/>
              <a:sym typeface="Arial"/>
            </a:endParaRPr>
          </a:p>
        </p:txBody>
      </p:sp>
      <p:sp>
        <p:nvSpPr>
          <p:cNvPr id="2231" name="Google Shape;2231;g77d18fd548_0_891"/>
          <p:cNvSpPr txBox="1"/>
          <p:nvPr/>
        </p:nvSpPr>
        <p:spPr>
          <a:xfrm>
            <a:off x="3963381" y="3543245"/>
            <a:ext cx="6829500" cy="582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Create a new file within </a:t>
            </a:r>
            <a:r>
              <a:rPr lang="en-US" sz="2200" b="1" i="0" u="none" strike="noStrike" cap="none">
                <a:solidFill>
                  <a:srgbClr val="434343"/>
                </a:solidFill>
                <a:latin typeface="Open Sans"/>
                <a:ea typeface="Open Sans"/>
                <a:cs typeface="Open Sans"/>
                <a:sym typeface="Open Sans"/>
              </a:rPr>
              <a:t>cow-test/</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p:txBody>
      </p:sp>
      <p:sp>
        <p:nvSpPr>
          <p:cNvPr id="2232" name="Google Shape;2232;g77d18fd548_0_891"/>
          <p:cNvSpPr txBox="1"/>
          <p:nvPr/>
        </p:nvSpPr>
        <p:spPr>
          <a:xfrm>
            <a:off x="3989042" y="4168116"/>
            <a:ext cx="7590300" cy="810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Copy the contents of the first Docker file into a new file called </a:t>
            </a:r>
            <a:r>
              <a:rPr lang="en-US" sz="2200" b="1" i="0" u="none" strike="noStrike" cap="none">
                <a:solidFill>
                  <a:srgbClr val="434343"/>
                </a:solidFill>
                <a:latin typeface="Open Sans"/>
                <a:ea typeface="Open Sans"/>
                <a:cs typeface="Open Sans"/>
                <a:sym typeface="Open Sans"/>
              </a:rPr>
              <a:t>Dockerfile.base</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p:txBody>
      </p:sp>
      <p:sp>
        <p:nvSpPr>
          <p:cNvPr id="2233" name="Google Shape;2233;g77d18fd548_0_891"/>
          <p:cNvSpPr txBox="1"/>
          <p:nvPr/>
        </p:nvSpPr>
        <p:spPr>
          <a:xfrm>
            <a:off x="3972173" y="5087470"/>
            <a:ext cx="6829500" cy="551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Copy the contents of the second Dockerfile into a new file called </a:t>
            </a:r>
            <a:r>
              <a:rPr lang="en-US" sz="2200" b="1" i="0" u="none" strike="noStrike" cap="none">
                <a:solidFill>
                  <a:srgbClr val="434343"/>
                </a:solidFill>
                <a:latin typeface="Open Sans"/>
                <a:ea typeface="Open Sans"/>
                <a:cs typeface="Open Sans"/>
                <a:sym typeface="Open Sans"/>
              </a:rPr>
              <a:t>Dockerfile</a:t>
            </a:r>
            <a:r>
              <a:rPr lang="en-US" sz="2200" b="0" i="0" u="none" strike="noStrike" cap="none">
                <a:solidFill>
                  <a:srgbClr val="434343"/>
                </a:solidFill>
                <a:latin typeface="Open Sans"/>
                <a:ea typeface="Open Sans"/>
                <a:cs typeface="Open Sans"/>
                <a:sym typeface="Open Sans"/>
              </a:rPr>
              <a:t>.</a:t>
            </a:r>
            <a:endParaRPr sz="2200" b="0" i="0" u="none" strike="noStrike" cap="none">
              <a:solidFill>
                <a:srgbClr val="434343"/>
              </a:solidFill>
              <a:latin typeface="Open Sans"/>
              <a:ea typeface="Open Sans"/>
              <a:cs typeface="Open Sans"/>
              <a:sym typeface="Open Sans"/>
            </a:endParaRPr>
          </a:p>
        </p:txBody>
      </p:sp>
      <p:sp>
        <p:nvSpPr>
          <p:cNvPr id="2234" name="Google Shape;2234;g77d18fd548_0_891"/>
          <p:cNvSpPr txBox="1"/>
          <p:nvPr/>
        </p:nvSpPr>
        <p:spPr>
          <a:xfrm>
            <a:off x="3986577" y="5926393"/>
            <a:ext cx="7005300" cy="457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Build the first image within the </a:t>
            </a:r>
            <a:r>
              <a:rPr lang="en-US" sz="2200" b="1" i="0" u="none" strike="noStrike" cap="none">
                <a:solidFill>
                  <a:srgbClr val="434343"/>
                </a:solidFill>
                <a:latin typeface="Open Sans"/>
                <a:ea typeface="Open Sans"/>
                <a:cs typeface="Open Sans"/>
                <a:sym typeface="Open Sans"/>
              </a:rPr>
              <a:t>cow-test/ </a:t>
            </a:r>
            <a:r>
              <a:rPr lang="en-US" sz="2200" b="0" i="0" u="none" strike="noStrike" cap="none">
                <a:solidFill>
                  <a:srgbClr val="434343"/>
                </a:solidFill>
                <a:latin typeface="Open Sans"/>
                <a:ea typeface="Open Sans"/>
                <a:cs typeface="Open Sans"/>
                <a:sym typeface="Open Sans"/>
              </a:rPr>
              <a:t>directory.</a:t>
            </a:r>
            <a:endParaRPr sz="2200" b="0" i="1" u="none" strike="noStrike" cap="none">
              <a:solidFill>
                <a:srgbClr val="434343"/>
              </a:solidFill>
              <a:latin typeface="Open Sans"/>
              <a:ea typeface="Open Sans"/>
              <a:cs typeface="Open Sans"/>
              <a:sym typeface="Open Sans"/>
            </a:endParaRPr>
          </a:p>
        </p:txBody>
      </p:sp>
      <p:sp>
        <p:nvSpPr>
          <p:cNvPr id="2235" name="Google Shape;2235;g77d18fd548_0_891"/>
          <p:cNvSpPr txBox="1"/>
          <p:nvPr/>
        </p:nvSpPr>
        <p:spPr>
          <a:xfrm>
            <a:off x="3963380" y="6661579"/>
            <a:ext cx="68460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Build the second image.</a:t>
            </a:r>
            <a:endParaRPr sz="2200" b="0" i="0" u="none" strike="noStrike" cap="none">
              <a:solidFill>
                <a:srgbClr val="3F3F3F"/>
              </a:solidFill>
              <a:latin typeface="Open Sans"/>
              <a:ea typeface="Open Sans"/>
              <a:cs typeface="Open Sans"/>
              <a:sym typeface="Open Sans"/>
            </a:endParaRPr>
          </a:p>
        </p:txBody>
      </p:sp>
      <p:sp>
        <p:nvSpPr>
          <p:cNvPr id="2236" name="Google Shape;2236;g77d18fd548_0_891"/>
          <p:cNvSpPr txBox="1"/>
          <p:nvPr/>
        </p:nvSpPr>
        <p:spPr>
          <a:xfrm>
            <a:off x="3971142" y="7419342"/>
            <a:ext cx="5092200" cy="485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Check out the size of the images.</a:t>
            </a:r>
            <a:endParaRPr sz="2200" b="0" i="0" u="none" strike="noStrike" cap="none">
              <a:solidFill>
                <a:srgbClr val="434343"/>
              </a:solidFill>
              <a:latin typeface="Open Sans"/>
              <a:ea typeface="Open Sans"/>
              <a:cs typeface="Open Sans"/>
              <a:sym typeface="Open Sans"/>
            </a:endParaRPr>
          </a:p>
        </p:txBody>
      </p:sp>
      <p:sp>
        <p:nvSpPr>
          <p:cNvPr id="2237" name="Google Shape;2237;g77d18fd548_0_891"/>
          <p:cNvSpPr txBox="1"/>
          <p:nvPr/>
        </p:nvSpPr>
        <p:spPr>
          <a:xfrm>
            <a:off x="3966530" y="8235645"/>
            <a:ext cx="63777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Check out the layers that comprise each image.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2242"/>
        <p:cNvGrpSpPr/>
        <p:nvPr/>
      </p:nvGrpSpPr>
      <p:grpSpPr>
        <a:xfrm>
          <a:off x="0" y="0"/>
          <a:ext cx="0" cy="0"/>
          <a:chOff x="0" y="0"/>
          <a:chExt cx="0" cy="0"/>
        </a:xfrm>
      </p:grpSpPr>
      <p:sp>
        <p:nvSpPr>
          <p:cNvPr id="2243" name="Google Shape;2243;p83"/>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Registry</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2248"/>
        <p:cNvGrpSpPr/>
        <p:nvPr/>
      </p:nvGrpSpPr>
      <p:grpSpPr>
        <a:xfrm>
          <a:off x="0" y="0"/>
          <a:ext cx="0" cy="0"/>
          <a:chOff x="0" y="0"/>
          <a:chExt cx="0" cy="0"/>
        </a:xfrm>
      </p:grpSpPr>
      <p:sp>
        <p:nvSpPr>
          <p:cNvPr id="2249" name="Google Shape;2249;p8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Registry</a:t>
            </a:r>
            <a:endParaRPr/>
          </a:p>
        </p:txBody>
      </p:sp>
      <p:pic>
        <p:nvPicPr>
          <p:cNvPr id="2250" name="Google Shape;2250;p84"/>
          <p:cNvPicPr preferRelativeResize="0"/>
          <p:nvPr/>
        </p:nvPicPr>
        <p:blipFill rotWithShape="1">
          <a:blip r:embed="rId3">
            <a:alphaModFix/>
          </a:blip>
          <a:srcRect/>
          <a:stretch/>
        </p:blipFill>
        <p:spPr>
          <a:xfrm>
            <a:off x="5825928" y="622650"/>
            <a:ext cx="4508724" cy="530800"/>
          </a:xfrm>
          <a:prstGeom prst="rect">
            <a:avLst/>
          </a:prstGeom>
          <a:noFill/>
          <a:ln>
            <a:noFill/>
          </a:ln>
        </p:spPr>
      </p:pic>
      <p:sp>
        <p:nvSpPr>
          <p:cNvPr id="2251" name="Google Shape;2251;p84"/>
          <p:cNvSpPr/>
          <p:nvPr/>
        </p:nvSpPr>
        <p:spPr>
          <a:xfrm>
            <a:off x="1094550" y="1343450"/>
            <a:ext cx="14278800" cy="7380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5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It is a stateless and scalable application that is compatible with the version 1.6.0 of Docker engine or higher.</a:t>
            </a:r>
            <a:endParaRPr sz="2200" b="0" i="0" u="none" strike="noStrike" cap="none">
              <a:solidFill>
                <a:srgbClr val="434343"/>
              </a:solidFill>
              <a:latin typeface="Open Sans"/>
              <a:ea typeface="Open Sans"/>
              <a:cs typeface="Open Sans"/>
              <a:sym typeface="Open Sans"/>
            </a:endParaRPr>
          </a:p>
        </p:txBody>
      </p:sp>
      <p:grpSp>
        <p:nvGrpSpPr>
          <p:cNvPr id="2252" name="Google Shape;2252;p84"/>
          <p:cNvGrpSpPr/>
          <p:nvPr/>
        </p:nvGrpSpPr>
        <p:grpSpPr>
          <a:xfrm>
            <a:off x="1287813" y="3314279"/>
            <a:ext cx="13576386" cy="3900410"/>
            <a:chOff x="1287813" y="3314279"/>
            <a:chExt cx="13576386" cy="3900410"/>
          </a:xfrm>
        </p:grpSpPr>
        <p:sp>
          <p:nvSpPr>
            <p:cNvPr id="2253" name="Google Shape;2253;p84"/>
            <p:cNvSpPr/>
            <p:nvPr/>
          </p:nvSpPr>
          <p:spPr>
            <a:xfrm>
              <a:off x="5914605" y="3314279"/>
              <a:ext cx="3767767" cy="3900410"/>
            </a:xfrm>
            <a:prstGeom prst="ellipse">
              <a:avLst/>
            </a:prstGeom>
            <a:noFill/>
            <a:ln w="19050" cap="flat" cmpd="sng">
              <a:solidFill>
                <a:srgbClr val="A5A5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FFFFFF"/>
                </a:solidFill>
                <a:latin typeface="Open Sans"/>
                <a:ea typeface="Open Sans"/>
                <a:cs typeface="Open Sans"/>
                <a:sym typeface="Open Sans"/>
              </a:endParaRPr>
            </a:p>
          </p:txBody>
        </p:sp>
        <p:sp>
          <p:nvSpPr>
            <p:cNvPr id="2254" name="Google Shape;2254;p84"/>
            <p:cNvSpPr txBox="1"/>
            <p:nvPr/>
          </p:nvSpPr>
          <p:spPr>
            <a:xfrm>
              <a:off x="6245531" y="4939994"/>
              <a:ext cx="3224883" cy="40154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Registry’s </a:t>
              </a:r>
              <a:endParaRPr sz="2200" b="0" i="0" u="none" strike="noStrike" cap="none">
                <a:solidFill>
                  <a:schemeClr val="dk1"/>
                </a:solidFill>
                <a:latin typeface="Open Sans"/>
                <a:ea typeface="Open Sans"/>
                <a:cs typeface="Open Sans"/>
                <a:sym typeface="Open Sans"/>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functionalities</a:t>
              </a:r>
              <a:endParaRPr sz="1400" b="0" i="0" u="none" strike="noStrike" cap="none">
                <a:solidFill>
                  <a:srgbClr val="000000"/>
                </a:solidFill>
                <a:latin typeface="Arial"/>
                <a:ea typeface="Arial"/>
                <a:cs typeface="Arial"/>
                <a:sym typeface="Arial"/>
              </a:endParaRPr>
            </a:p>
          </p:txBody>
        </p:sp>
        <p:sp>
          <p:nvSpPr>
            <p:cNvPr id="2255" name="Google Shape;2255;p84"/>
            <p:cNvSpPr/>
            <p:nvPr/>
          </p:nvSpPr>
          <p:spPr>
            <a:xfrm>
              <a:off x="5914603" y="3314279"/>
              <a:ext cx="3767767" cy="3900410"/>
            </a:xfrm>
            <a:prstGeom prst="arc">
              <a:avLst>
                <a:gd name="adj1" fmla="val 19354005"/>
                <a:gd name="adj2" fmla="val 2259154"/>
              </a:avLst>
            </a:prstGeom>
            <a:noFill/>
            <a:ln w="762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44494E"/>
                </a:solidFill>
                <a:latin typeface="Open Sans"/>
                <a:ea typeface="Open Sans"/>
                <a:cs typeface="Open Sans"/>
                <a:sym typeface="Open Sans"/>
              </a:endParaRPr>
            </a:p>
          </p:txBody>
        </p:sp>
        <p:sp>
          <p:nvSpPr>
            <p:cNvPr id="2256" name="Google Shape;2256;p84"/>
            <p:cNvSpPr/>
            <p:nvPr/>
          </p:nvSpPr>
          <p:spPr>
            <a:xfrm>
              <a:off x="9201368" y="4800746"/>
              <a:ext cx="951332" cy="984824"/>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257" name="Google Shape;2257;p84"/>
            <p:cNvSpPr/>
            <p:nvPr/>
          </p:nvSpPr>
          <p:spPr>
            <a:xfrm flipH="1">
              <a:off x="5926431" y="3314279"/>
              <a:ext cx="3863058" cy="3900410"/>
            </a:xfrm>
            <a:prstGeom prst="arc">
              <a:avLst>
                <a:gd name="adj1" fmla="val 19354005"/>
                <a:gd name="adj2" fmla="val 2259154"/>
              </a:avLst>
            </a:prstGeom>
            <a:noFill/>
            <a:ln w="762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44494E"/>
                </a:solidFill>
                <a:latin typeface="Open Sans"/>
                <a:ea typeface="Open Sans"/>
                <a:cs typeface="Open Sans"/>
                <a:sym typeface="Open Sans"/>
              </a:endParaRPr>
            </a:p>
          </p:txBody>
        </p:sp>
        <p:sp>
          <p:nvSpPr>
            <p:cNvPr id="2258" name="Google Shape;2258;p84"/>
            <p:cNvSpPr/>
            <p:nvPr/>
          </p:nvSpPr>
          <p:spPr>
            <a:xfrm flipH="1">
              <a:off x="5442081" y="4772067"/>
              <a:ext cx="975452" cy="984824"/>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259" name="Google Shape;2259;p84"/>
            <p:cNvSpPr txBox="1"/>
            <p:nvPr/>
          </p:nvSpPr>
          <p:spPr>
            <a:xfrm>
              <a:off x="1287813" y="5092474"/>
              <a:ext cx="3632145" cy="530888"/>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Stores the Docker images</a:t>
              </a:r>
              <a:endParaRPr sz="2200" b="0" i="0" u="none" strike="noStrike" cap="none">
                <a:solidFill>
                  <a:schemeClr val="dk1"/>
                </a:solidFill>
                <a:latin typeface="Open Sans"/>
                <a:ea typeface="Open Sans"/>
                <a:cs typeface="Open Sans"/>
                <a:sym typeface="Open Sans"/>
              </a:endParaRPr>
            </a:p>
          </p:txBody>
        </p:sp>
        <p:sp>
          <p:nvSpPr>
            <p:cNvPr id="2260" name="Google Shape;2260;p84"/>
            <p:cNvSpPr txBox="1"/>
            <p:nvPr/>
          </p:nvSpPr>
          <p:spPr>
            <a:xfrm>
              <a:off x="10623138" y="5092474"/>
              <a:ext cx="4241061" cy="40154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Distributes the Docker images</a:t>
              </a:r>
              <a:endParaRPr sz="2200" b="0" i="0" u="none" strike="noStrike" cap="none">
                <a:solidFill>
                  <a:schemeClr val="dk1"/>
                </a:solidFill>
                <a:latin typeface="Open Sans"/>
                <a:ea typeface="Open Sans"/>
                <a:cs typeface="Open Sans"/>
                <a:sym typeface="Open Sans"/>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g77d18fd548_0_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Image: Overview</a:t>
            </a:r>
            <a:endParaRPr/>
          </a:p>
        </p:txBody>
      </p:sp>
      <p:cxnSp>
        <p:nvCxnSpPr>
          <p:cNvPr id="712" name="Google Shape;712;g77d18fd548_0_0"/>
          <p:cNvCxnSpPr/>
          <p:nvPr/>
        </p:nvCxnSpPr>
        <p:spPr>
          <a:xfrm>
            <a:off x="8794480" y="3998122"/>
            <a:ext cx="3173400" cy="0"/>
          </a:xfrm>
          <a:prstGeom prst="straightConnector1">
            <a:avLst/>
          </a:prstGeom>
          <a:noFill/>
          <a:ln w="9525" cap="flat" cmpd="sng">
            <a:solidFill>
              <a:srgbClr val="0FCFE8"/>
            </a:solidFill>
            <a:prstDash val="solid"/>
            <a:round/>
            <a:headEnd type="none" w="sm" len="sm"/>
            <a:tailEnd type="triangle" w="med" len="med"/>
          </a:ln>
        </p:spPr>
      </p:cxnSp>
      <p:sp>
        <p:nvSpPr>
          <p:cNvPr id="713" name="Google Shape;713;g77d18fd548_0_0"/>
          <p:cNvSpPr/>
          <p:nvPr/>
        </p:nvSpPr>
        <p:spPr>
          <a:xfrm>
            <a:off x="12279850" y="3560975"/>
            <a:ext cx="2471400" cy="7410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US" sz="2200" b="0" i="0" u="none" strike="noStrike" cap="none">
                <a:solidFill>
                  <a:srgbClr val="434343"/>
                </a:solidFill>
                <a:latin typeface="Open Sans"/>
                <a:ea typeface="Open Sans"/>
                <a:cs typeface="Open Sans"/>
                <a:sym typeface="Open Sans"/>
              </a:rPr>
              <a:t>Desired Docker container </a:t>
            </a:r>
            <a:endParaRPr sz="2200" b="0" i="0" u="none" strike="noStrike" cap="none">
              <a:solidFill>
                <a:srgbClr val="434343"/>
              </a:solidFill>
              <a:latin typeface="Open Sans"/>
              <a:ea typeface="Open Sans"/>
              <a:cs typeface="Open Sans"/>
              <a:sym typeface="Open Sans"/>
            </a:endParaRPr>
          </a:p>
        </p:txBody>
      </p:sp>
      <p:sp>
        <p:nvSpPr>
          <p:cNvPr id="714" name="Google Shape;714;g77d18fd548_0_0"/>
          <p:cNvSpPr txBox="1"/>
          <p:nvPr/>
        </p:nvSpPr>
        <p:spPr>
          <a:xfrm>
            <a:off x="9519441" y="3616462"/>
            <a:ext cx="1232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Creates</a:t>
            </a:r>
            <a:endParaRPr sz="2200" b="0" i="0" u="none" strike="noStrike" cap="none">
              <a:solidFill>
                <a:srgbClr val="434343"/>
              </a:solidFill>
              <a:latin typeface="Open Sans"/>
              <a:ea typeface="Open Sans"/>
              <a:cs typeface="Open Sans"/>
              <a:sym typeface="Open Sans"/>
            </a:endParaRPr>
          </a:p>
        </p:txBody>
      </p:sp>
      <p:grpSp>
        <p:nvGrpSpPr>
          <p:cNvPr id="715" name="Google Shape;715;g77d18fd548_0_0"/>
          <p:cNvGrpSpPr/>
          <p:nvPr/>
        </p:nvGrpSpPr>
        <p:grpSpPr>
          <a:xfrm>
            <a:off x="992250" y="3051824"/>
            <a:ext cx="1993800" cy="1814792"/>
            <a:chOff x="2565700" y="2921631"/>
            <a:chExt cx="2200905" cy="2253000"/>
          </a:xfrm>
        </p:grpSpPr>
        <p:sp>
          <p:nvSpPr>
            <p:cNvPr id="716" name="Google Shape;716;g77d18fd548_0_0"/>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Ubuntu</a:t>
              </a:r>
              <a:endParaRPr sz="1400" b="0" i="0" u="none" strike="noStrike" cap="none">
                <a:solidFill>
                  <a:srgbClr val="000000"/>
                </a:solidFill>
                <a:latin typeface="Open Sans"/>
                <a:ea typeface="Open Sans"/>
                <a:cs typeface="Open Sans"/>
                <a:sym typeface="Open Sans"/>
              </a:endParaRPr>
            </a:p>
          </p:txBody>
        </p:sp>
        <p:cxnSp>
          <p:nvCxnSpPr>
            <p:cNvPr id="717" name="Google Shape;717;g77d18fd548_0_0"/>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718" name="Google Shape;718;g77d18fd548_0_0"/>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19" name="Google Shape;719;g77d18fd548_0_0"/>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20" name="Google Shape;720;g77d18fd548_0_0"/>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21" name="Google Shape;721;g77d18fd548_0_0"/>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22" name="Google Shape;722;g77d18fd548_0_0"/>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23" name="Google Shape;723;g77d18fd548_0_0"/>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24" name="Google Shape;724;g77d18fd548_0_0"/>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25" name="Google Shape;725;g77d18fd548_0_0"/>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26" name="Google Shape;726;g77d18fd548_0_0"/>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27" name="Google Shape;727;g77d18fd548_0_0"/>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728" name="Google Shape;728;g77d18fd548_0_0"/>
          <p:cNvSpPr txBox="1"/>
          <p:nvPr/>
        </p:nvSpPr>
        <p:spPr>
          <a:xfrm>
            <a:off x="1406375" y="4961628"/>
            <a:ext cx="1019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a:t>
            </a:r>
            <a:endParaRPr sz="2200" b="0" i="0" u="none" strike="noStrike" cap="none">
              <a:solidFill>
                <a:srgbClr val="434343"/>
              </a:solidFill>
              <a:latin typeface="Open Sans"/>
              <a:ea typeface="Open Sans"/>
              <a:cs typeface="Open Sans"/>
              <a:sym typeface="Open Sans"/>
            </a:endParaRPr>
          </a:p>
        </p:txBody>
      </p:sp>
      <p:cxnSp>
        <p:nvCxnSpPr>
          <p:cNvPr id="729" name="Google Shape;729;g77d18fd548_0_0"/>
          <p:cNvCxnSpPr/>
          <p:nvPr/>
        </p:nvCxnSpPr>
        <p:spPr>
          <a:xfrm>
            <a:off x="3158905" y="3998122"/>
            <a:ext cx="3173400" cy="0"/>
          </a:xfrm>
          <a:prstGeom prst="straightConnector1">
            <a:avLst/>
          </a:prstGeom>
          <a:noFill/>
          <a:ln w="9525" cap="flat" cmpd="sng">
            <a:solidFill>
              <a:srgbClr val="0FCFE8"/>
            </a:solidFill>
            <a:prstDash val="solid"/>
            <a:round/>
            <a:headEnd type="none" w="sm" len="sm"/>
            <a:tailEnd type="triangle" w="med" len="med"/>
          </a:ln>
        </p:spPr>
      </p:cxnSp>
      <p:sp>
        <p:nvSpPr>
          <p:cNvPr id="730" name="Google Shape;730;g77d18fd548_0_0"/>
          <p:cNvSpPr txBox="1"/>
          <p:nvPr/>
        </p:nvSpPr>
        <p:spPr>
          <a:xfrm>
            <a:off x="3377200" y="3616450"/>
            <a:ext cx="2601900" cy="331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After modification</a:t>
            </a:r>
            <a:endParaRPr sz="2200" b="0" i="0" u="none" strike="noStrike" cap="none">
              <a:solidFill>
                <a:srgbClr val="434343"/>
              </a:solidFill>
              <a:latin typeface="Open Sans"/>
              <a:ea typeface="Open Sans"/>
              <a:cs typeface="Open Sans"/>
              <a:sym typeface="Open Sans"/>
            </a:endParaRPr>
          </a:p>
        </p:txBody>
      </p:sp>
      <p:grpSp>
        <p:nvGrpSpPr>
          <p:cNvPr id="731" name="Google Shape;731;g77d18fd548_0_0"/>
          <p:cNvGrpSpPr/>
          <p:nvPr/>
        </p:nvGrpSpPr>
        <p:grpSpPr>
          <a:xfrm>
            <a:off x="6636050" y="3051824"/>
            <a:ext cx="1993800" cy="1814792"/>
            <a:chOff x="2565700" y="2921631"/>
            <a:chExt cx="2200905" cy="2253000"/>
          </a:xfrm>
        </p:grpSpPr>
        <p:sp>
          <p:nvSpPr>
            <p:cNvPr id="732" name="Google Shape;732;g77d18fd548_0_0"/>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Ubuntu</a:t>
              </a:r>
              <a:endParaRPr sz="1400" b="0" i="0" u="none" strike="noStrike" cap="none">
                <a:solidFill>
                  <a:srgbClr val="000000"/>
                </a:solidFill>
                <a:latin typeface="Open Sans"/>
                <a:ea typeface="Open Sans"/>
                <a:cs typeface="Open Sans"/>
                <a:sym typeface="Open Sans"/>
              </a:endParaRPr>
            </a:p>
          </p:txBody>
        </p:sp>
        <p:cxnSp>
          <p:nvCxnSpPr>
            <p:cNvPr id="733" name="Google Shape;733;g77d18fd548_0_0"/>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734" name="Google Shape;734;g77d18fd548_0_0"/>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35" name="Google Shape;735;g77d18fd548_0_0"/>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36" name="Google Shape;736;g77d18fd548_0_0"/>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37" name="Google Shape;737;g77d18fd548_0_0"/>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38" name="Google Shape;738;g77d18fd548_0_0"/>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39" name="Google Shape;739;g77d18fd548_0_0"/>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40" name="Google Shape;740;g77d18fd548_0_0"/>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41" name="Google Shape;741;g77d18fd548_0_0"/>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42" name="Google Shape;742;g77d18fd548_0_0"/>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743" name="Google Shape;743;g77d18fd548_0_0"/>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744" name="Google Shape;744;g77d18fd548_0_0"/>
          <p:cNvSpPr txBox="1"/>
          <p:nvPr/>
        </p:nvSpPr>
        <p:spPr>
          <a:xfrm>
            <a:off x="6732475" y="4961625"/>
            <a:ext cx="1993800" cy="666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Customized image</a:t>
            </a:r>
            <a:endParaRPr sz="2200" b="0" i="0" u="none" strike="noStrike" cap="none">
              <a:solidFill>
                <a:srgbClr val="434343"/>
              </a:solidFill>
              <a:latin typeface="Open Sans"/>
              <a:ea typeface="Open Sans"/>
              <a:cs typeface="Open Sans"/>
              <a:sym typeface="Open Sans"/>
            </a:endParaRPr>
          </a:p>
        </p:txBody>
      </p:sp>
      <p:pic>
        <p:nvPicPr>
          <p:cNvPr id="745" name="Google Shape;745;g77d18fd548_0_0"/>
          <p:cNvPicPr preferRelativeResize="0"/>
          <p:nvPr/>
        </p:nvPicPr>
        <p:blipFill rotWithShape="1">
          <a:blip r:embed="rId3">
            <a:alphaModFix/>
          </a:blip>
          <a:srcRect/>
          <a:stretch/>
        </p:blipFill>
        <p:spPr>
          <a:xfrm>
            <a:off x="5807190" y="685975"/>
            <a:ext cx="4641626" cy="530800"/>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2265"/>
        <p:cNvGrpSpPr/>
        <p:nvPr/>
      </p:nvGrpSpPr>
      <p:grpSpPr>
        <a:xfrm>
          <a:off x="0" y="0"/>
          <a:ext cx="0" cy="0"/>
          <a:chOff x="0" y="0"/>
          <a:chExt cx="0" cy="0"/>
        </a:xfrm>
      </p:grpSpPr>
      <p:sp>
        <p:nvSpPr>
          <p:cNvPr id="2266" name="Google Shape;2266;p8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Registry</a:t>
            </a:r>
            <a:endParaRPr/>
          </a:p>
        </p:txBody>
      </p:sp>
      <p:pic>
        <p:nvPicPr>
          <p:cNvPr id="2267" name="Google Shape;2267;p85"/>
          <p:cNvPicPr preferRelativeResize="0"/>
          <p:nvPr/>
        </p:nvPicPr>
        <p:blipFill rotWithShape="1">
          <a:blip r:embed="rId3">
            <a:alphaModFix/>
          </a:blip>
          <a:srcRect/>
          <a:stretch/>
        </p:blipFill>
        <p:spPr>
          <a:xfrm>
            <a:off x="5825928" y="622650"/>
            <a:ext cx="4508724" cy="530800"/>
          </a:xfrm>
          <a:prstGeom prst="rect">
            <a:avLst/>
          </a:prstGeom>
          <a:noFill/>
          <a:ln>
            <a:noFill/>
          </a:ln>
        </p:spPr>
      </p:pic>
      <p:grpSp>
        <p:nvGrpSpPr>
          <p:cNvPr id="2268" name="Google Shape;2268;p85"/>
          <p:cNvGrpSpPr/>
          <p:nvPr/>
        </p:nvGrpSpPr>
        <p:grpSpPr>
          <a:xfrm>
            <a:off x="2030253" y="2157800"/>
            <a:ext cx="12154535" cy="5330440"/>
            <a:chOff x="2021378" y="1900700"/>
            <a:chExt cx="12154535" cy="5330440"/>
          </a:xfrm>
        </p:grpSpPr>
        <p:grpSp>
          <p:nvGrpSpPr>
            <p:cNvPr id="2269" name="Google Shape;2269;p85"/>
            <p:cNvGrpSpPr/>
            <p:nvPr/>
          </p:nvGrpSpPr>
          <p:grpSpPr>
            <a:xfrm>
              <a:off x="2021378" y="2835997"/>
              <a:ext cx="12154535" cy="4395143"/>
              <a:chOff x="3683239" y="2892160"/>
              <a:chExt cx="9221954" cy="3221301"/>
            </a:xfrm>
          </p:grpSpPr>
          <p:sp>
            <p:nvSpPr>
              <p:cNvPr id="2270" name="Google Shape;2270;p85"/>
              <p:cNvSpPr/>
              <p:nvPr/>
            </p:nvSpPr>
            <p:spPr>
              <a:xfrm>
                <a:off x="6663845" y="3254761"/>
                <a:ext cx="2858700" cy="2858700"/>
              </a:xfrm>
              <a:prstGeom prst="ellipse">
                <a:avLst/>
              </a:prstGeom>
              <a:noFill/>
              <a:ln w="19050" cap="flat" cmpd="sng">
                <a:solidFill>
                  <a:srgbClr val="A5A5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FFFFFF"/>
                  </a:solidFill>
                  <a:latin typeface="Open Sans"/>
                  <a:ea typeface="Open Sans"/>
                  <a:cs typeface="Open Sans"/>
                  <a:sym typeface="Open Sans"/>
                </a:endParaRPr>
              </a:p>
            </p:txBody>
          </p:sp>
          <p:sp>
            <p:nvSpPr>
              <p:cNvPr id="2271" name="Google Shape;2271;p85"/>
              <p:cNvSpPr txBox="1"/>
              <p:nvPr/>
            </p:nvSpPr>
            <p:spPr>
              <a:xfrm>
                <a:off x="6969902" y="4434745"/>
                <a:ext cx="2233200" cy="54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Purpose of using Registry</a:t>
                </a:r>
                <a:endParaRPr sz="1400" b="0" i="0" u="none" strike="noStrike" cap="none">
                  <a:solidFill>
                    <a:srgbClr val="000000"/>
                  </a:solidFill>
                  <a:latin typeface="Arial"/>
                  <a:ea typeface="Arial"/>
                  <a:cs typeface="Arial"/>
                  <a:sym typeface="Arial"/>
                </a:endParaRPr>
              </a:p>
            </p:txBody>
          </p:sp>
          <p:sp>
            <p:nvSpPr>
              <p:cNvPr id="2272" name="Google Shape;2272;p85"/>
              <p:cNvSpPr/>
              <p:nvPr/>
            </p:nvSpPr>
            <p:spPr>
              <a:xfrm>
                <a:off x="7770038" y="2892160"/>
                <a:ext cx="721800" cy="72180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273" name="Google Shape;2273;p85"/>
              <p:cNvSpPr/>
              <p:nvPr/>
            </p:nvSpPr>
            <p:spPr>
              <a:xfrm flipH="1">
                <a:off x="6247514" y="4323207"/>
                <a:ext cx="740100" cy="721800"/>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274" name="Google Shape;2274;p85"/>
              <p:cNvSpPr txBox="1"/>
              <p:nvPr/>
            </p:nvSpPr>
            <p:spPr>
              <a:xfrm>
                <a:off x="3683239" y="4507726"/>
                <a:ext cx="2357100" cy="389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Control the location for storing images</a:t>
                </a:r>
                <a:endParaRPr sz="2200" b="0" i="0" u="none" strike="noStrike" cap="none">
                  <a:solidFill>
                    <a:schemeClr val="dk1"/>
                  </a:solidFill>
                  <a:latin typeface="Open Sans"/>
                  <a:ea typeface="Open Sans"/>
                  <a:cs typeface="Open Sans"/>
                  <a:sym typeface="Open Sans"/>
                </a:endParaRPr>
              </a:p>
            </p:txBody>
          </p:sp>
          <p:sp>
            <p:nvSpPr>
              <p:cNvPr id="2275" name="Google Shape;2275;p85"/>
              <p:cNvSpPr txBox="1"/>
              <p:nvPr/>
            </p:nvSpPr>
            <p:spPr>
              <a:xfrm>
                <a:off x="10161993" y="4558041"/>
                <a:ext cx="2743200" cy="2943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Integrate the image storage and distribution into the development workflow</a:t>
                </a:r>
                <a:endParaRPr sz="2200" b="0" i="0" u="none" strike="noStrike" cap="none">
                  <a:solidFill>
                    <a:schemeClr val="dk1"/>
                  </a:solidFill>
                  <a:latin typeface="Open Sans"/>
                  <a:ea typeface="Open Sans"/>
                  <a:cs typeface="Open Sans"/>
                  <a:sym typeface="Open Sans"/>
                </a:endParaRPr>
              </a:p>
            </p:txBody>
          </p:sp>
        </p:grpSp>
        <p:sp>
          <p:nvSpPr>
            <p:cNvPr id="2276" name="Google Shape;2276;p85"/>
            <p:cNvSpPr txBox="1"/>
            <p:nvPr/>
          </p:nvSpPr>
          <p:spPr>
            <a:xfrm>
              <a:off x="6347325" y="1900700"/>
              <a:ext cx="3189000" cy="5310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Own the image distribution pipeline</a:t>
              </a:r>
              <a:endParaRPr sz="2200" b="0" i="0" u="none" strike="noStrike" cap="none">
                <a:solidFill>
                  <a:schemeClr val="dk1"/>
                </a:solidFill>
                <a:latin typeface="Open Sans"/>
                <a:ea typeface="Open Sans"/>
                <a:cs typeface="Open Sans"/>
                <a:sym typeface="Open Sans"/>
              </a:endParaRPr>
            </a:p>
          </p:txBody>
        </p:sp>
      </p:grpSp>
      <p:sp>
        <p:nvSpPr>
          <p:cNvPr id="2277" name="Google Shape;2277;p85"/>
          <p:cNvSpPr/>
          <p:nvPr/>
        </p:nvSpPr>
        <p:spPr>
          <a:xfrm>
            <a:off x="9313154" y="5070372"/>
            <a:ext cx="951300" cy="984900"/>
          </a:xfrm>
          <a:prstGeom prst="ellipse">
            <a:avLst/>
          </a:prstGeom>
          <a:solidFill>
            <a:srgbClr val="EF6461"/>
          </a:solidFill>
          <a:ln w="9525"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2282"/>
        <p:cNvGrpSpPr/>
        <p:nvPr/>
      </p:nvGrpSpPr>
      <p:grpSpPr>
        <a:xfrm>
          <a:off x="0" y="0"/>
          <a:ext cx="0" cy="0"/>
          <a:chOff x="0" y="0"/>
          <a:chExt cx="0" cy="0"/>
        </a:xfrm>
      </p:grpSpPr>
      <p:sp>
        <p:nvSpPr>
          <p:cNvPr id="2283" name="Google Shape;2283;p8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Registry</a:t>
            </a:r>
            <a:endParaRPr/>
          </a:p>
        </p:txBody>
      </p:sp>
      <p:pic>
        <p:nvPicPr>
          <p:cNvPr id="2284" name="Google Shape;2284;p86"/>
          <p:cNvPicPr preferRelativeResize="0"/>
          <p:nvPr/>
        </p:nvPicPr>
        <p:blipFill rotWithShape="1">
          <a:blip r:embed="rId3">
            <a:alphaModFix/>
          </a:blip>
          <a:srcRect/>
          <a:stretch/>
        </p:blipFill>
        <p:spPr>
          <a:xfrm>
            <a:off x="5825928" y="622650"/>
            <a:ext cx="4508724" cy="530800"/>
          </a:xfrm>
          <a:prstGeom prst="rect">
            <a:avLst/>
          </a:prstGeom>
          <a:noFill/>
          <a:ln>
            <a:noFill/>
          </a:ln>
        </p:spPr>
      </p:pic>
      <p:grpSp>
        <p:nvGrpSpPr>
          <p:cNvPr id="2285" name="Google Shape;2285;p86"/>
          <p:cNvGrpSpPr/>
          <p:nvPr/>
        </p:nvGrpSpPr>
        <p:grpSpPr>
          <a:xfrm>
            <a:off x="3495518" y="2996673"/>
            <a:ext cx="9116565" cy="2577300"/>
            <a:chOff x="4173552" y="1430165"/>
            <a:chExt cx="9116565" cy="2577300"/>
          </a:xfrm>
        </p:grpSpPr>
        <p:sp>
          <p:nvSpPr>
            <p:cNvPr id="2286" name="Google Shape;2286;p86"/>
            <p:cNvSpPr/>
            <p:nvPr/>
          </p:nvSpPr>
          <p:spPr>
            <a:xfrm>
              <a:off x="7314337" y="1430165"/>
              <a:ext cx="2835000" cy="2577300"/>
            </a:xfrm>
            <a:prstGeom prst="ellipse">
              <a:avLst/>
            </a:prstGeom>
            <a:solidFill>
              <a:srgbClr val="FFFFFF"/>
            </a:solidFill>
            <a:ln w="38100" cap="flat" cmpd="sng">
              <a:solidFill>
                <a:srgbClr val="00B0F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Alternatives to Registry</a:t>
              </a:r>
              <a:endParaRPr sz="2200" b="0" i="0" u="none" strike="noStrike" cap="none">
                <a:solidFill>
                  <a:srgbClr val="3F3F3F"/>
                </a:solidFill>
                <a:latin typeface="Open Sans"/>
                <a:ea typeface="Open Sans"/>
                <a:cs typeface="Open Sans"/>
                <a:sym typeface="Open Sans"/>
              </a:endParaRPr>
            </a:p>
          </p:txBody>
        </p:sp>
        <p:sp>
          <p:nvSpPr>
            <p:cNvPr id="2287" name="Google Shape;2287;p86"/>
            <p:cNvSpPr/>
            <p:nvPr/>
          </p:nvSpPr>
          <p:spPr>
            <a:xfrm>
              <a:off x="4173552" y="1820915"/>
              <a:ext cx="1995000" cy="1795800"/>
            </a:xfrm>
            <a:prstGeom prst="ellipse">
              <a:avLst/>
            </a:prstGeom>
            <a:solidFill>
              <a:srgbClr val="FFFFFF"/>
            </a:solidFill>
            <a:ln w="38100" cap="flat" cmpd="sng">
              <a:solidFill>
                <a:srgbClr val="00B0F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US" sz="2200" b="0" i="0" u="none" strike="noStrike" cap="none">
                  <a:solidFill>
                    <a:srgbClr val="434343"/>
                  </a:solidFill>
                  <a:latin typeface="Open Sans"/>
                  <a:ea typeface="Open Sans"/>
                  <a:cs typeface="Open Sans"/>
                  <a:sym typeface="Open Sans"/>
                </a:rPr>
                <a:t>Docker Hub</a:t>
              </a:r>
              <a:endParaRPr sz="2200" b="0" i="0" u="none" strike="noStrike" cap="none">
                <a:solidFill>
                  <a:srgbClr val="434343"/>
                </a:solidFill>
                <a:latin typeface="Open Sans"/>
                <a:ea typeface="Open Sans"/>
                <a:cs typeface="Open Sans"/>
                <a:sym typeface="Open Sans"/>
              </a:endParaRPr>
            </a:p>
          </p:txBody>
        </p:sp>
        <p:sp>
          <p:nvSpPr>
            <p:cNvPr id="2288" name="Google Shape;2288;p86"/>
            <p:cNvSpPr/>
            <p:nvPr/>
          </p:nvSpPr>
          <p:spPr>
            <a:xfrm>
              <a:off x="11295117" y="1820920"/>
              <a:ext cx="1995000" cy="1795800"/>
            </a:xfrm>
            <a:prstGeom prst="ellipse">
              <a:avLst/>
            </a:prstGeom>
            <a:solidFill>
              <a:srgbClr val="FFFFFF"/>
            </a:solidFill>
            <a:ln w="38100" cap="flat" cmpd="sng">
              <a:solidFill>
                <a:srgbClr val="00B0F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US" sz="2200" b="0" i="0" u="none" strike="noStrike" cap="none">
                  <a:solidFill>
                    <a:srgbClr val="434343"/>
                  </a:solidFill>
                  <a:latin typeface="Open Sans"/>
                  <a:ea typeface="Open Sans"/>
                  <a:cs typeface="Open Sans"/>
                  <a:sym typeface="Open Sans"/>
                </a:rPr>
                <a:t>Docker Trusted Registry</a:t>
              </a:r>
              <a:endParaRPr sz="2200" b="0" i="0" u="none" strike="noStrike" cap="none">
                <a:solidFill>
                  <a:srgbClr val="434343"/>
                </a:solidFill>
                <a:latin typeface="Open Sans"/>
                <a:ea typeface="Open Sans"/>
                <a:cs typeface="Open Sans"/>
                <a:sym typeface="Open Sans"/>
              </a:endParaRPr>
            </a:p>
          </p:txBody>
        </p:sp>
      </p:grpSp>
      <p:cxnSp>
        <p:nvCxnSpPr>
          <p:cNvPr id="2289" name="Google Shape;2289;p86"/>
          <p:cNvCxnSpPr>
            <a:stCxn id="2287" idx="6"/>
            <a:endCxn id="2286" idx="2"/>
          </p:cNvCxnSpPr>
          <p:nvPr/>
        </p:nvCxnSpPr>
        <p:spPr>
          <a:xfrm>
            <a:off x="5490518" y="4285323"/>
            <a:ext cx="1145700" cy="0"/>
          </a:xfrm>
          <a:prstGeom prst="straightConnector1">
            <a:avLst/>
          </a:prstGeom>
          <a:noFill/>
          <a:ln w="12700" cap="flat" cmpd="sng">
            <a:solidFill>
              <a:srgbClr val="7B7F8F"/>
            </a:solidFill>
            <a:prstDash val="solid"/>
            <a:round/>
            <a:headEnd type="oval" w="med" len="med"/>
            <a:tailEnd type="oval" w="med" len="med"/>
          </a:ln>
        </p:spPr>
      </p:cxnSp>
      <p:cxnSp>
        <p:nvCxnSpPr>
          <p:cNvPr id="2290" name="Google Shape;2290;p86"/>
          <p:cNvCxnSpPr>
            <a:stCxn id="2286" idx="6"/>
            <a:endCxn id="2288" idx="2"/>
          </p:cNvCxnSpPr>
          <p:nvPr/>
        </p:nvCxnSpPr>
        <p:spPr>
          <a:xfrm>
            <a:off x="9471303" y="4285323"/>
            <a:ext cx="1145700" cy="0"/>
          </a:xfrm>
          <a:prstGeom prst="straightConnector1">
            <a:avLst/>
          </a:prstGeom>
          <a:noFill/>
          <a:ln w="12700" cap="flat" cmpd="sng">
            <a:solidFill>
              <a:srgbClr val="7B7F8F"/>
            </a:solidFill>
            <a:prstDash val="solid"/>
            <a:round/>
            <a:headEnd type="oval" w="med" len="med"/>
            <a:tailEnd type="oval" w="med" len="med"/>
          </a:ln>
        </p:spPr>
      </p:cxnSp>
      <p:sp>
        <p:nvSpPr>
          <p:cNvPr id="2291" name="Google Shape;2291;p86"/>
          <p:cNvSpPr/>
          <p:nvPr/>
        </p:nvSpPr>
        <p:spPr>
          <a:xfrm>
            <a:off x="3200170" y="4019974"/>
            <a:ext cx="502500" cy="530700"/>
          </a:xfrm>
          <a:prstGeom prst="ellipse">
            <a:avLst/>
          </a:prstGeom>
          <a:solidFill>
            <a:srgbClr val="FFFFFF"/>
          </a:solidFill>
          <a:ln w="38100" cap="flat" cmpd="sng">
            <a:solidFill>
              <a:srgbClr val="00B0F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US" sz="2200" b="0" i="0" u="none" strike="noStrike" cap="none">
                <a:solidFill>
                  <a:srgbClr val="434343"/>
                </a:solidFill>
                <a:latin typeface="Open Sans"/>
                <a:ea typeface="Open Sans"/>
                <a:cs typeface="Open Sans"/>
                <a:sym typeface="Open Sans"/>
              </a:rPr>
              <a:t>1</a:t>
            </a:r>
            <a:endParaRPr sz="2200" b="0" i="0" u="none" strike="noStrike" cap="none">
              <a:solidFill>
                <a:srgbClr val="434343"/>
              </a:solidFill>
              <a:latin typeface="Open Sans"/>
              <a:ea typeface="Open Sans"/>
              <a:cs typeface="Open Sans"/>
              <a:sym typeface="Open Sans"/>
            </a:endParaRPr>
          </a:p>
        </p:txBody>
      </p:sp>
      <p:sp>
        <p:nvSpPr>
          <p:cNvPr id="2292" name="Google Shape;2292;p86"/>
          <p:cNvSpPr/>
          <p:nvPr/>
        </p:nvSpPr>
        <p:spPr>
          <a:xfrm>
            <a:off x="12427695" y="4019974"/>
            <a:ext cx="502500" cy="530700"/>
          </a:xfrm>
          <a:prstGeom prst="ellipse">
            <a:avLst/>
          </a:prstGeom>
          <a:solidFill>
            <a:srgbClr val="FFFFFF"/>
          </a:solidFill>
          <a:ln w="38100" cap="flat" cmpd="sng">
            <a:solidFill>
              <a:srgbClr val="00B0F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US" sz="2200" b="0" i="0" u="none" strike="noStrike" cap="none">
                <a:solidFill>
                  <a:srgbClr val="434343"/>
                </a:solidFill>
                <a:latin typeface="Open Sans"/>
                <a:ea typeface="Open Sans"/>
                <a:cs typeface="Open Sans"/>
                <a:sym typeface="Open Sans"/>
              </a:rPr>
              <a:t>2</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2296"/>
        <p:cNvGrpSpPr/>
        <p:nvPr/>
      </p:nvGrpSpPr>
      <p:grpSpPr>
        <a:xfrm>
          <a:off x="0" y="0"/>
          <a:ext cx="0" cy="0"/>
          <a:chOff x="0" y="0"/>
          <a:chExt cx="0" cy="0"/>
        </a:xfrm>
      </p:grpSpPr>
      <p:sp>
        <p:nvSpPr>
          <p:cNvPr id="2297" name="Google Shape;2297;g77d18fd548_0_287"/>
          <p:cNvSpPr txBox="1">
            <a:spLocks noGrp="1"/>
          </p:cNvSpPr>
          <p:nvPr>
            <p:ph type="body" idx="1"/>
          </p:nvPr>
        </p:nvSpPr>
        <p:spPr>
          <a:xfrm>
            <a:off x="2" y="4114800"/>
            <a:ext cx="16256100"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Repositories</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2301"/>
        <p:cNvGrpSpPr/>
        <p:nvPr/>
      </p:nvGrpSpPr>
      <p:grpSpPr>
        <a:xfrm>
          <a:off x="0" y="0"/>
          <a:ext cx="0" cy="0"/>
          <a:chOff x="0" y="0"/>
          <a:chExt cx="0" cy="0"/>
        </a:xfrm>
      </p:grpSpPr>
      <p:sp>
        <p:nvSpPr>
          <p:cNvPr id="2302" name="Google Shape;2302;g77d18fd548_0_291"/>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Repositories</a:t>
            </a:r>
            <a:endParaRPr/>
          </a:p>
        </p:txBody>
      </p:sp>
      <p:pic>
        <p:nvPicPr>
          <p:cNvPr id="2303" name="Google Shape;2303;g77d18fd548_0_291"/>
          <p:cNvPicPr preferRelativeResize="0"/>
          <p:nvPr/>
        </p:nvPicPr>
        <p:blipFill rotWithShape="1">
          <a:blip r:embed="rId3">
            <a:alphaModFix/>
          </a:blip>
          <a:srcRect/>
          <a:stretch/>
        </p:blipFill>
        <p:spPr>
          <a:xfrm>
            <a:off x="6266704" y="649718"/>
            <a:ext cx="3768317" cy="365760"/>
          </a:xfrm>
          <a:prstGeom prst="rect">
            <a:avLst/>
          </a:prstGeom>
          <a:noFill/>
          <a:ln>
            <a:noFill/>
          </a:ln>
        </p:spPr>
      </p:pic>
      <p:sp>
        <p:nvSpPr>
          <p:cNvPr id="2304" name="Google Shape;2304;g77d18fd548_0_291"/>
          <p:cNvSpPr/>
          <p:nvPr/>
        </p:nvSpPr>
        <p:spPr>
          <a:xfrm>
            <a:off x="2069051" y="1482301"/>
            <a:ext cx="12081300" cy="8160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0000"/>
                </a:solidFill>
                <a:latin typeface="Open Sans"/>
                <a:ea typeface="Open Sans"/>
                <a:cs typeface="Open Sans"/>
                <a:sym typeface="Open Sans"/>
              </a:rPr>
              <a:t>Docker Hub repositories allow the user to share container images with the team, customers, or the Docker community at large.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2305" name="Google Shape;2305;g77d18fd548_0_291"/>
          <p:cNvSpPr/>
          <p:nvPr/>
        </p:nvSpPr>
        <p:spPr>
          <a:xfrm>
            <a:off x="1711460" y="2917313"/>
            <a:ext cx="3662700" cy="5649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Creating Repositories</a:t>
            </a:r>
            <a:endParaRPr sz="2200" b="0" i="0" u="none" strike="noStrike" cap="none">
              <a:solidFill>
                <a:schemeClr val="lt1"/>
              </a:solidFill>
              <a:latin typeface="Open Sans"/>
              <a:ea typeface="Open Sans"/>
              <a:cs typeface="Open Sans"/>
              <a:sym typeface="Open Sans"/>
            </a:endParaRPr>
          </a:p>
        </p:txBody>
      </p:sp>
      <p:sp>
        <p:nvSpPr>
          <p:cNvPr id="2306" name="Google Shape;2306;g77d18fd548_0_291"/>
          <p:cNvSpPr/>
          <p:nvPr/>
        </p:nvSpPr>
        <p:spPr>
          <a:xfrm>
            <a:off x="1695675" y="3738875"/>
            <a:ext cx="12948600" cy="8160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457200" marR="0" lvl="0" indent="-368300" algn="l" rtl="0">
              <a:lnSpc>
                <a:spcPct val="100000"/>
              </a:lnSpc>
              <a:spcBef>
                <a:spcPts val="0"/>
              </a:spcBef>
              <a:spcAft>
                <a:spcPts val="0"/>
              </a:spcAft>
              <a:buClr>
                <a:srgbClr val="000000"/>
              </a:buClr>
              <a:buSzPts val="2200"/>
              <a:buFont typeface="Open Sans"/>
              <a:buAutoNum type="arabicPeriod"/>
            </a:pPr>
            <a:r>
              <a:rPr lang="en-US" sz="2200" b="0" i="0" u="none" strike="noStrike" cap="none">
                <a:solidFill>
                  <a:srgbClr val="000000"/>
                </a:solidFill>
                <a:latin typeface="Open Sans"/>
                <a:ea typeface="Open Sans"/>
                <a:cs typeface="Open Sans"/>
                <a:sym typeface="Open Sans"/>
              </a:rPr>
              <a:t>Sign in to Docker Hub.</a:t>
            </a:r>
            <a:endParaRPr sz="2200" b="0" i="0" u="none" strike="noStrike" cap="none">
              <a:solidFill>
                <a:srgbClr val="000000"/>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000000"/>
              </a:buClr>
              <a:buSzPts val="2200"/>
              <a:buFont typeface="Open Sans"/>
              <a:buAutoNum type="arabicPeriod"/>
            </a:pPr>
            <a:r>
              <a:rPr lang="en-US" sz="2200" b="0" i="0" u="none" strike="noStrike" cap="none">
                <a:solidFill>
                  <a:srgbClr val="000000"/>
                </a:solidFill>
                <a:latin typeface="Open Sans"/>
                <a:ea typeface="Open Sans"/>
                <a:cs typeface="Open Sans"/>
                <a:sym typeface="Open Sans"/>
              </a:rPr>
              <a:t>Click on Create Repository to create a repository.</a:t>
            </a:r>
            <a:endParaRPr sz="1400" b="0" i="0" u="none" strike="noStrike" cap="none">
              <a:solidFill>
                <a:srgbClr val="000000"/>
              </a:solidFill>
              <a:latin typeface="Arial"/>
              <a:ea typeface="Arial"/>
              <a:cs typeface="Arial"/>
              <a:sym typeface="Arial"/>
            </a:endParaRPr>
          </a:p>
        </p:txBody>
      </p:sp>
      <p:pic>
        <p:nvPicPr>
          <p:cNvPr id="2307" name="Google Shape;2307;g77d18fd548_0_291" descr="A screenshot of a social media post&#10;&#10;Description automatically generated"/>
          <p:cNvPicPr preferRelativeResize="0"/>
          <p:nvPr/>
        </p:nvPicPr>
        <p:blipFill rotWithShape="1">
          <a:blip r:embed="rId4">
            <a:alphaModFix/>
          </a:blip>
          <a:srcRect/>
          <a:stretch/>
        </p:blipFill>
        <p:spPr>
          <a:xfrm>
            <a:off x="2290734" y="4604377"/>
            <a:ext cx="11537372" cy="4004327"/>
          </a:xfrm>
          <a:prstGeom prst="rect">
            <a:avLst/>
          </a:prstGeom>
          <a:noFill/>
          <a:ln>
            <a:noFill/>
          </a:ln>
        </p:spPr>
      </p:pic>
      <p:sp>
        <p:nvSpPr>
          <p:cNvPr id="2308" name="Google Shape;2308;g77d18fd548_0_291"/>
          <p:cNvSpPr/>
          <p:nvPr/>
        </p:nvSpPr>
        <p:spPr>
          <a:xfrm>
            <a:off x="583931" y="8698700"/>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595959"/>
                </a:solidFill>
                <a:latin typeface="Open Sans"/>
                <a:ea typeface="Open Sans"/>
                <a:cs typeface="Open Sans"/>
                <a:sym typeface="Open Sans"/>
              </a:rPr>
              <a:t>Source: https://docs.docker.com/docker-hub/repos/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2313"/>
        <p:cNvGrpSpPr/>
        <p:nvPr/>
      </p:nvGrpSpPr>
      <p:grpSpPr>
        <a:xfrm>
          <a:off x="0" y="0"/>
          <a:ext cx="0" cy="0"/>
          <a:chOff x="0" y="0"/>
          <a:chExt cx="0" cy="0"/>
        </a:xfrm>
      </p:grpSpPr>
      <p:sp>
        <p:nvSpPr>
          <p:cNvPr id="2314" name="Google Shape;2314;g77d18fd548_0_301"/>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Repositories</a:t>
            </a:r>
            <a:endParaRPr/>
          </a:p>
        </p:txBody>
      </p:sp>
      <p:sp>
        <p:nvSpPr>
          <p:cNvPr id="2315" name="Google Shape;2315;g77d18fd548_0_301"/>
          <p:cNvSpPr/>
          <p:nvPr/>
        </p:nvSpPr>
        <p:spPr>
          <a:xfrm>
            <a:off x="6176703" y="2966020"/>
            <a:ext cx="4049890" cy="4047068"/>
          </a:xfrm>
          <a:custGeom>
            <a:avLst/>
            <a:gdLst/>
            <a:ahLst/>
            <a:cxnLst/>
            <a:rect l="l" t="t" r="r" b="b"/>
            <a:pathLst>
              <a:path w="1360" h="1360" extrusionOk="0">
                <a:moveTo>
                  <a:pt x="680" y="0"/>
                </a:moveTo>
                <a:cubicBezTo>
                  <a:pt x="304" y="0"/>
                  <a:pt x="0" y="304"/>
                  <a:pt x="0" y="680"/>
                </a:cubicBezTo>
                <a:cubicBezTo>
                  <a:pt x="0" y="1056"/>
                  <a:pt x="304" y="1360"/>
                  <a:pt x="680" y="1360"/>
                </a:cubicBezTo>
                <a:cubicBezTo>
                  <a:pt x="1056" y="1360"/>
                  <a:pt x="1360" y="1056"/>
                  <a:pt x="1360" y="680"/>
                </a:cubicBezTo>
                <a:cubicBezTo>
                  <a:pt x="1360" y="304"/>
                  <a:pt x="1056" y="0"/>
                  <a:pt x="680" y="0"/>
                </a:cubicBezTo>
                <a:close/>
                <a:moveTo>
                  <a:pt x="680" y="1278"/>
                </a:moveTo>
                <a:cubicBezTo>
                  <a:pt x="350" y="1278"/>
                  <a:pt x="82" y="1010"/>
                  <a:pt x="82" y="680"/>
                </a:cubicBezTo>
                <a:cubicBezTo>
                  <a:pt x="82" y="350"/>
                  <a:pt x="350" y="82"/>
                  <a:pt x="680" y="82"/>
                </a:cubicBezTo>
                <a:cubicBezTo>
                  <a:pt x="1010" y="82"/>
                  <a:pt x="1278" y="350"/>
                  <a:pt x="1278" y="680"/>
                </a:cubicBezTo>
                <a:cubicBezTo>
                  <a:pt x="1278" y="1010"/>
                  <a:pt x="1010" y="1278"/>
                  <a:pt x="680" y="1278"/>
                </a:cubicBezTo>
                <a:close/>
              </a:path>
            </a:pathLst>
          </a:custGeom>
          <a:solidFill>
            <a:srgbClr val="E8E8E8"/>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44494E"/>
              </a:solidFill>
              <a:latin typeface="Arial"/>
              <a:ea typeface="Arial"/>
              <a:cs typeface="Arial"/>
              <a:sym typeface="Arial"/>
            </a:endParaRPr>
          </a:p>
        </p:txBody>
      </p:sp>
      <p:sp>
        <p:nvSpPr>
          <p:cNvPr id="2316" name="Google Shape;2316;g77d18fd548_0_301"/>
          <p:cNvSpPr/>
          <p:nvPr/>
        </p:nvSpPr>
        <p:spPr>
          <a:xfrm>
            <a:off x="6611325" y="3400642"/>
            <a:ext cx="485422" cy="485422"/>
          </a:xfrm>
          <a:custGeom>
            <a:avLst/>
            <a:gdLst/>
            <a:ahLst/>
            <a:cxnLst/>
            <a:rect l="l" t="t" r="r" b="b"/>
            <a:pathLst>
              <a:path w="163" h="163" extrusionOk="0">
                <a:moveTo>
                  <a:pt x="134" y="29"/>
                </a:moveTo>
                <a:cubicBezTo>
                  <a:pt x="163" y="58"/>
                  <a:pt x="163" y="105"/>
                  <a:pt x="134" y="134"/>
                </a:cubicBezTo>
                <a:cubicBezTo>
                  <a:pt x="105" y="163"/>
                  <a:pt x="58" y="163"/>
                  <a:pt x="29" y="134"/>
                </a:cubicBezTo>
                <a:cubicBezTo>
                  <a:pt x="0" y="105"/>
                  <a:pt x="0" y="58"/>
                  <a:pt x="29" y="29"/>
                </a:cubicBezTo>
                <a:cubicBezTo>
                  <a:pt x="58" y="0"/>
                  <a:pt x="105" y="0"/>
                  <a:pt x="134" y="29"/>
                </a:cubicBezTo>
              </a:path>
            </a:pathLst>
          </a:custGeom>
          <a:solidFill>
            <a:schemeClr val="accent1"/>
          </a:solidFill>
          <a:ln w="28575" cap="flat" cmpd="sng">
            <a:solidFill>
              <a:srgbClr val="DDEAF6"/>
            </a:solidFill>
            <a:prstDash val="solid"/>
            <a:round/>
            <a:headEnd type="none" w="sm" len="sm"/>
            <a:tailEnd type="none" w="sm" len="sm"/>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44494E"/>
              </a:solidFill>
              <a:latin typeface="Arial"/>
              <a:ea typeface="Arial"/>
              <a:cs typeface="Arial"/>
              <a:sym typeface="Arial"/>
            </a:endParaRPr>
          </a:p>
        </p:txBody>
      </p:sp>
      <p:sp>
        <p:nvSpPr>
          <p:cNvPr id="2317" name="Google Shape;2317;g77d18fd548_0_301"/>
          <p:cNvSpPr/>
          <p:nvPr/>
        </p:nvSpPr>
        <p:spPr>
          <a:xfrm>
            <a:off x="6611325" y="6093042"/>
            <a:ext cx="485422" cy="485422"/>
          </a:xfrm>
          <a:custGeom>
            <a:avLst/>
            <a:gdLst/>
            <a:ahLst/>
            <a:cxnLst/>
            <a:rect l="l" t="t" r="r" b="b"/>
            <a:pathLst>
              <a:path w="163" h="163" extrusionOk="0">
                <a:moveTo>
                  <a:pt x="29" y="29"/>
                </a:moveTo>
                <a:cubicBezTo>
                  <a:pt x="58" y="0"/>
                  <a:pt x="105" y="0"/>
                  <a:pt x="134" y="29"/>
                </a:cubicBezTo>
                <a:cubicBezTo>
                  <a:pt x="163" y="58"/>
                  <a:pt x="163" y="105"/>
                  <a:pt x="134" y="134"/>
                </a:cubicBezTo>
                <a:cubicBezTo>
                  <a:pt x="105" y="163"/>
                  <a:pt x="58" y="163"/>
                  <a:pt x="29" y="134"/>
                </a:cubicBezTo>
                <a:cubicBezTo>
                  <a:pt x="0" y="105"/>
                  <a:pt x="0" y="58"/>
                  <a:pt x="29" y="29"/>
                </a:cubicBezTo>
              </a:path>
            </a:pathLst>
          </a:custGeom>
          <a:solidFill>
            <a:srgbClr val="5B9BD5"/>
          </a:solidFill>
          <a:ln w="28575" cap="flat" cmpd="sng">
            <a:solidFill>
              <a:srgbClr val="FFF2CC"/>
            </a:solidFill>
            <a:prstDash val="solid"/>
            <a:round/>
            <a:headEnd type="none" w="sm" len="sm"/>
            <a:tailEnd type="none" w="sm" len="sm"/>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44494E"/>
              </a:solidFill>
              <a:latin typeface="Arial"/>
              <a:ea typeface="Arial"/>
              <a:cs typeface="Arial"/>
              <a:sym typeface="Arial"/>
            </a:endParaRPr>
          </a:p>
        </p:txBody>
      </p:sp>
      <p:sp>
        <p:nvSpPr>
          <p:cNvPr id="2318" name="Google Shape;2318;g77d18fd548_0_301"/>
          <p:cNvSpPr/>
          <p:nvPr/>
        </p:nvSpPr>
        <p:spPr>
          <a:xfrm>
            <a:off x="9306546" y="6093042"/>
            <a:ext cx="485422" cy="485422"/>
          </a:xfrm>
          <a:custGeom>
            <a:avLst/>
            <a:gdLst/>
            <a:ahLst/>
            <a:cxnLst/>
            <a:rect l="l" t="t" r="r" b="b"/>
            <a:pathLst>
              <a:path w="163" h="163" extrusionOk="0">
                <a:moveTo>
                  <a:pt x="29" y="134"/>
                </a:moveTo>
                <a:cubicBezTo>
                  <a:pt x="0" y="105"/>
                  <a:pt x="0" y="58"/>
                  <a:pt x="29" y="29"/>
                </a:cubicBezTo>
                <a:cubicBezTo>
                  <a:pt x="58" y="0"/>
                  <a:pt x="105" y="0"/>
                  <a:pt x="134" y="29"/>
                </a:cubicBezTo>
                <a:cubicBezTo>
                  <a:pt x="163" y="58"/>
                  <a:pt x="163" y="105"/>
                  <a:pt x="134" y="134"/>
                </a:cubicBezTo>
                <a:cubicBezTo>
                  <a:pt x="105" y="163"/>
                  <a:pt x="58" y="163"/>
                  <a:pt x="29" y="134"/>
                </a:cubicBezTo>
              </a:path>
            </a:pathLst>
          </a:custGeom>
          <a:solidFill>
            <a:srgbClr val="5B9BD5"/>
          </a:solidFill>
          <a:ln w="28575" cap="flat" cmpd="sng">
            <a:solidFill>
              <a:srgbClr val="EDEDED"/>
            </a:solidFill>
            <a:prstDash val="solid"/>
            <a:round/>
            <a:headEnd type="none" w="sm" len="sm"/>
            <a:tailEnd type="none" w="sm" len="sm"/>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44494E"/>
              </a:solidFill>
              <a:latin typeface="Arial"/>
              <a:ea typeface="Arial"/>
              <a:cs typeface="Arial"/>
              <a:sym typeface="Arial"/>
            </a:endParaRPr>
          </a:p>
        </p:txBody>
      </p:sp>
      <p:sp>
        <p:nvSpPr>
          <p:cNvPr id="2319" name="Google Shape;2319;g77d18fd548_0_301"/>
          <p:cNvSpPr/>
          <p:nvPr/>
        </p:nvSpPr>
        <p:spPr>
          <a:xfrm>
            <a:off x="9306546" y="3400642"/>
            <a:ext cx="485422" cy="485422"/>
          </a:xfrm>
          <a:custGeom>
            <a:avLst/>
            <a:gdLst/>
            <a:ahLst/>
            <a:cxnLst/>
            <a:rect l="l" t="t" r="r" b="b"/>
            <a:pathLst>
              <a:path w="163" h="163" extrusionOk="0">
                <a:moveTo>
                  <a:pt x="134" y="134"/>
                </a:moveTo>
                <a:cubicBezTo>
                  <a:pt x="105" y="163"/>
                  <a:pt x="58" y="163"/>
                  <a:pt x="29" y="134"/>
                </a:cubicBezTo>
                <a:cubicBezTo>
                  <a:pt x="0" y="105"/>
                  <a:pt x="0" y="58"/>
                  <a:pt x="29" y="29"/>
                </a:cubicBezTo>
                <a:cubicBezTo>
                  <a:pt x="58" y="0"/>
                  <a:pt x="105" y="0"/>
                  <a:pt x="134" y="29"/>
                </a:cubicBezTo>
                <a:cubicBezTo>
                  <a:pt x="163" y="58"/>
                  <a:pt x="163" y="105"/>
                  <a:pt x="134" y="134"/>
                </a:cubicBezTo>
              </a:path>
            </a:pathLst>
          </a:custGeom>
          <a:solidFill>
            <a:srgbClr val="5B9BD5"/>
          </a:solidFill>
          <a:ln w="28575" cap="flat" cmpd="sng">
            <a:solidFill>
              <a:srgbClr val="FBE4D4"/>
            </a:solidFill>
            <a:prstDash val="solid"/>
            <a:round/>
            <a:headEnd type="none" w="sm" len="sm"/>
            <a:tailEnd type="none" w="sm" len="sm"/>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44494E"/>
              </a:solidFill>
              <a:latin typeface="Arial"/>
              <a:ea typeface="Arial"/>
              <a:cs typeface="Arial"/>
              <a:sym typeface="Arial"/>
            </a:endParaRPr>
          </a:p>
        </p:txBody>
      </p:sp>
      <p:sp>
        <p:nvSpPr>
          <p:cNvPr id="2320" name="Google Shape;2320;g77d18fd548_0_301"/>
          <p:cNvSpPr/>
          <p:nvPr/>
        </p:nvSpPr>
        <p:spPr>
          <a:xfrm>
            <a:off x="5142126" y="2800009"/>
            <a:ext cx="1463040" cy="679275"/>
          </a:xfrm>
          <a:custGeom>
            <a:avLst/>
            <a:gdLst/>
            <a:ahLst/>
            <a:cxnLst/>
            <a:rect l="l" t="t" r="r" b="b"/>
            <a:pathLst>
              <a:path w="247" h="115" extrusionOk="0">
                <a:moveTo>
                  <a:pt x="135" y="0"/>
                </a:moveTo>
                <a:cubicBezTo>
                  <a:pt x="217" y="83"/>
                  <a:pt x="217" y="83"/>
                  <a:pt x="217" y="83"/>
                </a:cubicBezTo>
                <a:cubicBezTo>
                  <a:pt x="224" y="77"/>
                  <a:pt x="234" y="77"/>
                  <a:pt x="240" y="83"/>
                </a:cubicBezTo>
                <a:cubicBezTo>
                  <a:pt x="247" y="90"/>
                  <a:pt x="247" y="101"/>
                  <a:pt x="241" y="108"/>
                </a:cubicBezTo>
                <a:cubicBezTo>
                  <a:pt x="234" y="115"/>
                  <a:pt x="223" y="115"/>
                  <a:pt x="217" y="108"/>
                </a:cubicBezTo>
                <a:cubicBezTo>
                  <a:pt x="211" y="103"/>
                  <a:pt x="210" y="94"/>
                  <a:pt x="214" y="87"/>
                </a:cubicBezTo>
                <a:cubicBezTo>
                  <a:pt x="133" y="6"/>
                  <a:pt x="133" y="6"/>
                  <a:pt x="133" y="6"/>
                </a:cubicBezTo>
                <a:cubicBezTo>
                  <a:pt x="0" y="6"/>
                  <a:pt x="0" y="6"/>
                  <a:pt x="0" y="6"/>
                </a:cubicBezTo>
                <a:cubicBezTo>
                  <a:pt x="0" y="0"/>
                  <a:pt x="0" y="0"/>
                  <a:pt x="0" y="0"/>
                </a:cubicBezTo>
                <a:lnTo>
                  <a:pt x="135" y="0"/>
                </a:lnTo>
                <a:close/>
              </a:path>
            </a:pathLst>
          </a:custGeom>
          <a:solidFill>
            <a:schemeClr val="accent1"/>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F33B48"/>
              </a:solidFill>
              <a:latin typeface="Arial"/>
              <a:ea typeface="Arial"/>
              <a:cs typeface="Arial"/>
              <a:sym typeface="Arial"/>
            </a:endParaRPr>
          </a:p>
        </p:txBody>
      </p:sp>
      <p:sp>
        <p:nvSpPr>
          <p:cNvPr id="2321" name="Google Shape;2321;g77d18fd548_0_301"/>
          <p:cNvSpPr/>
          <p:nvPr/>
        </p:nvSpPr>
        <p:spPr>
          <a:xfrm flipH="1">
            <a:off x="9742707" y="2744915"/>
            <a:ext cx="1463040" cy="679275"/>
          </a:xfrm>
          <a:custGeom>
            <a:avLst/>
            <a:gdLst/>
            <a:ahLst/>
            <a:cxnLst/>
            <a:rect l="l" t="t" r="r" b="b"/>
            <a:pathLst>
              <a:path w="247" h="115" extrusionOk="0">
                <a:moveTo>
                  <a:pt x="135" y="0"/>
                </a:moveTo>
                <a:cubicBezTo>
                  <a:pt x="217" y="83"/>
                  <a:pt x="217" y="83"/>
                  <a:pt x="217" y="83"/>
                </a:cubicBezTo>
                <a:cubicBezTo>
                  <a:pt x="224" y="77"/>
                  <a:pt x="234" y="77"/>
                  <a:pt x="240" y="83"/>
                </a:cubicBezTo>
                <a:cubicBezTo>
                  <a:pt x="247" y="90"/>
                  <a:pt x="247" y="101"/>
                  <a:pt x="241" y="108"/>
                </a:cubicBezTo>
                <a:cubicBezTo>
                  <a:pt x="234" y="115"/>
                  <a:pt x="223" y="115"/>
                  <a:pt x="217" y="108"/>
                </a:cubicBezTo>
                <a:cubicBezTo>
                  <a:pt x="211" y="103"/>
                  <a:pt x="210" y="94"/>
                  <a:pt x="214" y="87"/>
                </a:cubicBezTo>
                <a:cubicBezTo>
                  <a:pt x="133" y="6"/>
                  <a:pt x="133" y="6"/>
                  <a:pt x="133" y="6"/>
                </a:cubicBezTo>
                <a:cubicBezTo>
                  <a:pt x="0" y="6"/>
                  <a:pt x="0" y="6"/>
                  <a:pt x="0" y="6"/>
                </a:cubicBezTo>
                <a:cubicBezTo>
                  <a:pt x="0" y="0"/>
                  <a:pt x="0" y="0"/>
                  <a:pt x="0" y="0"/>
                </a:cubicBezTo>
                <a:lnTo>
                  <a:pt x="135" y="0"/>
                </a:lnTo>
                <a:close/>
              </a:path>
            </a:pathLst>
          </a:custGeom>
          <a:solidFill>
            <a:srgbClr val="5B9BD5"/>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F33B48"/>
              </a:solidFill>
              <a:latin typeface="Arial"/>
              <a:ea typeface="Arial"/>
              <a:cs typeface="Arial"/>
              <a:sym typeface="Arial"/>
            </a:endParaRPr>
          </a:p>
        </p:txBody>
      </p:sp>
      <p:sp>
        <p:nvSpPr>
          <p:cNvPr id="2322" name="Google Shape;2322;g77d18fd548_0_301"/>
          <p:cNvSpPr/>
          <p:nvPr/>
        </p:nvSpPr>
        <p:spPr>
          <a:xfrm rot="10800000" flipH="1">
            <a:off x="5191387" y="6695438"/>
            <a:ext cx="1463040" cy="679275"/>
          </a:xfrm>
          <a:custGeom>
            <a:avLst/>
            <a:gdLst/>
            <a:ahLst/>
            <a:cxnLst/>
            <a:rect l="l" t="t" r="r" b="b"/>
            <a:pathLst>
              <a:path w="247" h="115" extrusionOk="0">
                <a:moveTo>
                  <a:pt x="135" y="0"/>
                </a:moveTo>
                <a:cubicBezTo>
                  <a:pt x="217" y="83"/>
                  <a:pt x="217" y="83"/>
                  <a:pt x="217" y="83"/>
                </a:cubicBezTo>
                <a:cubicBezTo>
                  <a:pt x="224" y="77"/>
                  <a:pt x="234" y="77"/>
                  <a:pt x="240" y="83"/>
                </a:cubicBezTo>
                <a:cubicBezTo>
                  <a:pt x="247" y="90"/>
                  <a:pt x="247" y="101"/>
                  <a:pt x="241" y="108"/>
                </a:cubicBezTo>
                <a:cubicBezTo>
                  <a:pt x="234" y="115"/>
                  <a:pt x="223" y="115"/>
                  <a:pt x="217" y="108"/>
                </a:cubicBezTo>
                <a:cubicBezTo>
                  <a:pt x="211" y="103"/>
                  <a:pt x="210" y="94"/>
                  <a:pt x="214" y="87"/>
                </a:cubicBezTo>
                <a:cubicBezTo>
                  <a:pt x="133" y="6"/>
                  <a:pt x="133" y="6"/>
                  <a:pt x="133" y="6"/>
                </a:cubicBezTo>
                <a:cubicBezTo>
                  <a:pt x="0" y="6"/>
                  <a:pt x="0" y="6"/>
                  <a:pt x="0" y="6"/>
                </a:cubicBezTo>
                <a:cubicBezTo>
                  <a:pt x="0" y="0"/>
                  <a:pt x="0" y="0"/>
                  <a:pt x="0" y="0"/>
                </a:cubicBezTo>
                <a:lnTo>
                  <a:pt x="135" y="0"/>
                </a:lnTo>
                <a:close/>
              </a:path>
            </a:pathLst>
          </a:custGeom>
          <a:solidFill>
            <a:srgbClr val="5B9BD5"/>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F33B48"/>
              </a:solidFill>
              <a:latin typeface="Arial"/>
              <a:ea typeface="Arial"/>
              <a:cs typeface="Arial"/>
              <a:sym typeface="Arial"/>
            </a:endParaRPr>
          </a:p>
        </p:txBody>
      </p:sp>
      <p:sp>
        <p:nvSpPr>
          <p:cNvPr id="2323" name="Google Shape;2323;g77d18fd548_0_301"/>
          <p:cNvSpPr/>
          <p:nvPr/>
        </p:nvSpPr>
        <p:spPr>
          <a:xfrm rot="10800000">
            <a:off x="9742707" y="6554915"/>
            <a:ext cx="1463040" cy="679275"/>
          </a:xfrm>
          <a:custGeom>
            <a:avLst/>
            <a:gdLst/>
            <a:ahLst/>
            <a:cxnLst/>
            <a:rect l="l" t="t" r="r" b="b"/>
            <a:pathLst>
              <a:path w="247" h="115" extrusionOk="0">
                <a:moveTo>
                  <a:pt x="135" y="0"/>
                </a:moveTo>
                <a:cubicBezTo>
                  <a:pt x="217" y="83"/>
                  <a:pt x="217" y="83"/>
                  <a:pt x="217" y="83"/>
                </a:cubicBezTo>
                <a:cubicBezTo>
                  <a:pt x="224" y="77"/>
                  <a:pt x="234" y="77"/>
                  <a:pt x="240" y="83"/>
                </a:cubicBezTo>
                <a:cubicBezTo>
                  <a:pt x="247" y="90"/>
                  <a:pt x="247" y="101"/>
                  <a:pt x="241" y="108"/>
                </a:cubicBezTo>
                <a:cubicBezTo>
                  <a:pt x="234" y="115"/>
                  <a:pt x="223" y="115"/>
                  <a:pt x="217" y="108"/>
                </a:cubicBezTo>
                <a:cubicBezTo>
                  <a:pt x="211" y="103"/>
                  <a:pt x="210" y="94"/>
                  <a:pt x="214" y="87"/>
                </a:cubicBezTo>
                <a:cubicBezTo>
                  <a:pt x="133" y="6"/>
                  <a:pt x="133" y="6"/>
                  <a:pt x="133" y="6"/>
                </a:cubicBezTo>
                <a:cubicBezTo>
                  <a:pt x="0" y="6"/>
                  <a:pt x="0" y="6"/>
                  <a:pt x="0" y="6"/>
                </a:cubicBezTo>
                <a:cubicBezTo>
                  <a:pt x="0" y="0"/>
                  <a:pt x="0" y="0"/>
                  <a:pt x="0" y="0"/>
                </a:cubicBezTo>
                <a:lnTo>
                  <a:pt x="135" y="0"/>
                </a:lnTo>
                <a:close/>
              </a:path>
            </a:pathLst>
          </a:custGeom>
          <a:solidFill>
            <a:srgbClr val="5B9BD5"/>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F33B48"/>
              </a:solidFill>
              <a:latin typeface="Arial"/>
              <a:ea typeface="Arial"/>
              <a:cs typeface="Arial"/>
              <a:sym typeface="Arial"/>
            </a:endParaRPr>
          </a:p>
        </p:txBody>
      </p:sp>
      <p:sp>
        <p:nvSpPr>
          <p:cNvPr id="2324" name="Google Shape;2324;g77d18fd548_0_301"/>
          <p:cNvSpPr txBox="1"/>
          <p:nvPr/>
        </p:nvSpPr>
        <p:spPr>
          <a:xfrm>
            <a:off x="11379200" y="2284700"/>
            <a:ext cx="4323600" cy="2123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repository name needs to be unique in that namespace, can be two to 255 characters, and can only contain lowercase letters, numbers, or “-” and “_”</a:t>
            </a:r>
            <a:endParaRPr sz="1400" b="0" i="0" u="none" strike="noStrike" cap="none">
              <a:solidFill>
                <a:srgbClr val="000000"/>
              </a:solidFill>
              <a:latin typeface="Arial"/>
              <a:ea typeface="Arial"/>
              <a:cs typeface="Arial"/>
              <a:sym typeface="Arial"/>
            </a:endParaRPr>
          </a:p>
        </p:txBody>
      </p:sp>
      <p:sp>
        <p:nvSpPr>
          <p:cNvPr id="2325" name="Google Shape;2325;g77d18fd548_0_301"/>
          <p:cNvSpPr txBox="1"/>
          <p:nvPr/>
        </p:nvSpPr>
        <p:spPr>
          <a:xfrm>
            <a:off x="11379201" y="6729270"/>
            <a:ext cx="4489500" cy="1446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user can link a GitHub or Bitbucket account, or choose to do it later in the repository settings</a:t>
            </a:r>
            <a:endParaRPr sz="1400" b="0" i="0" u="none" strike="noStrike" cap="none">
              <a:solidFill>
                <a:srgbClr val="000000"/>
              </a:solidFill>
              <a:latin typeface="Arial"/>
              <a:ea typeface="Arial"/>
              <a:cs typeface="Arial"/>
              <a:sym typeface="Arial"/>
            </a:endParaRPr>
          </a:p>
        </p:txBody>
      </p:sp>
      <p:sp>
        <p:nvSpPr>
          <p:cNvPr id="2326" name="Google Shape;2326;g77d18fd548_0_301"/>
          <p:cNvSpPr txBox="1"/>
          <p:nvPr/>
        </p:nvSpPr>
        <p:spPr>
          <a:xfrm>
            <a:off x="822961" y="2275157"/>
            <a:ext cx="4124700" cy="7695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user can choose to put it in their Docker ID namespace</a:t>
            </a:r>
            <a:endParaRPr sz="1400" b="0" i="0" u="none" strike="noStrike" cap="none">
              <a:solidFill>
                <a:srgbClr val="000000"/>
              </a:solidFill>
              <a:latin typeface="Arial"/>
              <a:ea typeface="Arial"/>
              <a:cs typeface="Arial"/>
              <a:sym typeface="Arial"/>
            </a:endParaRPr>
          </a:p>
        </p:txBody>
      </p:sp>
      <p:sp>
        <p:nvSpPr>
          <p:cNvPr id="2327" name="Google Shape;2327;g77d18fd548_0_301"/>
          <p:cNvSpPr txBox="1"/>
          <p:nvPr/>
        </p:nvSpPr>
        <p:spPr>
          <a:xfrm>
            <a:off x="1012804" y="6738779"/>
            <a:ext cx="3934800" cy="11079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description can be up to 100 characters and is used in the search result</a:t>
            </a:r>
            <a:endParaRPr sz="1400" b="0" i="0" u="none" strike="noStrike" cap="none">
              <a:solidFill>
                <a:srgbClr val="000000"/>
              </a:solidFill>
              <a:latin typeface="Arial"/>
              <a:ea typeface="Arial"/>
              <a:cs typeface="Arial"/>
              <a:sym typeface="Arial"/>
            </a:endParaRPr>
          </a:p>
        </p:txBody>
      </p:sp>
      <p:sp>
        <p:nvSpPr>
          <p:cNvPr id="2328" name="Google Shape;2328;g77d18fd548_0_301"/>
          <p:cNvSpPr txBox="1"/>
          <p:nvPr/>
        </p:nvSpPr>
        <p:spPr>
          <a:xfrm>
            <a:off x="6654427" y="4705350"/>
            <a:ext cx="3137400" cy="769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When creating a new repository:</a:t>
            </a:r>
            <a:endParaRPr sz="2200" b="1" i="0" u="none" strike="noStrike" cap="none">
              <a:solidFill>
                <a:srgbClr val="3F3F3F"/>
              </a:solidFill>
              <a:latin typeface="Open Sans"/>
              <a:ea typeface="Open Sans"/>
              <a:cs typeface="Open Sans"/>
              <a:sym typeface="Open Sans"/>
            </a:endParaRPr>
          </a:p>
        </p:txBody>
      </p:sp>
      <p:pic>
        <p:nvPicPr>
          <p:cNvPr id="2329" name="Google Shape;2329;g77d18fd548_0_301"/>
          <p:cNvPicPr preferRelativeResize="0"/>
          <p:nvPr/>
        </p:nvPicPr>
        <p:blipFill rotWithShape="1">
          <a:blip r:embed="rId3">
            <a:alphaModFix/>
          </a:blip>
          <a:srcRect/>
          <a:stretch/>
        </p:blipFill>
        <p:spPr>
          <a:xfrm>
            <a:off x="6266704" y="649718"/>
            <a:ext cx="3768317" cy="365760"/>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2333"/>
        <p:cNvGrpSpPr/>
        <p:nvPr/>
      </p:nvGrpSpPr>
      <p:grpSpPr>
        <a:xfrm>
          <a:off x="0" y="0"/>
          <a:ext cx="0" cy="0"/>
          <a:chOff x="0" y="0"/>
          <a:chExt cx="0" cy="0"/>
        </a:xfrm>
      </p:grpSpPr>
      <p:sp>
        <p:nvSpPr>
          <p:cNvPr id="2334" name="Google Shape;2334;g77d18fd548_0_321"/>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Private Repositories</a:t>
            </a:r>
            <a:endParaRPr/>
          </a:p>
        </p:txBody>
      </p:sp>
      <p:pic>
        <p:nvPicPr>
          <p:cNvPr id="2335" name="Google Shape;2335;g77d18fd548_0_321"/>
          <p:cNvPicPr preferRelativeResize="0"/>
          <p:nvPr/>
        </p:nvPicPr>
        <p:blipFill rotWithShape="1">
          <a:blip r:embed="rId3">
            <a:alphaModFix/>
          </a:blip>
          <a:srcRect/>
          <a:stretch/>
        </p:blipFill>
        <p:spPr>
          <a:xfrm>
            <a:off x="5093546" y="672578"/>
            <a:ext cx="6068914" cy="365760"/>
          </a:xfrm>
          <a:prstGeom prst="rect">
            <a:avLst/>
          </a:prstGeom>
          <a:noFill/>
          <a:ln>
            <a:noFill/>
          </a:ln>
        </p:spPr>
      </p:pic>
      <p:sp>
        <p:nvSpPr>
          <p:cNvPr id="2336" name="Google Shape;2336;g77d18fd548_0_321"/>
          <p:cNvSpPr/>
          <p:nvPr/>
        </p:nvSpPr>
        <p:spPr>
          <a:xfrm>
            <a:off x="2206019" y="1352452"/>
            <a:ext cx="12105900" cy="7863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Private repositories allow the user to keep container images private, either in their own account or within an organization or team.</a:t>
            </a:r>
            <a:endParaRPr sz="1400" b="0" i="0" u="none" strike="noStrike" cap="none">
              <a:solidFill>
                <a:srgbClr val="000000"/>
              </a:solidFill>
              <a:latin typeface="Arial"/>
              <a:ea typeface="Arial"/>
              <a:cs typeface="Arial"/>
              <a:sym typeface="Arial"/>
            </a:endParaRPr>
          </a:p>
        </p:txBody>
      </p:sp>
      <p:sp>
        <p:nvSpPr>
          <p:cNvPr id="2337" name="Google Shape;2337;g77d18fd548_0_321"/>
          <p:cNvSpPr/>
          <p:nvPr/>
        </p:nvSpPr>
        <p:spPr>
          <a:xfrm>
            <a:off x="583931" y="8698700"/>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595959"/>
                </a:solidFill>
                <a:latin typeface="Open Sans"/>
                <a:ea typeface="Open Sans"/>
                <a:cs typeface="Open Sans"/>
                <a:sym typeface="Open Sans"/>
              </a:rPr>
              <a:t>Source: https://docs.docker.com/docker-hub/repos/</a:t>
            </a:r>
            <a:endParaRPr sz="1400" b="0" i="1" u="none" strike="noStrike" cap="none">
              <a:solidFill>
                <a:srgbClr val="595959"/>
              </a:solidFill>
              <a:latin typeface="Arial"/>
              <a:ea typeface="Arial"/>
              <a:cs typeface="Arial"/>
              <a:sym typeface="Arial"/>
            </a:endParaRPr>
          </a:p>
        </p:txBody>
      </p:sp>
      <p:pic>
        <p:nvPicPr>
          <p:cNvPr id="2338" name="Google Shape;2338;g77d18fd548_0_321" descr="A screenshot of a cell phone&#10;&#10;Description automatically generated"/>
          <p:cNvPicPr preferRelativeResize="0"/>
          <p:nvPr/>
        </p:nvPicPr>
        <p:blipFill rotWithShape="1">
          <a:blip r:embed="rId4">
            <a:alphaModFix/>
          </a:blip>
          <a:srcRect/>
          <a:stretch/>
        </p:blipFill>
        <p:spPr>
          <a:xfrm>
            <a:off x="3099927" y="3440804"/>
            <a:ext cx="10056147" cy="5188471"/>
          </a:xfrm>
          <a:prstGeom prst="rect">
            <a:avLst/>
          </a:prstGeom>
          <a:noFill/>
          <a:ln>
            <a:noFill/>
          </a:ln>
        </p:spPr>
      </p:pic>
      <p:sp>
        <p:nvSpPr>
          <p:cNvPr id="2339" name="Google Shape;2339;g77d18fd548_0_321"/>
          <p:cNvSpPr/>
          <p:nvPr/>
        </p:nvSpPr>
        <p:spPr>
          <a:xfrm>
            <a:off x="2249921" y="2509918"/>
            <a:ext cx="10593600" cy="6141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To create a private repository, select </a:t>
            </a:r>
            <a:r>
              <a:rPr lang="en-US" sz="2200" b="1" i="0" u="none" strike="noStrike" cap="none">
                <a:solidFill>
                  <a:schemeClr val="lt1"/>
                </a:solidFill>
                <a:latin typeface="Open Sans"/>
                <a:ea typeface="Open Sans"/>
                <a:cs typeface="Open Sans"/>
                <a:sym typeface="Open Sans"/>
              </a:rPr>
              <a:t>Private</a:t>
            </a:r>
            <a:r>
              <a:rPr lang="en-US" sz="2200" b="0" i="0" u="none" strike="noStrike" cap="none">
                <a:solidFill>
                  <a:schemeClr val="lt1"/>
                </a:solidFill>
                <a:latin typeface="Open Sans"/>
                <a:ea typeface="Open Sans"/>
                <a:cs typeface="Open Sans"/>
                <a:sym typeface="Open Sans"/>
              </a:rPr>
              <a:t> when creating a repository:</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344" name="Google Shape;2344;g77d18fd548_0_330"/>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Private Repositories</a:t>
            </a:r>
            <a:endParaRPr/>
          </a:p>
        </p:txBody>
      </p:sp>
      <p:pic>
        <p:nvPicPr>
          <p:cNvPr id="2345" name="Google Shape;2345;g77d18fd548_0_330"/>
          <p:cNvPicPr preferRelativeResize="0"/>
          <p:nvPr/>
        </p:nvPicPr>
        <p:blipFill rotWithShape="1">
          <a:blip r:embed="rId3">
            <a:alphaModFix/>
          </a:blip>
          <a:srcRect/>
          <a:stretch/>
        </p:blipFill>
        <p:spPr>
          <a:xfrm>
            <a:off x="5093546" y="672578"/>
            <a:ext cx="6068914" cy="365760"/>
          </a:xfrm>
          <a:prstGeom prst="rect">
            <a:avLst/>
          </a:prstGeom>
          <a:noFill/>
          <a:ln>
            <a:noFill/>
          </a:ln>
        </p:spPr>
      </p:pic>
      <p:sp>
        <p:nvSpPr>
          <p:cNvPr id="2346" name="Google Shape;2346;g77d18fd548_0_330"/>
          <p:cNvSpPr/>
          <p:nvPr/>
        </p:nvSpPr>
        <p:spPr>
          <a:xfrm>
            <a:off x="2206019" y="1315031"/>
            <a:ext cx="12105900" cy="5283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user can also make an existing repository private by going to its </a:t>
            </a:r>
            <a:r>
              <a:rPr lang="en-US" sz="2200" b="1" i="0" u="none" strike="noStrike" cap="none">
                <a:solidFill>
                  <a:srgbClr val="3F3F3F"/>
                </a:solidFill>
                <a:latin typeface="Open Sans"/>
                <a:ea typeface="Open Sans"/>
                <a:cs typeface="Open Sans"/>
                <a:sym typeface="Open Sans"/>
              </a:rPr>
              <a:t>Settings</a:t>
            </a:r>
            <a:r>
              <a:rPr lang="en-US" sz="2200" b="0" i="0" u="none" strike="noStrike" cap="none">
                <a:solidFill>
                  <a:srgbClr val="3F3F3F"/>
                </a:solidFill>
                <a:latin typeface="Open Sans"/>
                <a:ea typeface="Open Sans"/>
                <a:cs typeface="Open Sans"/>
                <a:sym typeface="Open Sans"/>
              </a:rPr>
              <a:t> tab:</a:t>
            </a:r>
            <a:endParaRPr sz="1400" b="0" i="0" u="none" strike="noStrike" cap="none">
              <a:solidFill>
                <a:srgbClr val="000000"/>
              </a:solidFill>
              <a:latin typeface="Arial"/>
              <a:ea typeface="Arial"/>
              <a:cs typeface="Arial"/>
              <a:sym typeface="Arial"/>
            </a:endParaRPr>
          </a:p>
        </p:txBody>
      </p:sp>
      <p:sp>
        <p:nvSpPr>
          <p:cNvPr id="2347" name="Google Shape;2347;g77d18fd548_0_330"/>
          <p:cNvSpPr/>
          <p:nvPr/>
        </p:nvSpPr>
        <p:spPr>
          <a:xfrm>
            <a:off x="583931" y="8698700"/>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595959"/>
                </a:solidFill>
                <a:latin typeface="Open Sans"/>
                <a:ea typeface="Open Sans"/>
                <a:cs typeface="Open Sans"/>
                <a:sym typeface="Open Sans"/>
              </a:rPr>
              <a:t>Source: https://docs.docker.com/docker-hub/repos/</a:t>
            </a:r>
            <a:endParaRPr sz="1400" b="0" i="1" u="none" strike="noStrike" cap="none">
              <a:solidFill>
                <a:srgbClr val="595959"/>
              </a:solidFill>
              <a:latin typeface="Arial"/>
              <a:ea typeface="Arial"/>
              <a:cs typeface="Arial"/>
              <a:sym typeface="Arial"/>
            </a:endParaRPr>
          </a:p>
        </p:txBody>
      </p:sp>
      <p:pic>
        <p:nvPicPr>
          <p:cNvPr id="2348" name="Google Shape;2348;g77d18fd548_0_330" descr="A screenshot of a social media post&#10;&#10;Description automatically generated"/>
          <p:cNvPicPr preferRelativeResize="0"/>
          <p:nvPr/>
        </p:nvPicPr>
        <p:blipFill rotWithShape="1">
          <a:blip r:embed="rId4">
            <a:alphaModFix/>
          </a:blip>
          <a:srcRect/>
          <a:stretch/>
        </p:blipFill>
        <p:spPr>
          <a:xfrm>
            <a:off x="2880360" y="2236412"/>
            <a:ext cx="10469881" cy="6225657"/>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2353"/>
        <p:cNvGrpSpPr/>
        <p:nvPr/>
      </p:nvGrpSpPr>
      <p:grpSpPr>
        <a:xfrm>
          <a:off x="0" y="0"/>
          <a:ext cx="0" cy="0"/>
          <a:chOff x="0" y="0"/>
          <a:chExt cx="0" cy="0"/>
        </a:xfrm>
      </p:grpSpPr>
      <p:sp>
        <p:nvSpPr>
          <p:cNvPr id="2354" name="Google Shape;2354;p90"/>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Docker Push and Pull</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2359"/>
        <p:cNvGrpSpPr/>
        <p:nvPr/>
      </p:nvGrpSpPr>
      <p:grpSpPr>
        <a:xfrm>
          <a:off x="0" y="0"/>
          <a:ext cx="0" cy="0"/>
          <a:chOff x="0" y="0"/>
          <a:chExt cx="0" cy="0"/>
        </a:xfrm>
      </p:grpSpPr>
      <p:sp>
        <p:nvSpPr>
          <p:cNvPr id="2360" name="Google Shape;2360;p9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Push and Pull</a:t>
            </a:r>
            <a:endParaRPr/>
          </a:p>
        </p:txBody>
      </p:sp>
      <p:pic>
        <p:nvPicPr>
          <p:cNvPr id="2361" name="Google Shape;2361;p91"/>
          <p:cNvPicPr preferRelativeResize="0"/>
          <p:nvPr/>
        </p:nvPicPr>
        <p:blipFill rotWithShape="1">
          <a:blip r:embed="rId3">
            <a:alphaModFix/>
          </a:blip>
          <a:srcRect/>
          <a:stretch/>
        </p:blipFill>
        <p:spPr>
          <a:xfrm>
            <a:off x="5541100" y="612250"/>
            <a:ext cx="4900276" cy="530800"/>
          </a:xfrm>
          <a:prstGeom prst="rect">
            <a:avLst/>
          </a:prstGeom>
          <a:noFill/>
          <a:ln>
            <a:noFill/>
          </a:ln>
        </p:spPr>
      </p:pic>
      <p:sp>
        <p:nvSpPr>
          <p:cNvPr id="2362" name="Google Shape;2362;p91"/>
          <p:cNvSpPr/>
          <p:nvPr/>
        </p:nvSpPr>
        <p:spPr>
          <a:xfrm>
            <a:off x="2475100" y="1790250"/>
            <a:ext cx="11305800" cy="7380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50000"/>
              </a:lnSpc>
              <a:spcBef>
                <a:spcPts val="80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Pushing the images to a registry makes them easily accessible to a larger population.</a:t>
            </a:r>
            <a:endParaRPr sz="2200" b="0" i="0" u="none" strike="noStrike" cap="none">
              <a:solidFill>
                <a:srgbClr val="434343"/>
              </a:solidFill>
              <a:latin typeface="Open Sans"/>
              <a:ea typeface="Open Sans"/>
              <a:cs typeface="Open Sans"/>
              <a:sym typeface="Open Sans"/>
            </a:endParaRPr>
          </a:p>
        </p:txBody>
      </p:sp>
      <p:grpSp>
        <p:nvGrpSpPr>
          <p:cNvPr id="2363" name="Google Shape;2363;p91"/>
          <p:cNvGrpSpPr/>
          <p:nvPr/>
        </p:nvGrpSpPr>
        <p:grpSpPr>
          <a:xfrm>
            <a:off x="2744850" y="4042424"/>
            <a:ext cx="1993800" cy="1814792"/>
            <a:chOff x="2565700" y="2921631"/>
            <a:chExt cx="2200905" cy="2253000"/>
          </a:xfrm>
        </p:grpSpPr>
        <p:sp>
          <p:nvSpPr>
            <p:cNvPr id="2364" name="Google Shape;2364;p91"/>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Ubuntu</a:t>
              </a:r>
              <a:endParaRPr sz="1400" b="0" i="0" u="none" strike="noStrike" cap="none">
                <a:solidFill>
                  <a:srgbClr val="000000"/>
                </a:solidFill>
                <a:latin typeface="Open Sans"/>
                <a:ea typeface="Open Sans"/>
                <a:cs typeface="Open Sans"/>
                <a:sym typeface="Open Sans"/>
              </a:endParaRPr>
            </a:p>
          </p:txBody>
        </p:sp>
        <p:cxnSp>
          <p:nvCxnSpPr>
            <p:cNvPr id="2365" name="Google Shape;2365;p91"/>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366" name="Google Shape;2366;p91"/>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67" name="Google Shape;2367;p91"/>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68" name="Google Shape;2368;p91"/>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69" name="Google Shape;2369;p91"/>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70" name="Google Shape;2370;p91"/>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71" name="Google Shape;2371;p91"/>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72" name="Google Shape;2372;p91"/>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73" name="Google Shape;2373;p91"/>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74" name="Google Shape;2374;p91"/>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75" name="Google Shape;2375;p91"/>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2376" name="Google Shape;2376;p91"/>
          <p:cNvSpPr txBox="1"/>
          <p:nvPr/>
        </p:nvSpPr>
        <p:spPr>
          <a:xfrm>
            <a:off x="3158975" y="5952228"/>
            <a:ext cx="1019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a:t>
            </a:r>
            <a:endParaRPr sz="2200" b="0" i="0" u="none" strike="noStrike" cap="none">
              <a:solidFill>
                <a:srgbClr val="434343"/>
              </a:solidFill>
              <a:latin typeface="Open Sans"/>
              <a:ea typeface="Open Sans"/>
              <a:cs typeface="Open Sans"/>
              <a:sym typeface="Open Sans"/>
            </a:endParaRPr>
          </a:p>
        </p:txBody>
      </p:sp>
      <p:cxnSp>
        <p:nvCxnSpPr>
          <p:cNvPr id="2377" name="Google Shape;2377;p91"/>
          <p:cNvCxnSpPr/>
          <p:nvPr/>
        </p:nvCxnSpPr>
        <p:spPr>
          <a:xfrm rot="10800000" flipH="1">
            <a:off x="5063905" y="4987222"/>
            <a:ext cx="3722700" cy="1500"/>
          </a:xfrm>
          <a:prstGeom prst="straightConnector1">
            <a:avLst/>
          </a:prstGeom>
          <a:noFill/>
          <a:ln w="9525" cap="flat" cmpd="sng">
            <a:solidFill>
              <a:srgbClr val="0FCFE8"/>
            </a:solidFill>
            <a:prstDash val="solid"/>
            <a:round/>
            <a:headEnd type="none" w="sm" len="sm"/>
            <a:tailEnd type="triangle" w="med" len="med"/>
          </a:ln>
        </p:spPr>
      </p:cxnSp>
      <p:sp>
        <p:nvSpPr>
          <p:cNvPr id="2378" name="Google Shape;2378;p91"/>
          <p:cNvSpPr txBox="1"/>
          <p:nvPr/>
        </p:nvSpPr>
        <p:spPr>
          <a:xfrm>
            <a:off x="5320975" y="4519775"/>
            <a:ext cx="33057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Command: </a:t>
            </a:r>
            <a:r>
              <a:rPr lang="en-US" sz="2200" b="0" i="1" u="none" strike="noStrike" cap="none">
                <a:solidFill>
                  <a:srgbClr val="434343"/>
                </a:solidFill>
                <a:latin typeface="Open Sans"/>
                <a:ea typeface="Open Sans"/>
                <a:cs typeface="Open Sans"/>
                <a:sym typeface="Open Sans"/>
              </a:rPr>
              <a:t>docker push</a:t>
            </a:r>
            <a:endParaRPr sz="2200" b="0" i="1" u="none" strike="noStrike" cap="none">
              <a:solidFill>
                <a:srgbClr val="434343"/>
              </a:solidFill>
              <a:latin typeface="Open Sans"/>
              <a:ea typeface="Open Sans"/>
              <a:cs typeface="Open Sans"/>
              <a:sym typeface="Open Sans"/>
            </a:endParaRPr>
          </a:p>
        </p:txBody>
      </p:sp>
      <p:grpSp>
        <p:nvGrpSpPr>
          <p:cNvPr id="2379" name="Google Shape;2379;p91"/>
          <p:cNvGrpSpPr/>
          <p:nvPr/>
        </p:nvGrpSpPr>
        <p:grpSpPr>
          <a:xfrm>
            <a:off x="9420055" y="3772284"/>
            <a:ext cx="870018" cy="980506"/>
            <a:chOff x="2565700" y="2921631"/>
            <a:chExt cx="2200905" cy="2253000"/>
          </a:xfrm>
        </p:grpSpPr>
        <p:sp>
          <p:nvSpPr>
            <p:cNvPr id="2380" name="Google Shape;2380;p91"/>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381" name="Google Shape;2381;p91"/>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382" name="Google Shape;2382;p91"/>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83" name="Google Shape;2383;p91"/>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84" name="Google Shape;2384;p91"/>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85" name="Google Shape;2385;p91"/>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86" name="Google Shape;2386;p91"/>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87" name="Google Shape;2387;p91"/>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88" name="Google Shape;2388;p91"/>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89" name="Google Shape;2389;p91"/>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90" name="Google Shape;2390;p91"/>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91" name="Google Shape;2391;p91"/>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392" name="Google Shape;2392;p91"/>
          <p:cNvGrpSpPr/>
          <p:nvPr/>
        </p:nvGrpSpPr>
        <p:grpSpPr>
          <a:xfrm>
            <a:off x="10546555" y="3772284"/>
            <a:ext cx="870018" cy="980506"/>
            <a:chOff x="2565700" y="2921631"/>
            <a:chExt cx="2200905" cy="2253000"/>
          </a:xfrm>
        </p:grpSpPr>
        <p:sp>
          <p:nvSpPr>
            <p:cNvPr id="2393" name="Google Shape;2393;p91"/>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394" name="Google Shape;2394;p91"/>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395" name="Google Shape;2395;p91"/>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96" name="Google Shape;2396;p91"/>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97" name="Google Shape;2397;p91"/>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98" name="Google Shape;2398;p91"/>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399" name="Google Shape;2399;p91"/>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00" name="Google Shape;2400;p91"/>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01" name="Google Shape;2401;p91"/>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02" name="Google Shape;2402;p91"/>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03" name="Google Shape;2403;p91"/>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04" name="Google Shape;2404;p91"/>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405" name="Google Shape;2405;p91"/>
          <p:cNvGrpSpPr/>
          <p:nvPr/>
        </p:nvGrpSpPr>
        <p:grpSpPr>
          <a:xfrm>
            <a:off x="9420055" y="4998109"/>
            <a:ext cx="870018" cy="980506"/>
            <a:chOff x="2565700" y="2921631"/>
            <a:chExt cx="2200905" cy="2253000"/>
          </a:xfrm>
        </p:grpSpPr>
        <p:sp>
          <p:nvSpPr>
            <p:cNvPr id="2406" name="Google Shape;2406;p91"/>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407" name="Google Shape;2407;p91"/>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408" name="Google Shape;2408;p91"/>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09" name="Google Shape;2409;p91"/>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10" name="Google Shape;2410;p91"/>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11" name="Google Shape;2411;p91"/>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12" name="Google Shape;2412;p91"/>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13" name="Google Shape;2413;p91"/>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14" name="Google Shape;2414;p91"/>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15" name="Google Shape;2415;p91"/>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16" name="Google Shape;2416;p91"/>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17" name="Google Shape;2417;p91"/>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418" name="Google Shape;2418;p91"/>
          <p:cNvGrpSpPr/>
          <p:nvPr/>
        </p:nvGrpSpPr>
        <p:grpSpPr>
          <a:xfrm>
            <a:off x="10546555" y="4998109"/>
            <a:ext cx="870018" cy="980506"/>
            <a:chOff x="2565700" y="2921631"/>
            <a:chExt cx="2200905" cy="2253000"/>
          </a:xfrm>
        </p:grpSpPr>
        <p:sp>
          <p:nvSpPr>
            <p:cNvPr id="2419" name="Google Shape;2419;p91"/>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420" name="Google Shape;2420;p91"/>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421" name="Google Shape;2421;p91"/>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22" name="Google Shape;2422;p91"/>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23" name="Google Shape;2423;p91"/>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24" name="Google Shape;2424;p91"/>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25" name="Google Shape;2425;p91"/>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26" name="Google Shape;2426;p91"/>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27" name="Google Shape;2427;p91"/>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28" name="Google Shape;2428;p91"/>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29" name="Google Shape;2429;p91"/>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30" name="Google Shape;2430;p91"/>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431" name="Google Shape;2431;p91"/>
          <p:cNvGrpSpPr/>
          <p:nvPr/>
        </p:nvGrpSpPr>
        <p:grpSpPr>
          <a:xfrm>
            <a:off x="11673055" y="3772284"/>
            <a:ext cx="870018" cy="980506"/>
            <a:chOff x="2565700" y="2921631"/>
            <a:chExt cx="2200905" cy="2253000"/>
          </a:xfrm>
        </p:grpSpPr>
        <p:sp>
          <p:nvSpPr>
            <p:cNvPr id="2432" name="Google Shape;2432;p91"/>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433" name="Google Shape;2433;p91"/>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434" name="Google Shape;2434;p91"/>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35" name="Google Shape;2435;p91"/>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36" name="Google Shape;2436;p91"/>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37" name="Google Shape;2437;p91"/>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38" name="Google Shape;2438;p91"/>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39" name="Google Shape;2439;p91"/>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40" name="Google Shape;2440;p91"/>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41" name="Google Shape;2441;p91"/>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42" name="Google Shape;2442;p91"/>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43" name="Google Shape;2443;p91"/>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444" name="Google Shape;2444;p91"/>
          <p:cNvGrpSpPr/>
          <p:nvPr/>
        </p:nvGrpSpPr>
        <p:grpSpPr>
          <a:xfrm>
            <a:off x="11673055" y="4998109"/>
            <a:ext cx="870018" cy="980506"/>
            <a:chOff x="2565700" y="2921631"/>
            <a:chExt cx="2200905" cy="2253000"/>
          </a:xfrm>
        </p:grpSpPr>
        <p:sp>
          <p:nvSpPr>
            <p:cNvPr id="2445" name="Google Shape;2445;p91"/>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446" name="Google Shape;2446;p91"/>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447" name="Google Shape;2447;p91"/>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48" name="Google Shape;2448;p91"/>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49" name="Google Shape;2449;p91"/>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50" name="Google Shape;2450;p91"/>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51" name="Google Shape;2451;p91"/>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52" name="Google Shape;2452;p91"/>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53" name="Google Shape;2453;p91"/>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54" name="Google Shape;2454;p91"/>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55" name="Google Shape;2455;p91"/>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56" name="Google Shape;2456;p91"/>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2457" name="Google Shape;2457;p91"/>
          <p:cNvSpPr txBox="1"/>
          <p:nvPr/>
        </p:nvSpPr>
        <p:spPr>
          <a:xfrm>
            <a:off x="8986263" y="6223925"/>
            <a:ext cx="39906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Multiple images on registry</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2462"/>
        <p:cNvGrpSpPr/>
        <p:nvPr/>
      </p:nvGrpSpPr>
      <p:grpSpPr>
        <a:xfrm>
          <a:off x="0" y="0"/>
          <a:ext cx="0" cy="0"/>
          <a:chOff x="0" y="0"/>
          <a:chExt cx="0" cy="0"/>
        </a:xfrm>
      </p:grpSpPr>
      <p:sp>
        <p:nvSpPr>
          <p:cNvPr id="2463" name="Google Shape;2463;p92"/>
          <p:cNvSpPr/>
          <p:nvPr/>
        </p:nvSpPr>
        <p:spPr>
          <a:xfrm>
            <a:off x="2258225" y="1627275"/>
            <a:ext cx="11466000" cy="1329600"/>
          </a:xfrm>
          <a:prstGeom prst="roundRect">
            <a:avLst>
              <a:gd name="adj" fmla="val 972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50000"/>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Pulling the images from a registry is done by using the following command:</a:t>
            </a:r>
            <a:endParaRPr sz="2200" b="0" i="0"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docker pull [OPTIONS] NAME[:TAG|@DIGEST]</a:t>
            </a:r>
            <a:endParaRPr sz="2200" b="0" i="1" u="none" strike="noStrike" cap="none">
              <a:solidFill>
                <a:srgbClr val="434343"/>
              </a:solidFill>
              <a:latin typeface="Open Sans"/>
              <a:ea typeface="Open Sans"/>
              <a:cs typeface="Open Sans"/>
              <a:sym typeface="Open Sans"/>
            </a:endParaRPr>
          </a:p>
        </p:txBody>
      </p:sp>
      <p:sp>
        <p:nvSpPr>
          <p:cNvPr id="2464" name="Google Shape;2464;p9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Push and Pull</a:t>
            </a:r>
            <a:endParaRPr/>
          </a:p>
        </p:txBody>
      </p:sp>
      <p:pic>
        <p:nvPicPr>
          <p:cNvPr id="2465" name="Google Shape;2465;p92"/>
          <p:cNvPicPr preferRelativeResize="0"/>
          <p:nvPr/>
        </p:nvPicPr>
        <p:blipFill rotWithShape="1">
          <a:blip r:embed="rId3">
            <a:alphaModFix/>
          </a:blip>
          <a:srcRect/>
          <a:stretch/>
        </p:blipFill>
        <p:spPr>
          <a:xfrm>
            <a:off x="5541100" y="612250"/>
            <a:ext cx="4900276" cy="530800"/>
          </a:xfrm>
          <a:prstGeom prst="rect">
            <a:avLst/>
          </a:prstGeom>
          <a:noFill/>
          <a:ln>
            <a:noFill/>
          </a:ln>
        </p:spPr>
      </p:pic>
      <p:grpSp>
        <p:nvGrpSpPr>
          <p:cNvPr id="2466" name="Google Shape;2466;p92"/>
          <p:cNvGrpSpPr/>
          <p:nvPr/>
        </p:nvGrpSpPr>
        <p:grpSpPr>
          <a:xfrm>
            <a:off x="2744850" y="4042424"/>
            <a:ext cx="1993800" cy="1814792"/>
            <a:chOff x="2565700" y="2921631"/>
            <a:chExt cx="2200905" cy="2253000"/>
          </a:xfrm>
        </p:grpSpPr>
        <p:sp>
          <p:nvSpPr>
            <p:cNvPr id="2467" name="Google Shape;2467;p92"/>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Open Sans"/>
                  <a:ea typeface="Open Sans"/>
                  <a:cs typeface="Open Sans"/>
                  <a:sym typeface="Open Sans"/>
                </a:rPr>
                <a:t>Ubuntu</a:t>
              </a:r>
              <a:endParaRPr sz="1400" b="0" i="0" u="none" strike="noStrike" cap="none">
                <a:solidFill>
                  <a:srgbClr val="000000"/>
                </a:solidFill>
                <a:latin typeface="Open Sans"/>
                <a:ea typeface="Open Sans"/>
                <a:cs typeface="Open Sans"/>
                <a:sym typeface="Open Sans"/>
              </a:endParaRPr>
            </a:p>
          </p:txBody>
        </p:sp>
        <p:cxnSp>
          <p:nvCxnSpPr>
            <p:cNvPr id="2468" name="Google Shape;2468;p92"/>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469" name="Google Shape;2469;p92"/>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70" name="Google Shape;2470;p92"/>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71" name="Google Shape;2471;p92"/>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72" name="Google Shape;2472;p92"/>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73" name="Google Shape;2473;p92"/>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74" name="Google Shape;2474;p92"/>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75" name="Google Shape;2475;p92"/>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76" name="Google Shape;2476;p92"/>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77" name="Google Shape;2477;p92"/>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78" name="Google Shape;2478;p92"/>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2479" name="Google Shape;2479;p92"/>
          <p:cNvSpPr txBox="1"/>
          <p:nvPr/>
        </p:nvSpPr>
        <p:spPr>
          <a:xfrm>
            <a:off x="3158975" y="5952228"/>
            <a:ext cx="10191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Image</a:t>
            </a:r>
            <a:endParaRPr sz="2200" b="0" i="0" u="none" strike="noStrike" cap="none">
              <a:solidFill>
                <a:srgbClr val="434343"/>
              </a:solidFill>
              <a:latin typeface="Open Sans"/>
              <a:ea typeface="Open Sans"/>
              <a:cs typeface="Open Sans"/>
              <a:sym typeface="Open Sans"/>
            </a:endParaRPr>
          </a:p>
        </p:txBody>
      </p:sp>
      <p:cxnSp>
        <p:nvCxnSpPr>
          <p:cNvPr id="2480" name="Google Shape;2480;p92"/>
          <p:cNvCxnSpPr/>
          <p:nvPr/>
        </p:nvCxnSpPr>
        <p:spPr>
          <a:xfrm rot="10800000">
            <a:off x="5333000" y="4989350"/>
            <a:ext cx="3298800" cy="0"/>
          </a:xfrm>
          <a:prstGeom prst="straightConnector1">
            <a:avLst/>
          </a:prstGeom>
          <a:noFill/>
          <a:ln w="9525" cap="flat" cmpd="sng">
            <a:solidFill>
              <a:srgbClr val="0FCFE8"/>
            </a:solidFill>
            <a:prstDash val="solid"/>
            <a:round/>
            <a:headEnd type="none" w="sm" len="sm"/>
            <a:tailEnd type="triangle" w="med" len="med"/>
          </a:ln>
        </p:spPr>
      </p:cxnSp>
      <p:sp>
        <p:nvSpPr>
          <p:cNvPr id="2481" name="Google Shape;2481;p92"/>
          <p:cNvSpPr txBox="1"/>
          <p:nvPr/>
        </p:nvSpPr>
        <p:spPr>
          <a:xfrm>
            <a:off x="5320975" y="4519775"/>
            <a:ext cx="33057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Command: </a:t>
            </a:r>
            <a:r>
              <a:rPr lang="en-US" sz="2200" b="0" i="1" u="none" strike="noStrike" cap="none">
                <a:solidFill>
                  <a:srgbClr val="434343"/>
                </a:solidFill>
                <a:latin typeface="Open Sans"/>
                <a:ea typeface="Open Sans"/>
                <a:cs typeface="Open Sans"/>
                <a:sym typeface="Open Sans"/>
              </a:rPr>
              <a:t>docker pull</a:t>
            </a:r>
            <a:endParaRPr sz="2200" b="0" i="1" u="none" strike="noStrike" cap="none">
              <a:solidFill>
                <a:srgbClr val="434343"/>
              </a:solidFill>
              <a:latin typeface="Open Sans"/>
              <a:ea typeface="Open Sans"/>
              <a:cs typeface="Open Sans"/>
              <a:sym typeface="Open Sans"/>
            </a:endParaRPr>
          </a:p>
        </p:txBody>
      </p:sp>
      <p:grpSp>
        <p:nvGrpSpPr>
          <p:cNvPr id="2482" name="Google Shape;2482;p92"/>
          <p:cNvGrpSpPr/>
          <p:nvPr/>
        </p:nvGrpSpPr>
        <p:grpSpPr>
          <a:xfrm>
            <a:off x="9420055" y="3772284"/>
            <a:ext cx="870018" cy="980506"/>
            <a:chOff x="2565700" y="2921631"/>
            <a:chExt cx="2200905" cy="2253000"/>
          </a:xfrm>
        </p:grpSpPr>
        <p:sp>
          <p:nvSpPr>
            <p:cNvPr id="2483" name="Google Shape;2483;p92"/>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484" name="Google Shape;2484;p92"/>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485" name="Google Shape;2485;p92"/>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86" name="Google Shape;2486;p92"/>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87" name="Google Shape;2487;p92"/>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88" name="Google Shape;2488;p92"/>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89" name="Google Shape;2489;p92"/>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90" name="Google Shape;2490;p92"/>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91" name="Google Shape;2491;p92"/>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92" name="Google Shape;2492;p92"/>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93" name="Google Shape;2493;p92"/>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94" name="Google Shape;2494;p92"/>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495" name="Google Shape;2495;p92"/>
          <p:cNvGrpSpPr/>
          <p:nvPr/>
        </p:nvGrpSpPr>
        <p:grpSpPr>
          <a:xfrm>
            <a:off x="10546555" y="3772284"/>
            <a:ext cx="870018" cy="980506"/>
            <a:chOff x="2565700" y="2921631"/>
            <a:chExt cx="2200905" cy="2253000"/>
          </a:xfrm>
        </p:grpSpPr>
        <p:sp>
          <p:nvSpPr>
            <p:cNvPr id="2496" name="Google Shape;2496;p92"/>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497" name="Google Shape;2497;p92"/>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498" name="Google Shape;2498;p92"/>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499" name="Google Shape;2499;p92"/>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00" name="Google Shape;2500;p92"/>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01" name="Google Shape;2501;p92"/>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02" name="Google Shape;2502;p92"/>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03" name="Google Shape;2503;p92"/>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04" name="Google Shape;2504;p92"/>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05" name="Google Shape;2505;p92"/>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06" name="Google Shape;2506;p92"/>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07" name="Google Shape;2507;p92"/>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508" name="Google Shape;2508;p92"/>
          <p:cNvGrpSpPr/>
          <p:nvPr/>
        </p:nvGrpSpPr>
        <p:grpSpPr>
          <a:xfrm>
            <a:off x="9420055" y="4998109"/>
            <a:ext cx="870018" cy="980506"/>
            <a:chOff x="2565700" y="2921631"/>
            <a:chExt cx="2200905" cy="2253000"/>
          </a:xfrm>
        </p:grpSpPr>
        <p:sp>
          <p:nvSpPr>
            <p:cNvPr id="2509" name="Google Shape;2509;p92"/>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510" name="Google Shape;2510;p92"/>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511" name="Google Shape;2511;p92"/>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12" name="Google Shape;2512;p92"/>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13" name="Google Shape;2513;p92"/>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14" name="Google Shape;2514;p92"/>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15" name="Google Shape;2515;p92"/>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16" name="Google Shape;2516;p92"/>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17" name="Google Shape;2517;p92"/>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18" name="Google Shape;2518;p92"/>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19" name="Google Shape;2519;p92"/>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20" name="Google Shape;2520;p92"/>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521" name="Google Shape;2521;p92"/>
          <p:cNvGrpSpPr/>
          <p:nvPr/>
        </p:nvGrpSpPr>
        <p:grpSpPr>
          <a:xfrm>
            <a:off x="10546555" y="4998109"/>
            <a:ext cx="870018" cy="980506"/>
            <a:chOff x="2565700" y="2921631"/>
            <a:chExt cx="2200905" cy="2253000"/>
          </a:xfrm>
        </p:grpSpPr>
        <p:sp>
          <p:nvSpPr>
            <p:cNvPr id="2522" name="Google Shape;2522;p92"/>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523" name="Google Shape;2523;p92"/>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524" name="Google Shape;2524;p92"/>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25" name="Google Shape;2525;p92"/>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26" name="Google Shape;2526;p92"/>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27" name="Google Shape;2527;p92"/>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28" name="Google Shape;2528;p92"/>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29" name="Google Shape;2529;p92"/>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30" name="Google Shape;2530;p92"/>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31" name="Google Shape;2531;p92"/>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32" name="Google Shape;2532;p92"/>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33" name="Google Shape;2533;p92"/>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534" name="Google Shape;2534;p92"/>
          <p:cNvGrpSpPr/>
          <p:nvPr/>
        </p:nvGrpSpPr>
        <p:grpSpPr>
          <a:xfrm>
            <a:off x="11673055" y="3772284"/>
            <a:ext cx="870018" cy="980506"/>
            <a:chOff x="2565700" y="2921631"/>
            <a:chExt cx="2200905" cy="2253000"/>
          </a:xfrm>
        </p:grpSpPr>
        <p:sp>
          <p:nvSpPr>
            <p:cNvPr id="2535" name="Google Shape;2535;p92"/>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536" name="Google Shape;2536;p92"/>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537" name="Google Shape;2537;p92"/>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38" name="Google Shape;2538;p92"/>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39" name="Google Shape;2539;p92"/>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40" name="Google Shape;2540;p92"/>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41" name="Google Shape;2541;p92"/>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42" name="Google Shape;2542;p92"/>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43" name="Google Shape;2543;p92"/>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44" name="Google Shape;2544;p92"/>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45" name="Google Shape;2545;p92"/>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46" name="Google Shape;2546;p92"/>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grpSp>
        <p:nvGrpSpPr>
          <p:cNvPr id="2547" name="Google Shape;2547;p92"/>
          <p:cNvGrpSpPr/>
          <p:nvPr/>
        </p:nvGrpSpPr>
        <p:grpSpPr>
          <a:xfrm>
            <a:off x="11673055" y="4998109"/>
            <a:ext cx="870018" cy="980506"/>
            <a:chOff x="2565700" y="2921631"/>
            <a:chExt cx="2200905" cy="2253000"/>
          </a:xfrm>
        </p:grpSpPr>
        <p:sp>
          <p:nvSpPr>
            <p:cNvPr id="2548" name="Google Shape;2548;p92"/>
            <p:cNvSpPr/>
            <p:nvPr/>
          </p:nvSpPr>
          <p:spPr>
            <a:xfrm>
              <a:off x="2565700" y="2921631"/>
              <a:ext cx="2183100" cy="2253000"/>
            </a:xfrm>
            <a:prstGeom prst="roundRect">
              <a:avLst>
                <a:gd name="adj" fmla="val 16667"/>
              </a:avLst>
            </a:prstGeom>
            <a:noFill/>
            <a:ln w="9525" cap="flat" cmpd="sng">
              <a:solidFill>
                <a:srgbClr val="427AA1"/>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000" b="0" i="0" u="none" strike="noStrike" cap="none">
                <a:solidFill>
                  <a:srgbClr val="000000"/>
                </a:solidFill>
                <a:latin typeface="Open Sans"/>
                <a:ea typeface="Open Sans"/>
                <a:cs typeface="Open Sans"/>
                <a:sym typeface="Open Sans"/>
              </a:endParaRPr>
            </a:p>
          </p:txBody>
        </p:sp>
        <p:cxnSp>
          <p:nvCxnSpPr>
            <p:cNvPr id="2549" name="Google Shape;2549;p92"/>
            <p:cNvCxnSpPr/>
            <p:nvPr/>
          </p:nvCxnSpPr>
          <p:spPr>
            <a:xfrm rot="10800000" flipH="1">
              <a:off x="2601205" y="3454976"/>
              <a:ext cx="2165400" cy="16500"/>
            </a:xfrm>
            <a:prstGeom prst="straightConnector1">
              <a:avLst/>
            </a:prstGeom>
            <a:noFill/>
            <a:ln w="9525" cap="flat" cmpd="sng">
              <a:solidFill>
                <a:srgbClr val="427AA1"/>
              </a:solidFill>
              <a:prstDash val="solid"/>
              <a:round/>
              <a:headEnd type="none" w="sm" len="sm"/>
              <a:tailEnd type="none" w="sm" len="sm"/>
            </a:ln>
          </p:spPr>
        </p:cxnSp>
        <p:cxnSp>
          <p:nvCxnSpPr>
            <p:cNvPr id="2550" name="Google Shape;2550;p92"/>
            <p:cNvCxnSpPr/>
            <p:nvPr/>
          </p:nvCxnSpPr>
          <p:spPr>
            <a:xfrm rot="10800000" flipH="1">
              <a:off x="2765674" y="361937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51" name="Google Shape;2551;p92"/>
            <p:cNvCxnSpPr/>
            <p:nvPr/>
          </p:nvCxnSpPr>
          <p:spPr>
            <a:xfrm rot="10800000" flipH="1">
              <a:off x="2765674" y="377177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52" name="Google Shape;2552;p92"/>
            <p:cNvCxnSpPr/>
            <p:nvPr/>
          </p:nvCxnSpPr>
          <p:spPr>
            <a:xfrm rot="10800000" flipH="1">
              <a:off x="2765674" y="3924172"/>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53" name="Google Shape;2553;p92"/>
            <p:cNvCxnSpPr/>
            <p:nvPr/>
          </p:nvCxnSpPr>
          <p:spPr>
            <a:xfrm rot="10800000" flipH="1">
              <a:off x="2765674" y="4076570"/>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54" name="Google Shape;2554;p92"/>
            <p:cNvCxnSpPr/>
            <p:nvPr/>
          </p:nvCxnSpPr>
          <p:spPr>
            <a:xfrm rot="10800000" flipH="1">
              <a:off x="2765674" y="4228969"/>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55" name="Google Shape;2555;p92"/>
            <p:cNvCxnSpPr/>
            <p:nvPr/>
          </p:nvCxnSpPr>
          <p:spPr>
            <a:xfrm rot="10800000" flipH="1">
              <a:off x="2765674" y="4381368"/>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56" name="Google Shape;2556;p92"/>
            <p:cNvCxnSpPr/>
            <p:nvPr/>
          </p:nvCxnSpPr>
          <p:spPr>
            <a:xfrm rot="10800000" flipH="1">
              <a:off x="2765674" y="4533766"/>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57" name="Google Shape;2557;p92"/>
            <p:cNvCxnSpPr/>
            <p:nvPr/>
          </p:nvCxnSpPr>
          <p:spPr>
            <a:xfrm rot="10800000" flipH="1">
              <a:off x="2765674" y="4686165"/>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58" name="Google Shape;2558;p92"/>
            <p:cNvCxnSpPr/>
            <p:nvPr/>
          </p:nvCxnSpPr>
          <p:spPr>
            <a:xfrm rot="10800000" flipH="1">
              <a:off x="2765674" y="4838563"/>
              <a:ext cx="1716900" cy="4500"/>
            </a:xfrm>
            <a:prstGeom prst="straightConnector1">
              <a:avLst/>
            </a:prstGeom>
            <a:noFill/>
            <a:ln w="9525" cap="flat" cmpd="sng">
              <a:solidFill>
                <a:srgbClr val="427AA1"/>
              </a:solidFill>
              <a:prstDash val="solid"/>
              <a:round/>
              <a:headEnd type="none" w="sm" len="sm"/>
              <a:tailEnd type="none" w="sm" len="sm"/>
            </a:ln>
          </p:spPr>
        </p:cxnSp>
        <p:cxnSp>
          <p:nvCxnSpPr>
            <p:cNvPr id="2559" name="Google Shape;2559;p92"/>
            <p:cNvCxnSpPr/>
            <p:nvPr/>
          </p:nvCxnSpPr>
          <p:spPr>
            <a:xfrm rot="10800000" flipH="1">
              <a:off x="2765674" y="4990962"/>
              <a:ext cx="1716900" cy="4500"/>
            </a:xfrm>
            <a:prstGeom prst="straightConnector1">
              <a:avLst/>
            </a:prstGeom>
            <a:noFill/>
            <a:ln w="9525" cap="flat" cmpd="sng">
              <a:solidFill>
                <a:srgbClr val="427AA1"/>
              </a:solidFill>
              <a:prstDash val="solid"/>
              <a:round/>
              <a:headEnd type="none" w="sm" len="sm"/>
              <a:tailEnd type="none" w="sm" len="sm"/>
            </a:ln>
          </p:spPr>
        </p:cxnSp>
      </p:grpSp>
      <p:sp>
        <p:nvSpPr>
          <p:cNvPr id="2560" name="Google Shape;2560;p92"/>
          <p:cNvSpPr txBox="1"/>
          <p:nvPr/>
        </p:nvSpPr>
        <p:spPr>
          <a:xfrm>
            <a:off x="8986263" y="6223925"/>
            <a:ext cx="3990600" cy="331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Multiple images on registry</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16503</Words>
  <Application>Microsoft Office PowerPoint</Application>
  <PresentationFormat>Custom</PresentationFormat>
  <Paragraphs>2105</Paragraphs>
  <Slides>127</Slides>
  <Notes>127</Notes>
  <HiddenSlides>1</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127</vt:i4>
      </vt:variant>
    </vt:vector>
  </HeadingPairs>
  <TitlesOfParts>
    <vt:vector size="136" baseType="lpstr">
      <vt:lpstr>Arial</vt:lpstr>
      <vt:lpstr>Calibri</vt:lpstr>
      <vt:lpstr>Courier New</vt:lpstr>
      <vt:lpstr>Open Sans</vt:lpstr>
      <vt:lpstr>Roboto Mono</vt:lpstr>
      <vt:lpstr>Open Sans ExtraBold</vt:lpstr>
      <vt:lpstr>Digital Marketing</vt:lpstr>
      <vt:lpstr>Digital Marketing</vt:lpstr>
      <vt:lpstr>Digital Marketing</vt:lpstr>
      <vt:lpstr>PowerPoint Presentation</vt:lpstr>
      <vt:lpstr>PowerPoint Presentation</vt:lpstr>
      <vt:lpstr>PowerPoint Presentation</vt:lpstr>
      <vt:lpstr>PowerPoint Presentation</vt:lpstr>
      <vt:lpstr>Object Types</vt:lpstr>
      <vt:lpstr>PowerPoint Presentation</vt:lpstr>
      <vt:lpstr>Image: Overview</vt:lpstr>
      <vt:lpstr>Image: Overview</vt:lpstr>
      <vt:lpstr>Image: Overview</vt:lpstr>
      <vt:lpstr>Image: Overview</vt:lpstr>
      <vt:lpstr>PowerPoint Presentation</vt:lpstr>
      <vt:lpstr>Container: Overview</vt:lpstr>
      <vt:lpstr>Container: Overview</vt:lpstr>
      <vt:lpstr>Container: Overview</vt:lpstr>
      <vt:lpstr>Container Modes: Types</vt:lpstr>
      <vt:lpstr>Container Modes: Features</vt:lpstr>
      <vt:lpstr>Interaction</vt:lpstr>
      <vt:lpstr>PowerPoint Presentation</vt:lpstr>
      <vt:lpstr>Services and Tasks: Overview</vt:lpstr>
      <vt:lpstr>Scheduling</vt:lpstr>
      <vt:lpstr>States of Tasks</vt:lpstr>
      <vt:lpstr>Commands</vt:lpstr>
      <vt:lpstr>Commands</vt:lpstr>
      <vt:lpstr>PowerPoint Presentation</vt:lpstr>
      <vt:lpstr>Dockerfile: Overview</vt:lpstr>
      <vt:lpstr>Dockerfile: Overview</vt:lpstr>
      <vt:lpstr>Format</vt:lpstr>
      <vt:lpstr>BuildKit</vt:lpstr>
      <vt:lpstr>BuildKit</vt:lpstr>
      <vt:lpstr>BuildKit</vt:lpstr>
      <vt:lpstr>PowerPoint Presentation</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Instructions: List</vt:lpstr>
      <vt:lpstr>Create a Docker Image</vt:lpstr>
      <vt:lpstr>PowerPoint Presentation</vt:lpstr>
      <vt:lpstr>Layers</vt:lpstr>
      <vt:lpstr>Layers</vt:lpstr>
      <vt:lpstr>Identifying the Layers</vt:lpstr>
      <vt:lpstr>Container Size on Disk</vt:lpstr>
      <vt:lpstr>Container Size on Disk</vt:lpstr>
      <vt:lpstr>PowerPoint Presentation</vt:lpstr>
      <vt:lpstr>Flattening</vt:lpstr>
      <vt:lpstr>Flattening the Containers</vt:lpstr>
      <vt:lpstr>PowerPoint Presentation</vt:lpstr>
      <vt:lpstr>Docker Commit</vt:lpstr>
      <vt:lpstr>Docker Commit</vt:lpstr>
      <vt:lpstr>PowerPoint Presentation</vt:lpstr>
      <vt:lpstr>Tagging</vt:lpstr>
      <vt:lpstr>Tagging</vt:lpstr>
      <vt:lpstr>Tagging</vt:lpstr>
      <vt:lpstr>Image Tagging</vt:lpstr>
      <vt:lpstr>PowerPoint Presentation</vt:lpstr>
      <vt:lpstr>Filter</vt:lpstr>
      <vt:lpstr>Filter</vt:lpstr>
      <vt:lpstr>Format</vt:lpstr>
      <vt:lpstr>Format</vt:lpstr>
      <vt:lpstr>PowerPoint Presentation</vt:lpstr>
      <vt:lpstr>Basic Commands</vt:lpstr>
      <vt:lpstr>PowerPoint Presentation</vt:lpstr>
      <vt:lpstr>The Copy-on-Write (COW) Strategy</vt:lpstr>
      <vt:lpstr>The Copy-on-Write (COW) Strategy</vt:lpstr>
      <vt:lpstr>PowerPoint Presentation</vt:lpstr>
      <vt:lpstr>Registry</vt:lpstr>
      <vt:lpstr>Registry</vt:lpstr>
      <vt:lpstr>Registry</vt:lpstr>
      <vt:lpstr>PowerPoint Presentation</vt:lpstr>
      <vt:lpstr>Repositories</vt:lpstr>
      <vt:lpstr>Repositories</vt:lpstr>
      <vt:lpstr>Private Repositories</vt:lpstr>
      <vt:lpstr>Private Repositories</vt:lpstr>
      <vt:lpstr>PowerPoint Presentation</vt:lpstr>
      <vt:lpstr>Docker Push and Pull</vt:lpstr>
      <vt:lpstr>Docker Push and Pull</vt:lpstr>
      <vt:lpstr>PowerPoint Presentation</vt:lpstr>
      <vt:lpstr>Docker Content Trust </vt:lpstr>
      <vt:lpstr>Docker Content Trust </vt:lpstr>
      <vt:lpstr>Docker Content Trust </vt:lpstr>
      <vt:lpstr>Deploy a Registry</vt:lpstr>
      <vt:lpstr>Configure a Registry</vt:lpstr>
      <vt:lpstr>Log in to a Registry</vt:lpstr>
      <vt:lpstr>Push an Image to Docker Hub</vt:lpstr>
      <vt:lpstr>Push an Image to a Registry</vt:lpstr>
      <vt:lpstr>PowerPoint Presentation</vt:lpstr>
      <vt:lpstr>Cleaning of Images</vt:lpstr>
      <vt:lpstr>Prune Images</vt:lpstr>
      <vt:lpstr>Prune Images</vt:lpstr>
      <vt:lpstr>Prune Containers</vt:lpstr>
      <vt:lpstr>Inspect, Remove, and Prune Images</vt:lpstr>
      <vt:lpstr>Pull and Delete an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Asmita Ray</dc:creator>
  <cp:lastModifiedBy>Ajay Pal Singh</cp:lastModifiedBy>
  <cp:revision>1</cp:revision>
  <dcterms:modified xsi:type="dcterms:W3CDTF">2020-05-21T08:04:16Z</dcterms:modified>
</cp:coreProperties>
</file>